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5"/>
  </p:notesMasterIdLst>
  <p:sldIdLst>
    <p:sldId id="256" r:id="rId2"/>
    <p:sldId id="304" r:id="rId3"/>
    <p:sldId id="445" r:id="rId4"/>
    <p:sldId id="340" r:id="rId5"/>
    <p:sldId id="319" r:id="rId6"/>
    <p:sldId id="305" r:id="rId7"/>
    <p:sldId id="320" r:id="rId8"/>
    <p:sldId id="428" r:id="rId9"/>
    <p:sldId id="321" r:id="rId10"/>
    <p:sldId id="342" r:id="rId11"/>
    <p:sldId id="322" r:id="rId12"/>
    <p:sldId id="323" r:id="rId13"/>
    <p:sldId id="324" r:id="rId14"/>
    <p:sldId id="325" r:id="rId15"/>
    <p:sldId id="343" r:id="rId16"/>
    <p:sldId id="344" r:id="rId17"/>
    <p:sldId id="364" r:id="rId18"/>
    <p:sldId id="376" r:id="rId19"/>
    <p:sldId id="439" r:id="rId20"/>
    <p:sldId id="442" r:id="rId21"/>
    <p:sldId id="460" r:id="rId22"/>
    <p:sldId id="464" r:id="rId23"/>
    <p:sldId id="461" r:id="rId24"/>
    <p:sldId id="463" r:id="rId25"/>
    <p:sldId id="452" r:id="rId26"/>
    <p:sldId id="462" r:id="rId27"/>
    <p:sldId id="415" r:id="rId28"/>
    <p:sldId id="326" r:id="rId29"/>
    <p:sldId id="327" r:id="rId30"/>
    <p:sldId id="328" r:id="rId31"/>
    <p:sldId id="345" r:id="rId32"/>
    <p:sldId id="359" r:id="rId33"/>
    <p:sldId id="406" r:id="rId34"/>
    <p:sldId id="353" r:id="rId35"/>
    <p:sldId id="408" r:id="rId36"/>
    <p:sldId id="354" r:id="rId37"/>
    <p:sldId id="355" r:id="rId38"/>
    <p:sldId id="356" r:id="rId39"/>
    <p:sldId id="357" r:id="rId40"/>
    <p:sldId id="438" r:id="rId41"/>
    <p:sldId id="447" r:id="rId42"/>
    <p:sldId id="448" r:id="rId43"/>
    <p:sldId id="449" r:id="rId44"/>
    <p:sldId id="453" r:id="rId45"/>
    <p:sldId id="454" r:id="rId46"/>
    <p:sldId id="360" r:id="rId47"/>
    <p:sldId id="455" r:id="rId48"/>
    <p:sldId id="437" r:id="rId49"/>
    <p:sldId id="361" r:id="rId50"/>
    <p:sldId id="419" r:id="rId51"/>
    <p:sldId id="420" r:id="rId52"/>
    <p:sldId id="421" r:id="rId53"/>
    <p:sldId id="456" r:id="rId54"/>
    <p:sldId id="457" r:id="rId55"/>
    <p:sldId id="333" r:id="rId56"/>
    <p:sldId id="366" r:id="rId57"/>
    <p:sldId id="367" r:id="rId58"/>
    <p:sldId id="368" r:id="rId59"/>
    <p:sldId id="370" r:id="rId60"/>
    <p:sldId id="440" r:id="rId61"/>
    <p:sldId id="392" r:id="rId62"/>
    <p:sldId id="369" r:id="rId63"/>
    <p:sldId id="394" r:id="rId64"/>
    <p:sldId id="371" r:id="rId65"/>
    <p:sldId id="372" r:id="rId66"/>
    <p:sldId id="393" r:id="rId67"/>
    <p:sldId id="395" r:id="rId68"/>
    <p:sldId id="443" r:id="rId69"/>
    <p:sldId id="380" r:id="rId70"/>
    <p:sldId id="347" r:id="rId71"/>
    <p:sldId id="351" r:id="rId72"/>
    <p:sldId id="348" r:id="rId73"/>
    <p:sldId id="386" r:id="rId74"/>
    <p:sldId id="349" r:id="rId75"/>
    <p:sldId id="352" r:id="rId76"/>
    <p:sldId id="396" r:id="rId77"/>
    <p:sldId id="397" r:id="rId78"/>
    <p:sldId id="398" r:id="rId79"/>
    <p:sldId id="399" r:id="rId80"/>
    <p:sldId id="400" r:id="rId81"/>
    <p:sldId id="401" r:id="rId82"/>
    <p:sldId id="429" r:id="rId83"/>
    <p:sldId id="458" r:id="rId84"/>
    <p:sldId id="423" r:id="rId85"/>
    <p:sldId id="424" r:id="rId86"/>
    <p:sldId id="425" r:id="rId87"/>
    <p:sldId id="412" r:id="rId88"/>
    <p:sldId id="375" r:id="rId89"/>
    <p:sldId id="405" r:id="rId90"/>
    <p:sldId id="374" r:id="rId91"/>
    <p:sldId id="381" r:id="rId92"/>
    <p:sldId id="382" r:id="rId93"/>
    <p:sldId id="383" r:id="rId94"/>
    <p:sldId id="389" r:id="rId95"/>
    <p:sldId id="404" r:id="rId96"/>
    <p:sldId id="411" r:id="rId97"/>
    <p:sldId id="402" r:id="rId98"/>
    <p:sldId id="407" r:id="rId99"/>
    <p:sldId id="409" r:id="rId100"/>
    <p:sldId id="403" r:id="rId101"/>
    <p:sldId id="410" r:id="rId102"/>
    <p:sldId id="413" r:id="rId103"/>
    <p:sldId id="416" r:id="rId104"/>
    <p:sldId id="414" r:id="rId105"/>
    <p:sldId id="417" r:id="rId106"/>
    <p:sldId id="418" r:id="rId107"/>
    <p:sldId id="431" r:id="rId108"/>
    <p:sldId id="459" r:id="rId109"/>
    <p:sldId id="434" r:id="rId110"/>
    <p:sldId id="435" r:id="rId111"/>
    <p:sldId id="436" r:id="rId112"/>
    <p:sldId id="444" r:id="rId113"/>
    <p:sldId id="280" r:id="rId114"/>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1828800" rtl="0" fontAlgn="auto" latinLnBrk="0" hangingPunct="0">
      <a:lnSpc>
        <a:spcPct val="80000"/>
      </a:lnSpc>
      <a:spcBef>
        <a:spcPts val="500"/>
      </a:spcBef>
      <a:spcAft>
        <a:spcPts val="0"/>
      </a:spcAft>
      <a:buClrTx/>
      <a:buSzTx/>
      <a:buFontTx/>
      <a:buNone/>
      <a:tabLst/>
      <a:defRPr kumimoji="0" sz="4800" b="1" i="0" u="none" strike="noStrike" cap="none" spc="0" normalizeH="0" baseline="0">
        <a:ln>
          <a:noFill/>
        </a:ln>
        <a:solidFill>
          <a:srgbClr val="FFFFFF"/>
        </a:solidFill>
        <a:effectLst/>
        <a:uFillTx/>
        <a:latin typeface="Tahoma"/>
        <a:ea typeface="Tahoma"/>
        <a:cs typeface="Tahoma"/>
        <a:sym typeface="Tahoma"/>
      </a:defRPr>
    </a:lvl1pPr>
    <a:lvl2pPr marL="0" marR="0" indent="342900" algn="l" defTabSz="1828800" rtl="0" fontAlgn="auto" latinLnBrk="0" hangingPunct="0">
      <a:lnSpc>
        <a:spcPct val="80000"/>
      </a:lnSpc>
      <a:spcBef>
        <a:spcPts val="500"/>
      </a:spcBef>
      <a:spcAft>
        <a:spcPts val="0"/>
      </a:spcAft>
      <a:buClrTx/>
      <a:buSzTx/>
      <a:buFontTx/>
      <a:buNone/>
      <a:tabLst/>
      <a:defRPr kumimoji="0" sz="4800" b="1" i="0" u="none" strike="noStrike" cap="none" spc="0" normalizeH="0" baseline="0">
        <a:ln>
          <a:noFill/>
        </a:ln>
        <a:solidFill>
          <a:srgbClr val="FFFFFF"/>
        </a:solidFill>
        <a:effectLst/>
        <a:uFillTx/>
        <a:latin typeface="Tahoma"/>
        <a:ea typeface="Tahoma"/>
        <a:cs typeface="Tahoma"/>
        <a:sym typeface="Tahoma"/>
      </a:defRPr>
    </a:lvl2pPr>
    <a:lvl3pPr marL="1234439" marR="0" indent="-548639" algn="l" defTabSz="1828800" rtl="0" fontAlgn="auto" latinLnBrk="0" hangingPunct="0">
      <a:lnSpc>
        <a:spcPct val="80000"/>
      </a:lnSpc>
      <a:spcBef>
        <a:spcPts val="500"/>
      </a:spcBef>
      <a:spcAft>
        <a:spcPts val="0"/>
      </a:spcAft>
      <a:buClrTx/>
      <a:buSzPct val="100000"/>
      <a:buFontTx/>
      <a:buChar char="•"/>
      <a:tabLst/>
      <a:defRPr kumimoji="0" sz="4800" b="1" i="0" u="none" strike="noStrike" cap="none" spc="0" normalizeH="0" baseline="0">
        <a:ln>
          <a:noFill/>
        </a:ln>
        <a:solidFill>
          <a:srgbClr val="FFFFFF"/>
        </a:solidFill>
        <a:effectLst/>
        <a:uFillTx/>
        <a:latin typeface="Tahoma"/>
        <a:ea typeface="Tahoma"/>
        <a:cs typeface="Tahoma"/>
        <a:sym typeface="Tahoma"/>
      </a:defRPr>
    </a:lvl3pPr>
    <a:lvl4pPr marL="1638300" marR="0" indent="-609600" algn="l" defTabSz="1828800" rtl="0" fontAlgn="auto" latinLnBrk="0" hangingPunct="0">
      <a:lnSpc>
        <a:spcPct val="80000"/>
      </a:lnSpc>
      <a:spcBef>
        <a:spcPts val="500"/>
      </a:spcBef>
      <a:spcAft>
        <a:spcPts val="0"/>
      </a:spcAft>
      <a:buClrTx/>
      <a:buSzPct val="100000"/>
      <a:buFontTx/>
      <a:buChar char="•"/>
      <a:tabLst/>
      <a:defRPr kumimoji="0" sz="4800" b="1" i="0" u="none" strike="noStrike" cap="none" spc="0" normalizeH="0" baseline="0">
        <a:ln>
          <a:noFill/>
        </a:ln>
        <a:solidFill>
          <a:srgbClr val="FFFFFF"/>
        </a:solidFill>
        <a:effectLst/>
        <a:uFillTx/>
        <a:latin typeface="Tahoma"/>
        <a:ea typeface="Tahoma"/>
        <a:cs typeface="Tahoma"/>
        <a:sym typeface="Tahoma"/>
      </a:defRPr>
    </a:lvl4pPr>
    <a:lvl5pPr marL="1981200" marR="0" indent="-609600" algn="l" defTabSz="1828800" rtl="0" fontAlgn="auto" latinLnBrk="0" hangingPunct="0">
      <a:lnSpc>
        <a:spcPct val="80000"/>
      </a:lnSpc>
      <a:spcBef>
        <a:spcPts val="500"/>
      </a:spcBef>
      <a:spcAft>
        <a:spcPts val="0"/>
      </a:spcAft>
      <a:buClrTx/>
      <a:buSzPct val="100000"/>
      <a:buFontTx/>
      <a:buChar char="•"/>
      <a:tabLst/>
      <a:defRPr kumimoji="0" sz="4800" b="1" i="0" u="none" strike="noStrike" cap="none" spc="0" normalizeH="0" baseline="0">
        <a:ln>
          <a:noFill/>
        </a:ln>
        <a:solidFill>
          <a:srgbClr val="FFFFFF"/>
        </a:solidFill>
        <a:effectLst/>
        <a:uFillTx/>
        <a:latin typeface="Tahoma"/>
        <a:ea typeface="Tahoma"/>
        <a:cs typeface="Tahoma"/>
        <a:sym typeface="Tahoma"/>
      </a:defRPr>
    </a:lvl5pPr>
    <a:lvl6pPr marL="2324100" marR="0" indent="-609600" algn="l" defTabSz="1828800" rtl="0" fontAlgn="auto" latinLnBrk="0" hangingPunct="0">
      <a:lnSpc>
        <a:spcPct val="80000"/>
      </a:lnSpc>
      <a:spcBef>
        <a:spcPts val="500"/>
      </a:spcBef>
      <a:spcAft>
        <a:spcPts val="0"/>
      </a:spcAft>
      <a:buClrTx/>
      <a:buSzPct val="100000"/>
      <a:buFontTx/>
      <a:buChar char="•"/>
      <a:tabLst/>
      <a:defRPr kumimoji="0" sz="4800" b="1" i="0" u="none" strike="noStrike" cap="none" spc="0" normalizeH="0" baseline="0">
        <a:ln>
          <a:noFill/>
        </a:ln>
        <a:solidFill>
          <a:srgbClr val="FFFFFF"/>
        </a:solidFill>
        <a:effectLst/>
        <a:uFillTx/>
        <a:latin typeface="Tahoma"/>
        <a:ea typeface="Tahoma"/>
        <a:cs typeface="Tahoma"/>
        <a:sym typeface="Tahoma"/>
      </a:defRPr>
    </a:lvl6pPr>
    <a:lvl7pPr marL="2667000" marR="0" indent="-609600" algn="l" defTabSz="1828800" rtl="0" fontAlgn="auto" latinLnBrk="0" hangingPunct="0">
      <a:lnSpc>
        <a:spcPct val="80000"/>
      </a:lnSpc>
      <a:spcBef>
        <a:spcPts val="500"/>
      </a:spcBef>
      <a:spcAft>
        <a:spcPts val="0"/>
      </a:spcAft>
      <a:buClrTx/>
      <a:buSzPct val="100000"/>
      <a:buFontTx/>
      <a:buChar char="•"/>
      <a:tabLst/>
      <a:defRPr kumimoji="0" sz="4800" b="1" i="0" u="none" strike="noStrike" cap="none" spc="0" normalizeH="0" baseline="0">
        <a:ln>
          <a:noFill/>
        </a:ln>
        <a:solidFill>
          <a:srgbClr val="FFFFFF"/>
        </a:solidFill>
        <a:effectLst/>
        <a:uFillTx/>
        <a:latin typeface="Tahoma"/>
        <a:ea typeface="Tahoma"/>
        <a:cs typeface="Tahoma"/>
        <a:sym typeface="Tahoma"/>
      </a:defRPr>
    </a:lvl7pPr>
    <a:lvl8pPr marL="3009900" marR="0" indent="-609600" algn="l" defTabSz="1828800" rtl="0" fontAlgn="auto" latinLnBrk="0" hangingPunct="0">
      <a:lnSpc>
        <a:spcPct val="80000"/>
      </a:lnSpc>
      <a:spcBef>
        <a:spcPts val="500"/>
      </a:spcBef>
      <a:spcAft>
        <a:spcPts val="0"/>
      </a:spcAft>
      <a:buClrTx/>
      <a:buSzPct val="100000"/>
      <a:buFontTx/>
      <a:buChar char="•"/>
      <a:tabLst/>
      <a:defRPr kumimoji="0" sz="4800" b="1" i="0" u="none" strike="noStrike" cap="none" spc="0" normalizeH="0" baseline="0">
        <a:ln>
          <a:noFill/>
        </a:ln>
        <a:solidFill>
          <a:srgbClr val="FFFFFF"/>
        </a:solidFill>
        <a:effectLst/>
        <a:uFillTx/>
        <a:latin typeface="Tahoma"/>
        <a:ea typeface="Tahoma"/>
        <a:cs typeface="Tahoma"/>
        <a:sym typeface="Tahoma"/>
      </a:defRPr>
    </a:lvl8pPr>
    <a:lvl9pPr marL="3352800" marR="0" indent="-609600" algn="l" defTabSz="1828800" rtl="0" fontAlgn="auto" latinLnBrk="0" hangingPunct="0">
      <a:lnSpc>
        <a:spcPct val="80000"/>
      </a:lnSpc>
      <a:spcBef>
        <a:spcPts val="500"/>
      </a:spcBef>
      <a:spcAft>
        <a:spcPts val="0"/>
      </a:spcAft>
      <a:buClrTx/>
      <a:buSzPct val="100000"/>
      <a:buFontTx/>
      <a:buChar char="•"/>
      <a:tabLst/>
      <a:defRPr kumimoji="0" sz="4800" b="1" i="0" u="none" strike="noStrike" cap="none" spc="0" normalizeH="0" baseline="0">
        <a:ln>
          <a:noFill/>
        </a:ln>
        <a:solidFill>
          <a:srgbClr val="FFFFFF"/>
        </a:solidFill>
        <a:effectLst/>
        <a:uFillTx/>
        <a:latin typeface="Tahoma"/>
        <a:ea typeface="Tahoma"/>
        <a:cs typeface="Tahoma"/>
        <a:sym typeface="Tahoma"/>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44546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Verdana"/>
          <a:ea typeface="Verdana"/>
          <a:cs typeface="Verdana"/>
        </a:font>
        <a:srgbClr val="000000"/>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D6D9DD"/>
          </a:solidFill>
        </a:fill>
      </a:tcStyle>
    </a:wholeTbl>
    <a:band2H>
      <a:tcTxStyle/>
      <a:tcStyle>
        <a:tcBdr/>
        <a:fill>
          <a:solidFill>
            <a:srgbClr val="ECEDEF"/>
          </a:solidFill>
        </a:fill>
      </a:tcStyle>
    </a:band2H>
    <a:firstCol>
      <a:tcTxStyle b="on" i="off">
        <a:font>
          <a:latin typeface="Verdana"/>
          <a:ea typeface="Verdana"/>
          <a:cs typeface="Verdana"/>
        </a:font>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1"/>
          </a:solidFill>
        </a:fill>
      </a:tcStyle>
    </a:firstCol>
    <a:lastRow>
      <a:tcTxStyle b="on" i="off">
        <a:font>
          <a:latin typeface="Verdana"/>
          <a:ea typeface="Verdana"/>
          <a:cs typeface="Verdana"/>
        </a:font>
        <a:srgbClr val="FFFFFF"/>
      </a:tcTxStyle>
      <a:tcStyle>
        <a:tcBdr>
          <a:left>
            <a:ln w="25400" cap="flat">
              <a:solidFill>
                <a:srgbClr val="FFFFFF"/>
              </a:solidFill>
              <a:prstDash val="solid"/>
              <a:round/>
            </a:ln>
          </a:left>
          <a:right>
            <a:ln w="25400" cap="flat">
              <a:solidFill>
                <a:srgbClr val="FFFFFF"/>
              </a:solidFill>
              <a:prstDash val="solid"/>
              <a:round/>
            </a:ln>
          </a:right>
          <a:top>
            <a:ln w="1016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1"/>
          </a:solidFill>
        </a:fill>
      </a:tcStyle>
    </a:lastRow>
    <a:firstRow>
      <a:tcTxStyle b="on" i="off">
        <a:font>
          <a:latin typeface="Verdana"/>
          <a:ea typeface="Verdana"/>
          <a:cs typeface="Verdana"/>
        </a:font>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1016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
          <a:latin typeface="Verdana"/>
          <a:ea typeface="Verdana"/>
          <a:cs typeface="Verdana"/>
        </a:font>
        <a:srgbClr val="000000"/>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CBE3FF"/>
          </a:solidFill>
        </a:fill>
      </a:tcStyle>
    </a:wholeTbl>
    <a:band2H>
      <a:tcTxStyle/>
      <a:tcStyle>
        <a:tcBdr/>
        <a:fill>
          <a:solidFill>
            <a:srgbClr val="E7F1FF"/>
          </a:solidFill>
        </a:fill>
      </a:tcStyle>
    </a:band2H>
    <a:firstCol>
      <a:tcTxStyle b="on" i="off">
        <a:font>
          <a:latin typeface="Verdana"/>
          <a:ea typeface="Verdana"/>
          <a:cs typeface="Verdana"/>
        </a:font>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3"/>
          </a:solidFill>
        </a:fill>
      </a:tcStyle>
    </a:firstCol>
    <a:lastRow>
      <a:tcTxStyle b="on" i="off">
        <a:font>
          <a:latin typeface="Verdana"/>
          <a:ea typeface="Verdana"/>
          <a:cs typeface="Verdana"/>
        </a:font>
        <a:srgbClr val="FFFFFF"/>
      </a:tcTxStyle>
      <a:tcStyle>
        <a:tcBdr>
          <a:left>
            <a:ln w="25400" cap="flat">
              <a:solidFill>
                <a:srgbClr val="FFFFFF"/>
              </a:solidFill>
              <a:prstDash val="solid"/>
              <a:round/>
            </a:ln>
          </a:left>
          <a:right>
            <a:ln w="25400" cap="flat">
              <a:solidFill>
                <a:srgbClr val="FFFFFF"/>
              </a:solidFill>
              <a:prstDash val="solid"/>
              <a:round/>
            </a:ln>
          </a:right>
          <a:top>
            <a:ln w="1016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3"/>
          </a:solidFill>
        </a:fill>
      </a:tcStyle>
    </a:lastRow>
    <a:firstRow>
      <a:tcTxStyle b="on" i="off">
        <a:font>
          <a:latin typeface="Verdana"/>
          <a:ea typeface="Verdana"/>
          <a:cs typeface="Verdana"/>
        </a:font>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1016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
          <a:latin typeface="Verdana"/>
          <a:ea typeface="Verdana"/>
          <a:cs typeface="Verdana"/>
        </a:font>
        <a:srgbClr val="000000"/>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EACBD4"/>
          </a:solidFill>
        </a:fill>
      </a:tcStyle>
    </a:wholeTbl>
    <a:band2H>
      <a:tcTxStyle/>
      <a:tcStyle>
        <a:tcBdr/>
        <a:fill>
          <a:solidFill>
            <a:srgbClr val="F5E7EB"/>
          </a:solidFill>
        </a:fill>
      </a:tcStyle>
    </a:band2H>
    <a:firstCol>
      <a:tcTxStyle b="on" i="off">
        <a:font>
          <a:latin typeface="Verdana"/>
          <a:ea typeface="Verdana"/>
          <a:cs typeface="Verdana"/>
        </a:font>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6"/>
          </a:solidFill>
        </a:fill>
      </a:tcStyle>
    </a:firstCol>
    <a:lastRow>
      <a:tcTxStyle b="on" i="off">
        <a:font>
          <a:latin typeface="Verdana"/>
          <a:ea typeface="Verdana"/>
          <a:cs typeface="Verdana"/>
        </a:font>
        <a:srgbClr val="FFFFFF"/>
      </a:tcTxStyle>
      <a:tcStyle>
        <a:tcBdr>
          <a:left>
            <a:ln w="25400" cap="flat">
              <a:solidFill>
                <a:srgbClr val="FFFFFF"/>
              </a:solidFill>
              <a:prstDash val="solid"/>
              <a:round/>
            </a:ln>
          </a:left>
          <a:right>
            <a:ln w="25400" cap="flat">
              <a:solidFill>
                <a:srgbClr val="FFFFFF"/>
              </a:solidFill>
              <a:prstDash val="solid"/>
              <a:round/>
            </a:ln>
          </a:right>
          <a:top>
            <a:ln w="1016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6"/>
          </a:solidFill>
        </a:fill>
      </a:tcStyle>
    </a:lastRow>
    <a:firstRow>
      <a:tcTxStyle b="on" i="off">
        <a:font>
          <a:latin typeface="Verdana"/>
          <a:ea typeface="Verdana"/>
          <a:cs typeface="Verdana"/>
        </a:font>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1016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
          <a:latin typeface="Verdana"/>
          <a:ea typeface="Verdana"/>
          <a:cs typeface="Verdana"/>
        </a:font>
        <a:srgbClr val="000000"/>
      </a:tcTxStyle>
      <a:tcStyle>
        <a:tcBdr>
          <a:left>
            <a:ln w="25400" cap="flat">
              <a:noFill/>
              <a:miter lim="400000"/>
            </a:ln>
          </a:left>
          <a:right>
            <a:ln w="25400" cap="flat">
              <a:noFill/>
              <a:miter lim="400000"/>
            </a:ln>
          </a:right>
          <a:top>
            <a:ln w="25400" cap="flat">
              <a:noFill/>
              <a:miter lim="400000"/>
            </a:ln>
          </a:top>
          <a:bottom>
            <a:ln w="25400" cap="flat">
              <a:noFill/>
              <a:miter lim="400000"/>
            </a:ln>
          </a:bottom>
          <a:insideH>
            <a:ln w="25400" cap="flat">
              <a:noFill/>
              <a:miter lim="400000"/>
            </a:ln>
          </a:insideH>
          <a:insideV>
            <a:ln w="25400" cap="flat">
              <a:noFill/>
              <a:miter lim="400000"/>
            </a:ln>
          </a:insideV>
        </a:tcBdr>
        <a:fill>
          <a:solidFill>
            <a:srgbClr val="E6E6E6"/>
          </a:solidFill>
        </a:fill>
      </a:tcStyle>
    </a:wholeTbl>
    <a:band2H>
      <a:tcTxStyle/>
      <a:tcStyle>
        <a:tcBdr/>
        <a:fill>
          <a:solidFill>
            <a:srgbClr val="FFFFFF"/>
          </a:solidFill>
        </a:fill>
      </a:tcStyle>
    </a:band2H>
    <a:firstCol>
      <a:tcTxStyle b="on" i="off">
        <a:font>
          <a:latin typeface="Verdana"/>
          <a:ea typeface="Verdana"/>
          <a:cs typeface="Verdana"/>
        </a:font>
        <a:srgbClr val="FFFFFF"/>
      </a:tcTxStyle>
      <a:tcStyle>
        <a:tcBdr>
          <a:left>
            <a:ln w="25400" cap="flat">
              <a:noFill/>
              <a:miter lim="400000"/>
            </a:ln>
          </a:left>
          <a:right>
            <a:ln w="25400" cap="flat">
              <a:noFill/>
              <a:miter lim="400000"/>
            </a:ln>
          </a:right>
          <a:top>
            <a:ln w="25400" cap="flat">
              <a:noFill/>
              <a:miter lim="400000"/>
            </a:ln>
          </a:top>
          <a:bottom>
            <a:ln w="25400" cap="flat">
              <a:noFill/>
              <a:miter lim="400000"/>
            </a:ln>
          </a:bottom>
          <a:insideH>
            <a:ln w="25400" cap="flat">
              <a:noFill/>
              <a:miter lim="400000"/>
            </a:ln>
          </a:insideH>
          <a:insideV>
            <a:ln w="25400" cap="flat">
              <a:noFill/>
              <a:miter lim="400000"/>
            </a:ln>
          </a:insideV>
        </a:tcBdr>
        <a:fill>
          <a:solidFill>
            <a:schemeClr val="accent1"/>
          </a:solidFill>
        </a:fill>
      </a:tcStyle>
    </a:firstCol>
    <a:lastRow>
      <a:tcTxStyle b="on" i="off">
        <a:font>
          <a:latin typeface="Verdana"/>
          <a:ea typeface="Verdana"/>
          <a:cs typeface="Verdana"/>
        </a:font>
        <a:srgbClr val="000000"/>
      </a:tcTxStyle>
      <a:tcStyle>
        <a:tcBdr>
          <a:left>
            <a:ln w="25400" cap="flat">
              <a:noFill/>
              <a:miter lim="400000"/>
            </a:ln>
          </a:left>
          <a:right>
            <a:ln w="25400" cap="flat">
              <a:noFill/>
              <a:miter lim="400000"/>
            </a:ln>
          </a:right>
          <a:top>
            <a:ln w="127000" cap="flat">
              <a:solidFill>
                <a:srgbClr val="000000"/>
              </a:solidFill>
              <a:prstDash val="solid"/>
              <a:round/>
            </a:ln>
          </a:top>
          <a:bottom>
            <a:ln w="63500" cap="flat">
              <a:solidFill>
                <a:srgbClr val="000000"/>
              </a:solidFill>
              <a:prstDash val="solid"/>
              <a:round/>
            </a:ln>
          </a:bottom>
          <a:insideH>
            <a:ln w="25400" cap="flat">
              <a:noFill/>
              <a:miter lim="400000"/>
            </a:ln>
          </a:insideH>
          <a:insideV>
            <a:ln w="25400" cap="flat">
              <a:noFill/>
              <a:miter lim="400000"/>
            </a:ln>
          </a:insideV>
        </a:tcBdr>
        <a:fill>
          <a:solidFill>
            <a:srgbClr val="FFFFFF"/>
          </a:solidFill>
        </a:fill>
      </a:tcStyle>
    </a:lastRow>
    <a:firstRow>
      <a:tcTxStyle b="on" i="off">
        <a:font>
          <a:latin typeface="Verdana"/>
          <a:ea typeface="Verdana"/>
          <a:cs typeface="Verdana"/>
        </a:font>
        <a:srgbClr val="FFFFFF"/>
      </a:tcTxStyle>
      <a:tcStyle>
        <a:tcBdr>
          <a:left>
            <a:ln w="25400" cap="flat">
              <a:noFill/>
              <a:miter lim="400000"/>
            </a:ln>
          </a:left>
          <a:right>
            <a:ln w="25400" cap="flat">
              <a:noFill/>
              <a:miter lim="400000"/>
            </a:ln>
          </a:right>
          <a:top>
            <a:ln w="63500" cap="flat">
              <a:solidFill>
                <a:srgbClr val="000000"/>
              </a:solidFill>
              <a:prstDash val="solid"/>
              <a:round/>
            </a:ln>
          </a:top>
          <a:bottom>
            <a:ln w="63500" cap="flat">
              <a:solidFill>
                <a:srgbClr val="000000"/>
              </a:solidFill>
              <a:prstDash val="solid"/>
              <a:round/>
            </a:ln>
          </a:bottom>
          <a:insideH>
            <a:ln w="25400" cap="flat">
              <a:noFill/>
              <a:miter lim="400000"/>
            </a:ln>
          </a:insideH>
          <a:insideV>
            <a:ln w="25400" cap="flat">
              <a:noFill/>
              <a:miter lim="400000"/>
            </a:ln>
          </a:insideV>
        </a:tcBdr>
        <a:fill>
          <a:solidFill>
            <a:schemeClr val="accent1"/>
          </a:solidFill>
        </a:fill>
      </a:tcStyle>
    </a:firstRow>
  </a:tblStyle>
  <a:tblStyle styleId="{33BA23B1-9221-436E-865A-0063620EA4FD}" styleName="">
    <a:tblBg/>
    <a:wholeTbl>
      <a:tcTxStyle b="off" i="off">
        <a:font>
          <a:latin typeface="Verdana"/>
          <a:ea typeface="Verdana"/>
          <a:cs typeface="Verdana"/>
        </a:font>
        <a:srgbClr val="000000"/>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
          <a:latin typeface="Verdana"/>
          <a:ea typeface="Verdana"/>
          <a:cs typeface="Verdana"/>
        </a:font>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000000"/>
          </a:solidFill>
        </a:fill>
      </a:tcStyle>
    </a:firstCol>
    <a:lastRow>
      <a:tcTxStyle b="on" i="off">
        <a:font>
          <a:latin typeface="Verdana"/>
          <a:ea typeface="Verdana"/>
          <a:cs typeface="Verdana"/>
        </a:font>
        <a:srgbClr val="FFFFFF"/>
      </a:tcTxStyle>
      <a:tcStyle>
        <a:tcBdr>
          <a:left>
            <a:ln w="25400" cap="flat">
              <a:solidFill>
                <a:srgbClr val="FFFFFF"/>
              </a:solidFill>
              <a:prstDash val="solid"/>
              <a:round/>
            </a:ln>
          </a:left>
          <a:right>
            <a:ln w="25400" cap="flat">
              <a:solidFill>
                <a:srgbClr val="FFFFFF"/>
              </a:solidFill>
              <a:prstDash val="solid"/>
              <a:round/>
            </a:ln>
          </a:right>
          <a:top>
            <a:ln w="1016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000000"/>
          </a:solidFill>
        </a:fill>
      </a:tcStyle>
    </a:lastRow>
    <a:firstRow>
      <a:tcTxStyle b="on" i="off">
        <a:font>
          <a:latin typeface="Verdana"/>
          <a:ea typeface="Verdana"/>
          <a:cs typeface="Verdana"/>
        </a:font>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1016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
          <a:latin typeface="Verdana"/>
          <a:ea typeface="Verdana"/>
          <a:cs typeface="Verdana"/>
        </a:font>
        <a:srgbClr val="000000"/>
      </a:tcTxStyle>
      <a:tcStyle>
        <a:tcBdr>
          <a:left>
            <a:ln w="25400" cap="flat">
              <a:solidFill>
                <a:srgbClr val="000000"/>
              </a:solidFill>
              <a:prstDash val="solid"/>
              <a:round/>
            </a:ln>
          </a:left>
          <a:right>
            <a:ln w="25400" cap="flat">
              <a:solidFill>
                <a:srgbClr val="000000"/>
              </a:solidFill>
              <a:prstDash val="solid"/>
              <a:round/>
            </a:ln>
          </a:right>
          <a:top>
            <a:ln w="25400" cap="flat">
              <a:solidFill>
                <a:srgbClr val="000000"/>
              </a:solidFill>
              <a:prstDash val="solid"/>
              <a:round/>
            </a:ln>
          </a:top>
          <a:bottom>
            <a:ln w="25400" cap="flat">
              <a:solidFill>
                <a:srgbClr val="000000"/>
              </a:solidFill>
              <a:prstDash val="solid"/>
              <a:round/>
            </a:ln>
          </a:bottom>
          <a:insideH>
            <a:ln w="25400" cap="flat">
              <a:solidFill>
                <a:srgbClr val="000000"/>
              </a:solidFill>
              <a:prstDash val="solid"/>
              <a:round/>
            </a:ln>
          </a:insideH>
          <a:insideV>
            <a:ln w="254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
          <a:latin typeface="Verdana"/>
          <a:ea typeface="Verdana"/>
          <a:cs typeface="Verdana"/>
        </a:font>
        <a:srgbClr val="000000"/>
      </a:tcTxStyle>
      <a:tcStyle>
        <a:tcBdr>
          <a:left>
            <a:ln w="25400" cap="flat">
              <a:solidFill>
                <a:srgbClr val="000000"/>
              </a:solidFill>
              <a:prstDash val="solid"/>
              <a:round/>
            </a:ln>
          </a:left>
          <a:right>
            <a:ln w="25400" cap="flat">
              <a:solidFill>
                <a:srgbClr val="000000"/>
              </a:solidFill>
              <a:prstDash val="solid"/>
              <a:round/>
            </a:ln>
          </a:right>
          <a:top>
            <a:ln w="25400" cap="flat">
              <a:solidFill>
                <a:srgbClr val="000000"/>
              </a:solidFill>
              <a:prstDash val="solid"/>
              <a:round/>
            </a:ln>
          </a:top>
          <a:bottom>
            <a:ln w="25400" cap="flat">
              <a:solidFill>
                <a:srgbClr val="000000"/>
              </a:solidFill>
              <a:prstDash val="solid"/>
              <a:round/>
            </a:ln>
          </a:bottom>
          <a:insideH>
            <a:ln w="25400" cap="flat">
              <a:solidFill>
                <a:srgbClr val="000000"/>
              </a:solidFill>
              <a:prstDash val="solid"/>
              <a:round/>
            </a:ln>
          </a:insideH>
          <a:insideV>
            <a:ln w="25400" cap="flat">
              <a:solidFill>
                <a:srgbClr val="000000"/>
              </a:solidFill>
              <a:prstDash val="solid"/>
              <a:round/>
            </a:ln>
          </a:insideV>
        </a:tcBdr>
        <a:fill>
          <a:solidFill>
            <a:srgbClr val="000000">
              <a:alpha val="20000"/>
            </a:srgbClr>
          </a:solidFill>
        </a:fill>
      </a:tcStyle>
    </a:firstCol>
    <a:lastRow>
      <a:tcTxStyle b="on" i="off">
        <a:font>
          <a:latin typeface="Verdana"/>
          <a:ea typeface="Verdana"/>
          <a:cs typeface="Verdana"/>
        </a:font>
        <a:srgbClr val="000000"/>
      </a:tcTxStyle>
      <a:tcStyle>
        <a:tcBdr>
          <a:left>
            <a:ln w="25400" cap="flat">
              <a:solidFill>
                <a:srgbClr val="000000"/>
              </a:solidFill>
              <a:prstDash val="solid"/>
              <a:round/>
            </a:ln>
          </a:left>
          <a:right>
            <a:ln w="25400" cap="flat">
              <a:solidFill>
                <a:srgbClr val="000000"/>
              </a:solidFill>
              <a:prstDash val="solid"/>
              <a:round/>
            </a:ln>
          </a:right>
          <a:top>
            <a:ln w="127000" cap="flat">
              <a:solidFill>
                <a:srgbClr val="000000"/>
              </a:solidFill>
              <a:prstDash val="solid"/>
              <a:round/>
            </a:ln>
          </a:top>
          <a:bottom>
            <a:ln w="25400" cap="flat">
              <a:solidFill>
                <a:srgbClr val="000000"/>
              </a:solidFill>
              <a:prstDash val="solid"/>
              <a:round/>
            </a:ln>
          </a:bottom>
          <a:insideH>
            <a:ln w="25400" cap="flat">
              <a:solidFill>
                <a:srgbClr val="000000"/>
              </a:solidFill>
              <a:prstDash val="solid"/>
              <a:round/>
            </a:ln>
          </a:insideH>
          <a:insideV>
            <a:ln w="25400" cap="flat">
              <a:solidFill>
                <a:srgbClr val="000000"/>
              </a:solidFill>
              <a:prstDash val="solid"/>
              <a:round/>
            </a:ln>
          </a:insideV>
        </a:tcBdr>
        <a:fill>
          <a:noFill/>
        </a:fill>
      </a:tcStyle>
    </a:lastRow>
    <a:firstRow>
      <a:tcTxStyle b="on" i="off">
        <a:font>
          <a:latin typeface="Verdana"/>
          <a:ea typeface="Verdana"/>
          <a:cs typeface="Verdana"/>
        </a:font>
        <a:srgbClr val="000000"/>
      </a:tcTxStyle>
      <a:tcStyle>
        <a:tcBdr>
          <a:left>
            <a:ln w="25400" cap="flat">
              <a:solidFill>
                <a:srgbClr val="000000"/>
              </a:solidFill>
              <a:prstDash val="solid"/>
              <a:round/>
            </a:ln>
          </a:left>
          <a:right>
            <a:ln w="25400" cap="flat">
              <a:solidFill>
                <a:srgbClr val="000000"/>
              </a:solidFill>
              <a:prstDash val="solid"/>
              <a:round/>
            </a:ln>
          </a:right>
          <a:top>
            <a:ln w="25400" cap="flat">
              <a:solidFill>
                <a:srgbClr val="000000"/>
              </a:solidFill>
              <a:prstDash val="solid"/>
              <a:round/>
            </a:ln>
          </a:top>
          <a:bottom>
            <a:ln w="63500" cap="flat">
              <a:solidFill>
                <a:srgbClr val="000000"/>
              </a:solidFill>
              <a:prstDash val="solid"/>
              <a:round/>
            </a:ln>
          </a:bottom>
          <a:insideH>
            <a:ln w="25400" cap="flat">
              <a:solidFill>
                <a:srgbClr val="000000"/>
              </a:solidFill>
              <a:prstDash val="solid"/>
              <a:round/>
            </a:ln>
          </a:insideH>
          <a:insideV>
            <a:ln w="254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6897"/>
    <p:restoredTop sz="82041"/>
  </p:normalViewPr>
  <p:slideViewPr>
    <p:cSldViewPr snapToGrid="0" snapToObjects="1">
      <p:cViewPr varScale="1">
        <p:scale>
          <a:sx n="58" d="100"/>
          <a:sy n="58" d="100"/>
        </p:scale>
        <p:origin x="280" y="232"/>
      </p:cViewPr>
      <p:guideLst/>
    </p:cSldViewPr>
  </p:slideViewPr>
  <p:outlineViewPr>
    <p:cViewPr>
      <p:scale>
        <a:sx n="33" d="100"/>
        <a:sy n="33" d="100"/>
      </p:scale>
      <p:origin x="0" y="-27408"/>
    </p:cViewPr>
  </p:outlin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viewProps" Target="viewProps.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theme" Target="theme/theme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07" name="Shape 707"/>
          <p:cNvSpPr>
            <a:spLocks noGrp="1" noRot="1" noChangeAspect="1"/>
          </p:cNvSpPr>
          <p:nvPr>
            <p:ph type="sldImg"/>
          </p:nvPr>
        </p:nvSpPr>
        <p:spPr>
          <a:xfrm>
            <a:off x="1143000" y="685800"/>
            <a:ext cx="4572000" cy="3429000"/>
          </a:xfrm>
          <a:prstGeom prst="rect">
            <a:avLst/>
          </a:prstGeom>
        </p:spPr>
        <p:txBody>
          <a:bodyPr/>
          <a:lstStyle/>
          <a:p>
            <a:endParaRPr dirty="0"/>
          </a:p>
        </p:txBody>
      </p:sp>
      <p:sp>
        <p:nvSpPr>
          <p:cNvPr id="708" name="Shape 708"/>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1828800" latinLnBrk="0">
      <a:defRPr sz="2400">
        <a:latin typeface="+mn-lt"/>
        <a:ea typeface="+mn-ea"/>
        <a:cs typeface="+mn-cs"/>
        <a:sym typeface="Calibri"/>
      </a:defRPr>
    </a:lvl1pPr>
    <a:lvl2pPr indent="228600" defTabSz="1828800" latinLnBrk="0">
      <a:defRPr sz="2400">
        <a:latin typeface="+mn-lt"/>
        <a:ea typeface="+mn-ea"/>
        <a:cs typeface="+mn-cs"/>
        <a:sym typeface="Calibri"/>
      </a:defRPr>
    </a:lvl2pPr>
    <a:lvl3pPr indent="457200" defTabSz="1828800" latinLnBrk="0">
      <a:defRPr sz="2400">
        <a:latin typeface="+mn-lt"/>
        <a:ea typeface="+mn-ea"/>
        <a:cs typeface="+mn-cs"/>
        <a:sym typeface="Calibri"/>
      </a:defRPr>
    </a:lvl3pPr>
    <a:lvl4pPr indent="685800" defTabSz="1828800" latinLnBrk="0">
      <a:defRPr sz="2400">
        <a:latin typeface="+mn-lt"/>
        <a:ea typeface="+mn-ea"/>
        <a:cs typeface="+mn-cs"/>
        <a:sym typeface="Calibri"/>
      </a:defRPr>
    </a:lvl4pPr>
    <a:lvl5pPr indent="914400" defTabSz="1828800" latinLnBrk="0">
      <a:defRPr sz="2400">
        <a:latin typeface="+mn-lt"/>
        <a:ea typeface="+mn-ea"/>
        <a:cs typeface="+mn-cs"/>
        <a:sym typeface="Calibri"/>
      </a:defRPr>
    </a:lvl5pPr>
    <a:lvl6pPr indent="1143000" defTabSz="1828800" latinLnBrk="0">
      <a:defRPr sz="2400">
        <a:latin typeface="+mn-lt"/>
        <a:ea typeface="+mn-ea"/>
        <a:cs typeface="+mn-cs"/>
        <a:sym typeface="Calibri"/>
      </a:defRPr>
    </a:lvl6pPr>
    <a:lvl7pPr indent="1371600" defTabSz="1828800" latinLnBrk="0">
      <a:defRPr sz="2400">
        <a:latin typeface="+mn-lt"/>
        <a:ea typeface="+mn-ea"/>
        <a:cs typeface="+mn-cs"/>
        <a:sym typeface="Calibri"/>
      </a:defRPr>
    </a:lvl7pPr>
    <a:lvl8pPr indent="1600200" defTabSz="1828800" latinLnBrk="0">
      <a:defRPr sz="2400">
        <a:latin typeface="+mn-lt"/>
        <a:ea typeface="+mn-ea"/>
        <a:cs typeface="+mn-cs"/>
        <a:sym typeface="Calibri"/>
      </a:defRPr>
    </a:lvl8pPr>
    <a:lvl9pPr indent="1828800" defTabSz="1828800" latinLnBrk="0">
      <a:defRPr sz="2400">
        <a:latin typeface="+mn-lt"/>
        <a:ea typeface="+mn-ea"/>
        <a:cs typeface="+mn-cs"/>
        <a:sym typeface="Calibri"/>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instruqt.com/hashicorp/tracks/sentinel-for-terraform"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3" Type="http://schemas.openxmlformats.org/officeDocument/2006/relationships/hyperlink" Target="https://www.hashicorp.com/resources/writing-and-testing-sentinel-policies-for-terraform#dealing-with-lists-maps-and-blocks" TargetMode="External"/><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3" Type="http://schemas.openxmlformats.org/officeDocument/2006/relationships/hyperlink" Target="https://github.com/rberlind/sentinel-training-solution/blob/master/sentinel-policies/restrict-acm-certificate-domains.sentinel" TargetMode="External"/><Relationship Id="rId2" Type="http://schemas.openxmlformats.org/officeDocument/2006/relationships/slide" Target="../slides/slide102.xml"/><Relationship Id="rId1" Type="http://schemas.openxmlformats.org/officeDocument/2006/relationships/notesMaster" Target="../notesMasters/notesMaster1.xml"/><Relationship Id="rId4" Type="http://schemas.openxmlformats.org/officeDocument/2006/relationships/hyperlink" Target="https://github.com/hashicorp/terraform-guides/blob/master/governance/second-generation/cloud-agnostic/blacklist-datasources.sentinel" TargetMode="Externa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www.terraform.io/docs/cloud/sentinel/import/tfplan.html#namespace-overview" TargetMode="External"/><Relationship Id="rId2" Type="http://schemas.openxmlformats.org/officeDocument/2006/relationships/slide" Target="../slides/slide18.xml"/><Relationship Id="rId1" Type="http://schemas.openxmlformats.org/officeDocument/2006/relationships/notesMaster" Target="../notesMasters/notesMaster1.xml"/><Relationship Id="rId4" Type="http://schemas.openxmlformats.org/officeDocument/2006/relationships/hyperlink" Target="https://www.terraform.io/docs/cloud/sentinel/import/tfplan.html#namespace-resources-data-sources" TargetMode="Externa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hashicorp.com/resources/writing-and-testing-sentinel-policies-for-terraform" TargetMode="External"/><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www.terraform.io/docs/cloud/sentinel/import/tfstate.html#namespace-overview" TargetMode="External"/><Relationship Id="rId2" Type="http://schemas.openxmlformats.org/officeDocument/2006/relationships/slide" Target="../slides/slide21.xml"/><Relationship Id="rId1" Type="http://schemas.openxmlformats.org/officeDocument/2006/relationships/notesMaster" Target="../notesMasters/notesMaster1.xml"/><Relationship Id="rId4" Type="http://schemas.openxmlformats.org/officeDocument/2006/relationships/hyperlink" Target="https://www.terraform.io/docs/cloud/sentinel/import/tfstate.html#namespace-resources-data-sources" TargetMode="Externa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www.terraform.io/docs/cloud/sentinel/import/tfconfig.html#namespace-overview" TargetMode="External"/><Relationship Id="rId2" Type="http://schemas.openxmlformats.org/officeDocument/2006/relationships/slide" Target="../slides/slide23.xml"/><Relationship Id="rId1" Type="http://schemas.openxmlformats.org/officeDocument/2006/relationships/notesMaster" Target="../notesMasters/notesMaster1.xml"/><Relationship Id="rId4" Type="http://schemas.openxmlformats.org/officeDocument/2006/relationships/hyperlink" Target="https://www.terraform.io/docs/cloud/sentinel/import/tfconfig.html#namespace-resources-data-sources" TargetMode="Externa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www.terraform.io/docs/cloud/sentinel/import/tfrun.html"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github.com/hashicorp/field-workshops-terraform/blob/master/docs/slides/multi-cloud/sentinel-for-terraform/Sentinel-for-Terraform-v2.pptx" TargetMode="External"/><Relationship Id="rId2" Type="http://schemas.openxmlformats.org/officeDocument/2006/relationships/slide" Target="../slides/slide3.xml"/><Relationship Id="rId1" Type="http://schemas.openxmlformats.org/officeDocument/2006/relationships/notesMaster" Target="../notesMasters/notesMaster1.xml"/><Relationship Id="rId5" Type="http://schemas.openxmlformats.org/officeDocument/2006/relationships/hyperlink" Target="https://play.instruqt.com/hashicorp/tracks/sentinel-for-terraform-v2" TargetMode="External"/><Relationship Id="rId4" Type="http://schemas.openxmlformats.org/officeDocument/2006/relationships/hyperlink" Target="https://play.instruqt.com/hashicorp/tracks/sentinel-for-terraform-v1" TargetMode="Externa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s://docs.hashicorp.com/sentinel/language/boolexpr/#order-of-operations" TargetMode="External"/><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3" Type="http://schemas.openxmlformats.org/officeDocument/2006/relationships/hyperlink" Target="https://docs.hashicorp.com/sentinel/language/loops/#for-statements" TargetMode="External"/><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3" Type="http://schemas.openxmlformats.org/officeDocument/2006/relationships/hyperlink" Target="https://docs.hashicorp.com/sentinel/language/loops/#for-statements" TargetMode="External"/><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3" Type="http://schemas.openxmlformats.org/officeDocument/2006/relationships/hyperlink" Target="https://docs.hashicorp.com/sentinel/language/loops/#for-statements" TargetMode="External"/><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3" Type="http://schemas.openxmlformats.org/officeDocument/2006/relationships/hyperlink" Target="https://docs.hashicorp.com/sentinel/language/loops/#for-statements" TargetMode="External"/><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3" Type="http://schemas.openxmlformats.org/officeDocument/2006/relationships/hyperlink" Target="https://docs.hashicorp.com/sentinel/imports/" TargetMode="External"/><Relationship Id="rId2" Type="http://schemas.openxmlformats.org/officeDocument/2006/relationships/slide" Target="../slides/slide46.xml"/><Relationship Id="rId1" Type="http://schemas.openxmlformats.org/officeDocument/2006/relationships/notesMaster" Target="../notesMasters/notesMaster1.xml"/><Relationship Id="rId4" Type="http://schemas.openxmlformats.org/officeDocument/2006/relationships/hyperlink" Target="https://docs.hashicorp.com/sentinel/imports/http/" TargetMode="External"/></Relationships>
</file>

<file path=ppt/notesSlides/_rels/notesSlide47.xml.rels><?xml version="1.0" encoding="UTF-8" standalone="yes"?>
<Relationships xmlns="http://schemas.openxmlformats.org/package/2006/relationships"><Relationship Id="rId3" Type="http://schemas.openxmlformats.org/officeDocument/2006/relationships/hyperlink" Target="https://docs.hashicorp.com/sentinel/imports/" TargetMode="External"/><Relationship Id="rId2" Type="http://schemas.openxmlformats.org/officeDocument/2006/relationships/slide" Target="../slides/slide47.xml"/><Relationship Id="rId1" Type="http://schemas.openxmlformats.org/officeDocument/2006/relationships/notesMaster" Target="../notesMasters/notesMaster1.xml"/><Relationship Id="rId4" Type="http://schemas.openxmlformats.org/officeDocument/2006/relationships/hyperlink" Target="https://docs.hashicorp.com/sentinel/imports/http/" TargetMode="External"/></Relationships>
</file>

<file path=ppt/notesSlides/_rels/notesSlide48.xml.rels><?xml version="1.0" encoding="UTF-8" standalone="yes"?>
<Relationships xmlns="http://schemas.openxmlformats.org/package/2006/relationships"><Relationship Id="rId3" Type="http://schemas.openxmlformats.org/officeDocument/2006/relationships/hyperlink" Target="https://docs.hashicorp.com/sentinel/language/functions/" TargetMode="External"/><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3" Type="http://schemas.openxmlformats.org/officeDocument/2006/relationships/hyperlink" Target="https://www.terraform.io/docs/providers/index.html" TargetMode="External"/><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3" Type="http://schemas.openxmlformats.org/officeDocument/2006/relationships/hyperlink" Target="https://docs.hashicorp.com/sentinel/commands/apply" TargetMode="External"/><Relationship Id="rId2" Type="http://schemas.openxmlformats.org/officeDocument/2006/relationships/slide" Target="../slides/slide80.xml"/><Relationship Id="rId1" Type="http://schemas.openxmlformats.org/officeDocument/2006/relationships/notesMaster" Target="../notesMasters/notesMaster1.xml"/><Relationship Id="rId4" Type="http://schemas.openxmlformats.org/officeDocument/2006/relationships/hyperlink" Target="https://docs.hashicorp.com/sentinel/commands/config" TargetMode="Externa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3" name="Shape 713"/>
          <p:cNvSpPr>
            <a:spLocks noGrp="1" noRot="1" noChangeAspect="1"/>
          </p:cNvSpPr>
          <p:nvPr>
            <p:ph type="sldImg"/>
          </p:nvPr>
        </p:nvSpPr>
        <p:spPr>
          <a:xfrm>
            <a:off x="381000" y="685800"/>
            <a:ext cx="6096000" cy="3429000"/>
          </a:xfrm>
          <a:prstGeom prst="rect">
            <a:avLst/>
          </a:prstGeom>
        </p:spPr>
        <p:txBody>
          <a:bodyPr/>
          <a:lstStyle/>
          <a:p>
            <a:endParaRPr dirty="0"/>
          </a:p>
        </p:txBody>
      </p:sp>
      <p:sp>
        <p:nvSpPr>
          <p:cNvPr id="714" name="Shape 714"/>
          <p:cNvSpPr>
            <a:spLocks noGrp="1"/>
          </p:cNvSpPr>
          <p:nvPr>
            <p:ph type="body" sz="quarter" idx="1"/>
          </p:nvPr>
        </p:nvSpPr>
        <p:spPr>
          <a:prstGeom prst="rect">
            <a:avLst/>
          </a:prstGeom>
        </p:spPr>
        <p:txBody>
          <a:bodyPr/>
          <a:lstStyle/>
          <a:p>
            <a:pPr marL="285750" indent="-285750">
              <a:buSzPct val="100000"/>
              <a:buFont typeface="Arial" panose="020B0604020202020204" pitchFamily="34" charset="0"/>
              <a:buChar char="•"/>
              <a:defRPr sz="1400"/>
            </a:pPr>
            <a:r>
              <a:rPr lang="en-US" sz="2400" dirty="0"/>
              <a:t>These slides are intended to accompany the Sentinel for Terraform v1 workshop</a:t>
            </a:r>
          </a:p>
          <a:p>
            <a:pPr marL="285750" indent="-285750">
              <a:buSzPct val="100000"/>
              <a:buFont typeface="Arial" panose="020B0604020202020204" pitchFamily="34" charset="0"/>
              <a:buChar char="•"/>
              <a:defRPr sz="1400"/>
            </a:pPr>
            <a:r>
              <a:rPr lang="en-US" sz="2400" dirty="0"/>
              <a:t>They should be used with the Sentinel for Terraform v1 Instruqt track:</a:t>
            </a:r>
          </a:p>
          <a:p>
            <a:pPr marL="0" indent="0">
              <a:buSzPct val="100000"/>
              <a:buFont typeface="Arial" panose="020B0604020202020204" pitchFamily="34" charset="0"/>
              <a:buNone/>
              <a:defRPr sz="1400"/>
            </a:pPr>
            <a:r>
              <a:rPr lang="en-US" sz="2400">
                <a:hlinkClick r:id="rId3"/>
              </a:rPr>
              <a:t>https://instruqt.com/hashicorp/tracks/sentinel-for-terraform-v1</a:t>
            </a:r>
            <a:endParaRPr sz="2400"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a:t>There are 3 enforcement levels for Sentinel policies.</a:t>
            </a:r>
          </a:p>
          <a:p>
            <a:pPr marL="342900" indent="-342900">
              <a:buFont typeface="Arial" panose="020B0604020202020204" pitchFamily="34" charset="0"/>
              <a:buChar char="•"/>
            </a:pPr>
            <a:r>
              <a:rPr lang="en-US"/>
              <a:t>Users with sufficient permissions can override soft mandatory policies.</a:t>
            </a:r>
          </a:p>
        </p:txBody>
      </p:sp>
    </p:spTree>
    <p:extLst>
      <p:ext uri="{BB962C8B-B14F-4D97-AF65-F5344CB8AC3E}">
        <p14:creationId xmlns:p14="http://schemas.microsoft.com/office/powerpoint/2010/main" val="87278816"/>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a:t>Sometimes, you will need to restrict nested attributes of resources or data sources in a policy.</a:t>
            </a:r>
          </a:p>
        </p:txBody>
      </p:sp>
    </p:spTree>
    <p:extLst>
      <p:ext uri="{BB962C8B-B14F-4D97-AF65-F5344CB8AC3E}">
        <p14:creationId xmlns:p14="http://schemas.microsoft.com/office/powerpoint/2010/main" val="4074532617"/>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See </a:t>
            </a:r>
            <a:r>
              <a:rPr lang="en-US" dirty="0">
                <a:hlinkClick r:id="rId3"/>
              </a:rPr>
              <a:t>https://www.hashicorp.com/resources/writing-and-testing-sentinel-policies-for-terraform#dealing-with-lists-maps-and-blocks</a:t>
            </a:r>
            <a:r>
              <a:rPr lang="en-US" dirty="0"/>
              <a:t> for more about dealing with maps, lists, and blocks in Sentinel</a:t>
            </a:r>
          </a:p>
          <a:p>
            <a:endParaRPr lang="en-US" dirty="0"/>
          </a:p>
        </p:txBody>
      </p:sp>
    </p:spTree>
    <p:extLst>
      <p:ext uri="{BB962C8B-B14F-4D97-AF65-F5344CB8AC3E}">
        <p14:creationId xmlns:p14="http://schemas.microsoft.com/office/powerpoint/2010/main" val="2416398101"/>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Some example policies that evaluate data sources:</a:t>
            </a:r>
          </a:p>
          <a:p>
            <a:r>
              <a:rPr lang="en-US" dirty="0">
                <a:hlinkClick r:id="rId3"/>
              </a:rPr>
              <a:t>https://github.com/rberlind/sentinel-training-solution/blob/master/sentinel-policies/restrict-acm-certificate-domains.sentinel</a:t>
            </a:r>
            <a:endParaRPr lang="en-US" dirty="0"/>
          </a:p>
          <a:p>
            <a:r>
              <a:rPr lang="en-US" dirty="0">
                <a:hlinkClick r:id="rId4"/>
              </a:rPr>
              <a:t>https://github.com/hashicorp/terraform-guides/blob/master/governance/second-generation/cloud-agnostic/blacklist-datasources.sentinel</a:t>
            </a:r>
            <a:endParaRPr lang="en-US" dirty="0"/>
          </a:p>
          <a:p>
            <a:endParaRPr lang="en-US" dirty="0"/>
          </a:p>
          <a:p>
            <a:pPr marL="342900" indent="-342900">
              <a:buFont typeface="Arial" panose="020B0604020202020204" pitchFamily="34" charset="0"/>
              <a:buChar char="•"/>
            </a:pPr>
            <a:r>
              <a:rPr lang="en-US" dirty="0"/>
              <a:t>The first uses the tfstate import since it expects the data source to not have computed values and therefore be evaluated during the plan and have data in the tfstate import.</a:t>
            </a:r>
          </a:p>
          <a:p>
            <a:pPr marL="342900" indent="-342900">
              <a:buFont typeface="Arial" panose="020B0604020202020204" pitchFamily="34" charset="0"/>
              <a:buChar char="•"/>
            </a:pPr>
            <a:r>
              <a:rPr lang="en-US" dirty="0"/>
              <a:t>The second uses the tfconfig import since it is focused on blacklisting data sources regardless of whether they have computed values or not. In this case, the policy does not need to evaluate attributes of the data sources, so using the tfconfig import works well.</a:t>
            </a:r>
          </a:p>
        </p:txBody>
      </p:sp>
    </p:spTree>
    <p:extLst>
      <p:ext uri="{BB962C8B-B14F-4D97-AF65-F5344CB8AC3E}">
        <p14:creationId xmlns:p14="http://schemas.microsoft.com/office/powerpoint/2010/main" val="295296143"/>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a:t>Some policies will need to use the tfstate import to check existing state or to evaluate data sources that do not use computed values.</a:t>
            </a:r>
          </a:p>
        </p:txBody>
      </p:sp>
    </p:spTree>
    <p:extLst>
      <p:ext uri="{BB962C8B-B14F-4D97-AF65-F5344CB8AC3E}">
        <p14:creationId xmlns:p14="http://schemas.microsoft.com/office/powerpoint/2010/main" val="2195975405"/>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a:t>Some policies will need to use the tfconfig import, especially if trying to restrict providers, provisioners, and module sources &amp; versions.</a:t>
            </a:r>
          </a:p>
        </p:txBody>
      </p:sp>
    </p:spTree>
    <p:extLst>
      <p:ext uri="{BB962C8B-B14F-4D97-AF65-F5344CB8AC3E}">
        <p14:creationId xmlns:p14="http://schemas.microsoft.com/office/powerpoint/2010/main" val="3827015978"/>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a:t>Some policies will need to use the tfrun import, especially if inspecting TFC's cost estimates.</a:t>
            </a:r>
          </a:p>
        </p:txBody>
      </p:sp>
    </p:spTree>
    <p:extLst>
      <p:ext uri="{BB962C8B-B14F-4D97-AF65-F5344CB8AC3E}">
        <p14:creationId xmlns:p14="http://schemas.microsoft.com/office/powerpoint/2010/main" val="2632380910"/>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Sentinel's HTTP import can be used in policies to call external API endpoints.</a:t>
            </a:r>
          </a:p>
        </p:txBody>
      </p:sp>
    </p:spTree>
    <p:extLst>
      <p:ext uri="{BB962C8B-B14F-4D97-AF65-F5344CB8AC3E}">
        <p14:creationId xmlns:p14="http://schemas.microsoft.com/office/powerpoint/2010/main" val="1096748740"/>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a:t>Now, you will do some more workshop challenges, using the Instruqt platform.</a:t>
            </a:r>
          </a:p>
          <a:p>
            <a:pPr marL="342900" indent="-342900">
              <a:buFont typeface="Arial" panose="020B0604020202020204" pitchFamily="34" charset="0"/>
              <a:buChar char="•"/>
            </a:pPr>
            <a:r>
              <a:rPr lang="en-US"/>
              <a:t>You will complete some more policies from the exercises of the Writing and Testing Sentinel Policies for Terraform guide.</a:t>
            </a:r>
          </a:p>
        </p:txBody>
      </p:sp>
    </p:spTree>
    <p:extLst>
      <p:ext uri="{BB962C8B-B14F-4D97-AF65-F5344CB8AC3E}">
        <p14:creationId xmlns:p14="http://schemas.microsoft.com/office/powerpoint/2010/main" val="1872977140"/>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Exercise 2 uses a resource from Terraform's AWS Provider and the tfplan import.</a:t>
            </a:r>
          </a:p>
          <a:p>
            <a:pPr marL="342900" indent="-342900">
              <a:buFont typeface="Arial" panose="020B0604020202020204" pitchFamily="34" charset="0"/>
              <a:buChar char="•"/>
            </a:pPr>
            <a:r>
              <a:rPr lang="en-US" dirty="0"/>
              <a:t>Exercise 3 uses a data source from Terraform's AWS provider and the tfstate import.</a:t>
            </a:r>
          </a:p>
          <a:p>
            <a:pPr marL="342900" indent="-342900">
              <a:buFont typeface="Arial" panose="020B0604020202020204" pitchFamily="34" charset="0"/>
              <a:buChar char="•"/>
            </a:pPr>
            <a:r>
              <a:rPr lang="en-US" dirty="0"/>
              <a:t>Exercise 4 uses a resource from Terraform's Google Provider and the tfplan import. It also uses a doubly-nested attribute which requires using the types import to check that its parent attribute is really a list.</a:t>
            </a:r>
          </a:p>
          <a:p>
            <a:pPr marL="342900" indent="-342900">
              <a:buFont typeface="Arial" panose="020B0604020202020204" pitchFamily="34" charset="0"/>
              <a:buChar char="•"/>
            </a:pPr>
            <a:r>
              <a:rPr lang="en-US" dirty="0"/>
              <a:t>Exercise 5 uses the tfconfig import to restrict the source of two Terraform modules that create Azure resources.</a:t>
            </a:r>
          </a:p>
          <a:p>
            <a:pPr marL="342900" indent="-342900">
              <a:buFont typeface="Arial" panose="020B0604020202020204" pitchFamily="34" charset="0"/>
              <a:buChar char="•"/>
            </a:pPr>
            <a:r>
              <a:rPr lang="en-US" dirty="0"/>
              <a:t>The Extra Credit challenge uses the tfrun import to illustrate selective application of a policy condition to different workspaces based on their names.</a:t>
            </a:r>
          </a:p>
        </p:txBody>
      </p:sp>
    </p:spTree>
    <p:extLst>
      <p:ext uri="{BB962C8B-B14F-4D97-AF65-F5344CB8AC3E}">
        <p14:creationId xmlns:p14="http://schemas.microsoft.com/office/powerpoint/2010/main" val="1110828727"/>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a:t>Let's review the challenge flow again</a:t>
            </a:r>
          </a:p>
        </p:txBody>
      </p:sp>
    </p:spTree>
    <p:extLst>
      <p:ext uri="{BB962C8B-B14F-4D97-AF65-F5344CB8AC3E}">
        <p14:creationId xmlns:p14="http://schemas.microsoft.com/office/powerpoint/2010/main" val="11909125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There are essentially for types of Sentinel policies, corresponding to the 4 Terraform Sentinel imports.</a:t>
            </a:r>
          </a:p>
        </p:txBody>
      </p:sp>
    </p:spTree>
    <p:extLst>
      <p:ext uri="{BB962C8B-B14F-4D97-AF65-F5344CB8AC3E}">
        <p14:creationId xmlns:p14="http://schemas.microsoft.com/office/powerpoint/2010/main" val="2939940736"/>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Please note that the PDF version of the guide which you can download from the link has better formatting in some places than the online HTML.</a:t>
            </a:r>
          </a:p>
        </p:txBody>
      </p:sp>
    </p:spTree>
    <p:extLst>
      <p:ext uri="{BB962C8B-B14F-4D97-AF65-F5344CB8AC3E}">
        <p14:creationId xmlns:p14="http://schemas.microsoft.com/office/powerpoint/2010/main" val="954326982"/>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Looking at the mock files of each challenge can also help you determine the resource or data source and its relevant attribute to use, but we discourage you from doing that unless absolutely necessary since when you write your own policies, you will have to review the Terraform provider docs first in order to write some Terraform code from which you will generate mock files after running a plan against it.  Looking at the mock files is a mild form of cheating.</a:t>
            </a:r>
          </a:p>
          <a:p>
            <a:endParaRPr lang="en-US" dirty="0"/>
          </a:p>
        </p:txBody>
      </p:sp>
    </p:spTree>
    <p:extLst>
      <p:ext uri="{BB962C8B-B14F-4D97-AF65-F5344CB8AC3E}">
        <p14:creationId xmlns:p14="http://schemas.microsoft.com/office/powerpoint/2010/main" val="2863807610"/>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a:t>Thanks for attending the Sentinel in Terraform Workshop or reviewing these slides.</a:t>
            </a:r>
          </a:p>
        </p:txBody>
      </p:sp>
    </p:spTree>
    <p:extLst>
      <p:ext uri="{BB962C8B-B14F-4D97-AF65-F5344CB8AC3E}">
        <p14:creationId xmlns:p14="http://schemas.microsoft.com/office/powerpoint/2010/main" val="39833696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a:t>Sentinel does not everything under the sun.</a:t>
            </a:r>
          </a:p>
        </p:txBody>
      </p:sp>
    </p:spTree>
    <p:extLst>
      <p:ext uri="{BB962C8B-B14F-4D97-AF65-F5344CB8AC3E}">
        <p14:creationId xmlns:p14="http://schemas.microsoft.com/office/powerpoint/2010/main" val="14220607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a:t>Here is how Terraform works without Sentinel.</a:t>
            </a:r>
          </a:p>
        </p:txBody>
      </p:sp>
    </p:spTree>
    <p:extLst>
      <p:ext uri="{BB962C8B-B14F-4D97-AF65-F5344CB8AC3E}">
        <p14:creationId xmlns:p14="http://schemas.microsoft.com/office/powerpoint/2010/main" val="34883266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t>Here is how Terraform works with Sentinel.</a:t>
            </a:r>
          </a:p>
          <a:p>
            <a:pPr marL="342900" indent="-342900">
              <a:buFont typeface="Arial" panose="020B0604020202020204" pitchFamily="34" charset="0"/>
              <a:buChar char="•"/>
            </a:pPr>
            <a:r>
              <a:rPr lang="en-US" dirty="0"/>
              <a:t>Note that if cost estimates are enabled for the workspace, they will run right after the plan.</a:t>
            </a:r>
          </a:p>
        </p:txBody>
      </p:sp>
    </p:spTree>
    <p:extLst>
      <p:ext uri="{BB962C8B-B14F-4D97-AF65-F5344CB8AC3E}">
        <p14:creationId xmlns:p14="http://schemas.microsoft.com/office/powerpoint/2010/main" val="10619803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a:t>A screenshot from TFC showing that all policy checks passed for a run.</a:t>
            </a:r>
          </a:p>
        </p:txBody>
      </p:sp>
    </p:spTree>
    <p:extLst>
      <p:ext uri="{BB962C8B-B14F-4D97-AF65-F5344CB8AC3E}">
        <p14:creationId xmlns:p14="http://schemas.microsoft.com/office/powerpoint/2010/main" val="31031412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a:t>A screenshot from TFC showing a soft mandatory policy check that failed but was then overridden.</a:t>
            </a:r>
          </a:p>
        </p:txBody>
      </p:sp>
    </p:spTree>
    <p:extLst>
      <p:ext uri="{BB962C8B-B14F-4D97-AF65-F5344CB8AC3E}">
        <p14:creationId xmlns:p14="http://schemas.microsoft.com/office/powerpoint/2010/main" val="20408709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This is a good point to discuss the Terraform-specific Sentinel imports.</a:t>
            </a:r>
          </a:p>
          <a:p>
            <a:pPr marL="342900" indent="-342900">
              <a:buFont typeface="Arial" panose="020B0604020202020204" pitchFamily="34" charset="0"/>
              <a:buChar char="•"/>
            </a:pPr>
            <a:r>
              <a:rPr lang="en-US" dirty="0"/>
              <a:t>Terraform Cloud/Enterprise adds 4 Sentinel imports beyond the standard ones.</a:t>
            </a:r>
          </a:p>
        </p:txBody>
      </p:sp>
    </p:spTree>
    <p:extLst>
      <p:ext uri="{BB962C8B-B14F-4D97-AF65-F5344CB8AC3E}">
        <p14:creationId xmlns:p14="http://schemas.microsoft.com/office/powerpoint/2010/main" val="11112077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This screenshot from the tfplan import documentation shows most of the namespace of the tfplan import.</a:t>
            </a:r>
          </a:p>
          <a:p>
            <a:pPr marL="342900" indent="-342900">
              <a:buFont typeface="Arial" panose="020B0604020202020204" pitchFamily="34" charset="0"/>
              <a:buChar char="•"/>
            </a:pPr>
            <a:r>
              <a:rPr lang="en-US" dirty="0"/>
              <a:t>We have left off some aliases from the bottom of the namespace diagram that show some aliases.</a:t>
            </a:r>
          </a:p>
          <a:p>
            <a:pPr marL="342900" indent="-342900">
              <a:buFont typeface="Arial" panose="020B0604020202020204" pitchFamily="34" charset="0"/>
              <a:buChar char="•"/>
            </a:pPr>
            <a:r>
              <a:rPr lang="en-US" dirty="0"/>
              <a:t>See </a:t>
            </a:r>
            <a:r>
              <a:rPr lang="en-US">
                <a:hlinkClick r:id="rId3"/>
              </a:rPr>
              <a:t>https://www.terraform.io/docs/cloud/sentinel/import/tfplan.html#namespace-overview</a:t>
            </a:r>
            <a:r>
              <a:rPr lang="en-US"/>
              <a:t> for the full diagram.</a:t>
            </a:r>
          </a:p>
          <a:p>
            <a:pPr marL="342900" indent="-342900">
              <a:buFont typeface="Arial" panose="020B0604020202020204" pitchFamily="34" charset="0"/>
              <a:buChar char="•"/>
            </a:pPr>
            <a:r>
              <a:rPr lang="en-US" dirty="0"/>
              <a:t>What we want to focus on here is the organization of data exposed to the tfplan import for resources in each module under the resources namespace.</a:t>
            </a:r>
          </a:p>
          <a:p>
            <a:pPr marL="342900" indent="-342900">
              <a:buFont typeface="Arial" panose="020B0604020202020204" pitchFamily="34" charset="0"/>
              <a:buChar char="•"/>
            </a:pPr>
            <a:r>
              <a:rPr lang="en-US" dirty="0"/>
              <a:t>The data for resources is organized in 3 layers: type, name, number.</a:t>
            </a:r>
          </a:p>
          <a:p>
            <a:pPr marL="342900" indent="-342900">
              <a:buFont typeface="Arial" panose="020B0604020202020204" pitchFamily="34" charset="0"/>
              <a:buChar char="•"/>
            </a:pPr>
            <a:r>
              <a:rPr lang="en-US" dirty="0"/>
              <a:t>For more details, see </a:t>
            </a:r>
            <a:r>
              <a:rPr lang="en-US">
                <a:hlinkClick r:id="rId4"/>
              </a:rPr>
              <a:t>https://www.terraform.io/docs/cloud/sentinel/import/tfplan.html#namespace-resources-data-sources</a:t>
            </a:r>
            <a:endParaRPr lang="en-US" dirty="0"/>
          </a:p>
        </p:txBody>
      </p:sp>
    </p:spTree>
    <p:extLst>
      <p:ext uri="{BB962C8B-B14F-4D97-AF65-F5344CB8AC3E}">
        <p14:creationId xmlns:p14="http://schemas.microsoft.com/office/powerpoint/2010/main" val="19708478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Recall the Terraform code that creates two instances of a resource of type "aws_instance" named "ubuntu".</a:t>
            </a:r>
          </a:p>
        </p:txBody>
      </p:sp>
    </p:spTree>
    <p:extLst>
      <p:ext uri="{BB962C8B-B14F-4D97-AF65-F5344CB8AC3E}">
        <p14:creationId xmlns:p14="http://schemas.microsoft.com/office/powerpoint/2010/main" val="22006406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In addition to learning about the topics in the agenda, you will be able to try your hand at writing and testing some Sentinel policies in a lab environment. </a:t>
            </a:r>
          </a:p>
          <a:p>
            <a:pPr marL="342900" indent="-342900">
              <a:buFont typeface="Arial" panose="020B0604020202020204" pitchFamily="34" charset="0"/>
              <a:buChar char="•"/>
            </a:pPr>
            <a:r>
              <a:rPr lang="en-US" dirty="0"/>
              <a:t>This presentation and the exercises are based on the Writing and Testing Sentinel Policies for Terraform guide: </a:t>
            </a:r>
            <a:r>
              <a:rPr lang="en-US" dirty="0">
                <a:hlinkClick r:id="rId3"/>
              </a:rPr>
              <a:t>https://www.hashicorp.com/resources/writing-and-testing-sentinel-policies-for-terraform</a:t>
            </a:r>
            <a:endParaRPr lang="en-US" dirty="0"/>
          </a:p>
          <a:p>
            <a:endParaRPr lang="en-US" dirty="0"/>
          </a:p>
        </p:txBody>
      </p:sp>
    </p:spTree>
    <p:extLst>
      <p:ext uri="{BB962C8B-B14F-4D97-AF65-F5344CB8AC3E}">
        <p14:creationId xmlns:p14="http://schemas.microsoft.com/office/powerpoint/2010/main" val="130991710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data for resources is organized in 3 layers: type, name, number.</a:t>
            </a:r>
          </a:p>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Instance numbering starts at 0.</a:t>
            </a:r>
          </a:p>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have left off all the data that would be included for each instance.</a:t>
            </a:r>
          </a:p>
        </p:txBody>
      </p:sp>
    </p:spTree>
    <p:extLst>
      <p:ext uri="{BB962C8B-B14F-4D97-AF65-F5344CB8AC3E}">
        <p14:creationId xmlns:p14="http://schemas.microsoft.com/office/powerpoint/2010/main" val="6145288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This screenshot from the tfstate import documentation shows most of the namespace of the tfstate import.</a:t>
            </a:r>
          </a:p>
          <a:p>
            <a:pPr marL="342900" indent="-342900">
              <a:buFont typeface="Arial" panose="020B0604020202020204" pitchFamily="34" charset="0"/>
              <a:buChar char="•"/>
            </a:pPr>
            <a:r>
              <a:rPr lang="en-US" dirty="0"/>
              <a:t>We have left off some aliases from the bottom of the namespace diagram that show some aliases.</a:t>
            </a:r>
          </a:p>
          <a:p>
            <a:pPr marL="342900" indent="-342900">
              <a:buFont typeface="Arial" panose="020B0604020202020204" pitchFamily="34" charset="0"/>
              <a:buChar char="•"/>
            </a:pPr>
            <a:r>
              <a:rPr lang="en-US" dirty="0"/>
              <a:t>See </a:t>
            </a:r>
            <a:r>
              <a:rPr lang="en-US">
                <a:hlinkClick r:id="rId3"/>
              </a:rPr>
              <a:t>https://www.terraform.io/docs/cloud/sentinel/import/tfstate.html#namespace-overview</a:t>
            </a:r>
            <a:r>
              <a:rPr lang="en-US"/>
              <a:t> for the full diagram.</a:t>
            </a:r>
          </a:p>
          <a:p>
            <a:pPr marL="342900" indent="-342900">
              <a:buFont typeface="Arial" panose="020B0604020202020204" pitchFamily="34" charset="0"/>
              <a:buChar char="•"/>
            </a:pPr>
            <a:r>
              <a:rPr lang="en-US" dirty="0"/>
              <a:t>What we want to focus on here is the organization of data exposed to the tfstate import for resources in each module under the resources namespace.</a:t>
            </a:r>
          </a:p>
          <a:p>
            <a:pPr marL="342900" indent="-342900">
              <a:buFont typeface="Arial" panose="020B0604020202020204" pitchFamily="34" charset="0"/>
              <a:buChar char="•"/>
            </a:pPr>
            <a:r>
              <a:rPr lang="en-US" dirty="0"/>
              <a:t>The data for resources is organized in 3 layers: type, name, number.</a:t>
            </a:r>
          </a:p>
          <a:p>
            <a:pPr marL="342900" indent="-342900">
              <a:buFont typeface="Arial" panose="020B0604020202020204" pitchFamily="34" charset="0"/>
              <a:buChar char="•"/>
            </a:pPr>
            <a:r>
              <a:rPr lang="en-US" dirty="0"/>
              <a:t>For more details, see </a:t>
            </a:r>
            <a:r>
              <a:rPr lang="en-US">
                <a:hlinkClick r:id="rId4"/>
              </a:rPr>
              <a:t>https://www.terraform.io/docs/cloud/sentinel/import/tfstate.html#namespace-resources-data-sources</a:t>
            </a:r>
            <a:endParaRPr lang="en-US" dirty="0"/>
          </a:p>
        </p:txBody>
      </p:sp>
    </p:spTree>
    <p:extLst>
      <p:ext uri="{BB962C8B-B14F-4D97-AF65-F5344CB8AC3E}">
        <p14:creationId xmlns:p14="http://schemas.microsoft.com/office/powerpoint/2010/main" val="424770537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endParaRPr lang="en-US" dirty="0"/>
          </a:p>
        </p:txBody>
      </p:sp>
    </p:spTree>
    <p:extLst>
      <p:ext uri="{BB962C8B-B14F-4D97-AF65-F5344CB8AC3E}">
        <p14:creationId xmlns:p14="http://schemas.microsoft.com/office/powerpoint/2010/main" val="9474890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This screenshot from the tfconfig import documentation shows most of the namespace of the tfconfig import.</a:t>
            </a:r>
          </a:p>
          <a:p>
            <a:pPr marL="342900" indent="-342900">
              <a:buFont typeface="Arial" panose="020B0604020202020204" pitchFamily="34" charset="0"/>
              <a:buChar char="•"/>
            </a:pPr>
            <a:r>
              <a:rPr lang="en-US" dirty="0"/>
              <a:t>We have left off some aliases from the bottom of the namespace diagram that show some aliases.</a:t>
            </a:r>
          </a:p>
          <a:p>
            <a:pPr marL="342900" indent="-342900">
              <a:buFont typeface="Arial" panose="020B0604020202020204" pitchFamily="34" charset="0"/>
              <a:buChar char="•"/>
            </a:pPr>
            <a:r>
              <a:rPr lang="en-US" dirty="0"/>
              <a:t>See </a:t>
            </a:r>
            <a:r>
              <a:rPr lang="en-US">
                <a:hlinkClick r:id="rId3"/>
              </a:rPr>
              <a:t>https://www.terraform.io/docs/cloud/sentinel/import/tfconfig.html#namespace-overview</a:t>
            </a:r>
            <a:r>
              <a:rPr lang="en-US"/>
              <a:t> for the full diagram.</a:t>
            </a:r>
          </a:p>
          <a:p>
            <a:pPr marL="342900" indent="-342900">
              <a:buFont typeface="Arial" panose="020B0604020202020204" pitchFamily="34" charset="0"/>
              <a:buChar char="•"/>
            </a:pPr>
            <a:r>
              <a:rPr lang="en-US" dirty="0"/>
              <a:t>What we want to focus on here is the organization of data exposed to the tfplan import for resources in each module under the resources namespace within the resources namespace.</a:t>
            </a:r>
          </a:p>
          <a:p>
            <a:pPr marL="342900" indent="-342900">
              <a:buFont typeface="Arial" panose="020B0604020202020204" pitchFamily="34" charset="0"/>
              <a:buChar char="•"/>
            </a:pPr>
            <a:r>
              <a:rPr lang="en-US" dirty="0"/>
              <a:t>The data for resources is organized in 2 layers: type and  name.</a:t>
            </a:r>
          </a:p>
          <a:p>
            <a:pPr marL="342900" indent="-342900">
              <a:buFont typeface="Arial" panose="020B0604020202020204" pitchFamily="34" charset="0"/>
              <a:buChar char="•"/>
            </a:pPr>
            <a:r>
              <a:rPr lang="en-US" dirty="0"/>
              <a:t>For more details, see </a:t>
            </a:r>
            <a:r>
              <a:rPr lang="en-US">
                <a:hlinkClick r:id="rId4"/>
              </a:rPr>
              <a:t>https://www.terraform.io/docs/cloud/sentinel/import/tfconfig.html#namespace-resources-data-sources</a:t>
            </a:r>
            <a:endParaRPr lang="en-US" dirty="0"/>
          </a:p>
        </p:txBody>
      </p:sp>
    </p:spTree>
    <p:extLst>
      <p:ext uri="{BB962C8B-B14F-4D97-AF65-F5344CB8AC3E}">
        <p14:creationId xmlns:p14="http://schemas.microsoft.com/office/powerpoint/2010/main" val="141183206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The tfconfig import gives information about the Terraform configuration (code) used by the run.</a:t>
            </a:r>
          </a:p>
          <a:p>
            <a:pPr marL="342900" indent="-342900">
              <a:buFont typeface="Arial" panose="020B0604020202020204" pitchFamily="34" charset="0"/>
              <a:buChar char="•"/>
            </a:pPr>
            <a:r>
              <a:rPr lang="en-US" dirty="0"/>
              <a:t>But it does not give all information about the configuration. For instance, it does not include local values.</a:t>
            </a:r>
          </a:p>
          <a:p>
            <a:pPr marL="342900" indent="-342900">
              <a:buFont typeface="Arial" panose="020B0604020202020204" pitchFamily="34" charset="0"/>
              <a:buChar char="•"/>
            </a:pPr>
            <a:r>
              <a:rPr lang="en-US" dirty="0"/>
              <a:t>It can be used to restrict various things that are not covered by the other imports.</a:t>
            </a:r>
          </a:p>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Cross-referencing of references should only be done by advanced users and only when a policy cannot be implemented with the tfplan and tfstate imports.</a:t>
            </a:r>
          </a:p>
          <a:p>
            <a:pPr marL="342900" indent="-342900">
              <a:buFont typeface="Arial" panose="020B0604020202020204" pitchFamily="34" charset="0"/>
              <a:buChar char="•"/>
            </a:pPr>
            <a:endParaRPr lang="en-US" dirty="0"/>
          </a:p>
        </p:txBody>
      </p:sp>
    </p:spTree>
    <p:extLst>
      <p:ext uri="{BB962C8B-B14F-4D97-AF65-F5344CB8AC3E}">
        <p14:creationId xmlns:p14="http://schemas.microsoft.com/office/powerpoint/2010/main" val="326632314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This screenshot shows the attributes and collections of the tfrun import.</a:t>
            </a:r>
          </a:p>
          <a:p>
            <a:pPr marL="342900" indent="-342900">
              <a:buFont typeface="Arial" panose="020B0604020202020204" pitchFamily="34" charset="0"/>
              <a:buChar char="•"/>
            </a:pPr>
            <a:r>
              <a:rPr lang="en-US" dirty="0"/>
              <a:t>This is from </a:t>
            </a:r>
            <a:r>
              <a:rPr lang="en-US">
                <a:hlinkClick r:id="rId3"/>
              </a:rPr>
              <a:t>https://www.terraform.io/docs/cloud/sentinel/import/tfrun.html</a:t>
            </a:r>
            <a:r>
              <a:rPr lang="en-US"/>
              <a:t>.</a:t>
            </a:r>
          </a:p>
        </p:txBody>
      </p:sp>
    </p:spTree>
    <p:extLst>
      <p:ext uri="{BB962C8B-B14F-4D97-AF65-F5344CB8AC3E}">
        <p14:creationId xmlns:p14="http://schemas.microsoft.com/office/powerpoint/2010/main" val="260074657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marR="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tfrun import gives some useful information about a run and the workspace it was run in</a:t>
            </a:r>
          </a:p>
        </p:txBody>
      </p:sp>
    </p:spTree>
    <p:extLst>
      <p:ext uri="{BB962C8B-B14F-4D97-AF65-F5344CB8AC3E}">
        <p14:creationId xmlns:p14="http://schemas.microsoft.com/office/powerpoint/2010/main" val="359036144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a:t>You can generate Sentinel mocks from Terraform plans in TFC/TFE.</a:t>
            </a:r>
          </a:p>
          <a:p>
            <a:pPr marL="342900" indent="-342900">
              <a:buFont typeface="Arial" panose="020B0604020202020204" pitchFamily="34" charset="0"/>
              <a:buChar char="•"/>
            </a:pPr>
            <a:r>
              <a:rPr lang="en-US"/>
              <a:t>You can then use these mocks when testing policies with the Sentinel CLI</a:t>
            </a:r>
          </a:p>
        </p:txBody>
      </p:sp>
    </p:spTree>
    <p:extLst>
      <p:ext uri="{BB962C8B-B14F-4D97-AF65-F5344CB8AC3E}">
        <p14:creationId xmlns:p14="http://schemas.microsoft.com/office/powerpoint/2010/main" val="391901960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a:t>This slide gives some useful links that will help you learn how to use Sentinel in TFC and TFE and how to write your own Sentinel policies.</a:t>
            </a:r>
          </a:p>
          <a:p>
            <a:pPr marL="342900" indent="-342900">
              <a:buFont typeface="Arial" panose="020B0604020202020204" pitchFamily="34" charset="0"/>
              <a:buChar char="•"/>
            </a:pPr>
            <a:r>
              <a:rPr lang="en-US"/>
              <a:t>The instructor should show these links to the students.</a:t>
            </a:r>
          </a:p>
        </p:txBody>
      </p:sp>
    </p:spTree>
    <p:extLst>
      <p:ext uri="{BB962C8B-B14F-4D97-AF65-F5344CB8AC3E}">
        <p14:creationId xmlns:p14="http://schemas.microsoft.com/office/powerpoint/2010/main" val="382305942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a:t>Let's spend some time discussing the Sentinel language.</a:t>
            </a:r>
          </a:p>
        </p:txBody>
      </p:sp>
    </p:spTree>
    <p:extLst>
      <p:ext uri="{BB962C8B-B14F-4D97-AF65-F5344CB8AC3E}">
        <p14:creationId xmlns:p14="http://schemas.microsoft.com/office/powerpoint/2010/main" val="32196686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a:t>This v1 version of the presentation is Sentinel-for-Terraform-v1.pptx.</a:t>
            </a:r>
          </a:p>
          <a:p>
            <a:pPr marL="342900" indent="-342900">
              <a:buFont typeface="Arial" panose="020B0604020202020204" pitchFamily="34" charset="0"/>
              <a:buChar char="•"/>
            </a:pPr>
            <a:r>
              <a:rPr lang="en-US"/>
              <a:t>The v2 version of the slides is </a:t>
            </a:r>
            <a:r>
              <a:rPr lang="en-US">
                <a:hlinkClick r:id="rId3"/>
              </a:rPr>
              <a:t>https://github.com/hashicorp/field-workshops-terraform/blob/master/docs/slides/multi-cloud/sentinel-for-terraform/Sentinel-for-Terraform-v2.pptx</a:t>
            </a:r>
            <a:endParaRPr lang="en-US"/>
          </a:p>
          <a:p>
            <a:pPr marL="342900" indent="-342900">
              <a:buFont typeface="Arial" panose="020B0604020202020204" pitchFamily="34" charset="0"/>
              <a:buChar char="•"/>
            </a:pPr>
            <a:r>
              <a:rPr lang="en-US"/>
              <a:t>The v1 version of the Instruqt track is </a:t>
            </a:r>
            <a:r>
              <a:rPr lang="en-US">
                <a:hlinkClick r:id="rId4"/>
              </a:rPr>
              <a:t>https://play.instruqt.com/hashicorp/tracks/sentinel-for-terraform-v1</a:t>
            </a:r>
            <a:endParaRPr lang="en-US"/>
          </a:p>
          <a:p>
            <a:pPr marL="342900" indent="-342900">
              <a:buFont typeface="Arial" panose="020B0604020202020204" pitchFamily="34" charset="0"/>
              <a:buChar char="•"/>
            </a:pPr>
            <a:r>
              <a:rPr lang="en-US"/>
              <a:t>The v2 version of the Instruqt </a:t>
            </a:r>
            <a:r>
              <a:rPr lang="en-US">
                <a:solidFill>
                  <a:schemeClr val="accent2"/>
                </a:solidFill>
              </a:rPr>
              <a:t>track</a:t>
            </a:r>
            <a:r>
              <a:rPr lang="en-US"/>
              <a:t> is </a:t>
            </a:r>
            <a:r>
              <a:rPr lang="en-US">
                <a:hlinkClick r:id="rId5"/>
              </a:rPr>
              <a:t>https://play.instruqt.com/hashicorp/tracks/sentinel-for-terraform-v2</a:t>
            </a:r>
            <a:endParaRPr lang="en-US" b="0" u="sng">
              <a:solidFill>
                <a:schemeClr val="accent2"/>
              </a:solidFill>
            </a:endParaRPr>
          </a:p>
          <a:p>
            <a:pPr marL="342900" indent="-342900">
              <a:buFont typeface="Arial" panose="020B0604020202020204" pitchFamily="34" charset="0"/>
              <a:buChar char="•"/>
            </a:pPr>
            <a:endParaRPr lang="en-US"/>
          </a:p>
        </p:txBody>
      </p:sp>
    </p:spTree>
    <p:extLst>
      <p:ext uri="{BB962C8B-B14F-4D97-AF65-F5344CB8AC3E}">
        <p14:creationId xmlns:p14="http://schemas.microsoft.com/office/powerpoint/2010/main" val="361697302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sz="2400" dirty="0"/>
              <a:t>Note that each rule can only contain a single, possibly complex boolean expression. Rules cannot include statements, for loops, or if/else statements.</a:t>
            </a:r>
          </a:p>
          <a:p>
            <a:pPr marL="342900" indent="-342900">
              <a:buFont typeface="Arial" panose="020B0604020202020204" pitchFamily="34" charset="0"/>
              <a:buChar char="•"/>
            </a:pPr>
            <a:r>
              <a:rPr lang="en-US" sz="2400" dirty="0"/>
              <a:t>If you need to do complex processing that cannot be done with a single boolean expression, define a function that returns a boolean value and call that function from your rule.</a:t>
            </a:r>
          </a:p>
          <a:p>
            <a:pPr marL="342900" indent="-342900">
              <a:buFont typeface="Arial" panose="020B0604020202020204" pitchFamily="34" charset="0"/>
              <a:buChar char="•"/>
            </a:pPr>
            <a:r>
              <a:rPr lang="en-US" sz="2400" dirty="0"/>
              <a:t>Rules can use the "all" and "any" expressions since these are rendered as chained "and" and "or" logical operators.</a:t>
            </a:r>
          </a:p>
        </p:txBody>
      </p:sp>
    </p:spTree>
    <p:extLst>
      <p:ext uri="{BB962C8B-B14F-4D97-AF65-F5344CB8AC3E}">
        <p14:creationId xmlns:p14="http://schemas.microsoft.com/office/powerpoint/2010/main" val="328048644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a:t>
            </a:r>
            <a:r>
              <a:rPr lang="en-US" dirty="0">
                <a:latin typeface="Courier" pitchFamily="2" charset="0"/>
              </a:rPr>
              <a:t>types.type_of()</a:t>
            </a:r>
            <a:r>
              <a:rPr lang="en-US" dirty="0"/>
              <a:t> function from the types import gives the type of </a:t>
            </a:r>
            <a:r>
              <a:rPr lang="en-US" dirty="0">
                <a:latin typeface="Courier" pitchFamily="2" charset="0"/>
              </a:rPr>
              <a:t>null</a:t>
            </a:r>
            <a:r>
              <a:rPr lang="en-US" dirty="0"/>
              <a:t> as "null", so </a:t>
            </a:r>
            <a:r>
              <a:rPr lang="en-US" dirty="0">
                <a:latin typeface="Courier" pitchFamily="2" charset="0"/>
              </a:rPr>
              <a:t>null</a:t>
            </a:r>
            <a:r>
              <a:rPr lang="en-US" dirty="0"/>
              <a:t> can also be viewed as a type.</a:t>
            </a:r>
            <a:endParaRPr lang="en-US" b="1" dirty="0"/>
          </a:p>
          <a:p>
            <a:pPr marL="342900" indent="-342900">
              <a:buFont typeface="Arial" panose="020B0604020202020204" pitchFamily="34" charset="0"/>
              <a:buChar char="•"/>
            </a:pPr>
            <a:r>
              <a:rPr lang="en-US" dirty="0"/>
              <a:t>While Sentinel itself supports creation of custom imports, those cannot currently be imported into TFE.</a:t>
            </a:r>
          </a:p>
        </p:txBody>
      </p:sp>
    </p:spTree>
    <p:extLst>
      <p:ext uri="{BB962C8B-B14F-4D97-AF65-F5344CB8AC3E}">
        <p14:creationId xmlns:p14="http://schemas.microsoft.com/office/powerpoint/2010/main" val="192143704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a:t>Sentinel has some keywords that should not be used as names of variables, functions, or rules.</a:t>
            </a:r>
          </a:p>
        </p:txBody>
      </p:sp>
    </p:spTree>
    <p:extLst>
      <p:ext uri="{BB962C8B-B14F-4D97-AF65-F5344CB8AC3E}">
        <p14:creationId xmlns:p14="http://schemas.microsoft.com/office/powerpoint/2010/main" val="99188761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Sentinel also has some pre-declared identifiers that should not be used as names of variables, functions, or rules.</a:t>
            </a:r>
          </a:p>
        </p:txBody>
      </p:sp>
    </p:spTree>
    <p:extLst>
      <p:ext uri="{BB962C8B-B14F-4D97-AF65-F5344CB8AC3E}">
        <p14:creationId xmlns:p14="http://schemas.microsoft.com/office/powerpoint/2010/main" val="389228098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Parentheses can be used to refine the processing in compound boolean expressions.</a:t>
            </a:r>
          </a:p>
          <a:p>
            <a:pPr marL="342900" indent="-342900">
              <a:buFont typeface="Arial" panose="020B0604020202020204" pitchFamily="34" charset="0"/>
              <a:buChar char="•"/>
            </a:pPr>
            <a:r>
              <a:rPr lang="en-US" dirty="0"/>
              <a:t>See </a:t>
            </a:r>
            <a:r>
              <a:rPr lang="en-US" dirty="0">
                <a:hlinkClick r:id="rId3"/>
              </a:rPr>
              <a:t>https://docs.hashicorp.com/sentinel/language/boolexpr/#order-of-operations</a:t>
            </a:r>
            <a:r>
              <a:rPr lang="en-US" dirty="0"/>
              <a:t> for the default order of operations.</a:t>
            </a:r>
          </a:p>
          <a:p>
            <a:endParaRPr lang="en-US" dirty="0"/>
          </a:p>
        </p:txBody>
      </p:sp>
    </p:spTree>
    <p:extLst>
      <p:ext uri="{BB962C8B-B14F-4D97-AF65-F5344CB8AC3E}">
        <p14:creationId xmlns:p14="http://schemas.microsoft.com/office/powerpoint/2010/main" val="79816933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a:t>Sentinel uses short-circuit logic.</a:t>
            </a:r>
          </a:p>
          <a:p>
            <a:pPr marL="342900" indent="-342900">
              <a:buFont typeface="Arial" panose="020B0604020202020204" pitchFamily="34" charset="0"/>
              <a:buChar char="•"/>
            </a:pPr>
            <a:r>
              <a:rPr lang="en-US"/>
              <a:t>This means some conditions will not be evaluated.</a:t>
            </a:r>
          </a:p>
          <a:p>
            <a:pPr marL="342900" indent="-342900">
              <a:buFont typeface="Arial" panose="020B0604020202020204" pitchFamily="34" charset="0"/>
              <a:buChar char="•"/>
            </a:pPr>
            <a:r>
              <a:rPr lang="en-US"/>
              <a:t>It is important to understand when this might happen.</a:t>
            </a:r>
          </a:p>
        </p:txBody>
      </p:sp>
    </p:spTree>
    <p:extLst>
      <p:ext uri="{BB962C8B-B14F-4D97-AF65-F5344CB8AC3E}">
        <p14:creationId xmlns:p14="http://schemas.microsoft.com/office/powerpoint/2010/main" val="48039511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a:t>Here are Sentinel's comparison operators.</a:t>
            </a:r>
          </a:p>
        </p:txBody>
      </p:sp>
    </p:spTree>
    <p:extLst>
      <p:ext uri="{BB962C8B-B14F-4D97-AF65-F5344CB8AC3E}">
        <p14:creationId xmlns:p14="http://schemas.microsoft.com/office/powerpoint/2010/main" val="67724015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Here are Sentinel's set operators.</a:t>
            </a:r>
          </a:p>
        </p:txBody>
      </p:sp>
    </p:spTree>
    <p:extLst>
      <p:ext uri="{BB962C8B-B14F-4D97-AF65-F5344CB8AC3E}">
        <p14:creationId xmlns:p14="http://schemas.microsoft.com/office/powerpoint/2010/main" val="350178257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a:t>Sentinel also has a </a:t>
            </a:r>
            <a:r>
              <a:rPr lang="en-US">
                <a:latin typeface="Courier" pitchFamily="2" charset="0"/>
              </a:rPr>
              <a:t>matches</a:t>
            </a:r>
            <a:r>
              <a:rPr lang="en-US"/>
              <a:t> operator that can be used to do regex matching.</a:t>
            </a:r>
          </a:p>
        </p:txBody>
      </p:sp>
    </p:spTree>
    <p:extLst>
      <p:ext uri="{BB962C8B-B14F-4D97-AF65-F5344CB8AC3E}">
        <p14:creationId xmlns:p14="http://schemas.microsoft.com/office/powerpoint/2010/main" val="139328518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latin typeface="+mn-ea"/>
                <a:ea typeface="+mn-ea"/>
              </a:rPr>
              <a:t>Sentinel's </a:t>
            </a:r>
            <a:r>
              <a:rPr lang="en-US" dirty="0">
                <a:latin typeface="Courier" pitchFamily="2" charset="0"/>
                <a:ea typeface="+mn-ea"/>
              </a:rPr>
              <a:t>else</a:t>
            </a:r>
            <a:r>
              <a:rPr lang="en-US" dirty="0">
                <a:latin typeface="+mn-ea"/>
                <a:ea typeface="+mn-ea"/>
              </a:rPr>
              <a:t> operator is very important since it helps you avoid the </a:t>
            </a:r>
            <a:r>
              <a:rPr lang="en-US" dirty="0">
                <a:latin typeface="Courier" pitchFamily="2" charset="0"/>
                <a:ea typeface="+mn-ea"/>
              </a:rPr>
              <a:t>undefined</a:t>
            </a:r>
            <a:r>
              <a:rPr lang="en-US" dirty="0">
                <a:latin typeface="+mn-ea"/>
                <a:ea typeface="+mn-ea"/>
              </a:rPr>
              <a:t> value in your policies.</a:t>
            </a:r>
          </a:p>
        </p:txBody>
      </p:sp>
    </p:spTree>
    <p:extLst>
      <p:ext uri="{BB962C8B-B14F-4D97-AF65-F5344CB8AC3E}">
        <p14:creationId xmlns:p14="http://schemas.microsoft.com/office/powerpoint/2010/main" val="19227435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a:t>Let's talk about Sentinel and how it fits into Terraform Cloud and Terraform Enterprise.</a:t>
            </a:r>
          </a:p>
          <a:p>
            <a:pPr marL="342900" indent="-342900">
              <a:buFont typeface="Arial" panose="020B0604020202020204" pitchFamily="34" charset="0"/>
              <a:buChar char="•"/>
            </a:pPr>
            <a:r>
              <a:rPr lang="en-US"/>
              <a:t>We'll also discuss how customers are using Sentinel in TFC and TFE.</a:t>
            </a:r>
          </a:p>
        </p:txBody>
      </p:sp>
    </p:spTree>
    <p:extLst>
      <p:ext uri="{BB962C8B-B14F-4D97-AF65-F5344CB8AC3E}">
        <p14:creationId xmlns:p14="http://schemas.microsoft.com/office/powerpoint/2010/main" val="330048293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sz="2400" dirty="0"/>
              <a:t>The for loop is always used with the as keyword to declare iterator variables</a:t>
            </a:r>
          </a:p>
          <a:p>
            <a:pPr marL="342900" indent="-342900">
              <a:buFont typeface="Arial" panose="020B0604020202020204" pitchFamily="34" charset="0"/>
              <a:buChar char="•"/>
            </a:pPr>
            <a:r>
              <a:rPr lang="en-US" sz="2400" dirty="0"/>
              <a:t>When iterating over a list, only one iterator variable is used.</a:t>
            </a:r>
          </a:p>
          <a:p>
            <a:pPr marL="342900" indent="-342900">
              <a:buFont typeface="Arial" panose="020B0604020202020204" pitchFamily="34" charset="0"/>
              <a:buChar char="•"/>
            </a:pPr>
            <a:r>
              <a:rPr lang="en-US" sz="2400" dirty="0"/>
              <a:t>When iterating over a map, two are usually used, the first for the keys and the second for the values of the map.</a:t>
            </a:r>
          </a:p>
          <a:p>
            <a:pPr marL="342900" indent="-342900">
              <a:buFont typeface="Arial" panose="020B0604020202020204" pitchFamily="34" charset="0"/>
              <a:buChar char="•"/>
            </a:pPr>
            <a:r>
              <a:rPr lang="en-US" sz="2400" dirty="0"/>
              <a:t>If you only declare one iterator variable for a map, it will represent the values of the map.</a:t>
            </a:r>
          </a:p>
          <a:p>
            <a:pPr marL="342900" indent="-342900">
              <a:buFont typeface="Arial" panose="020B0604020202020204" pitchFamily="34" charset="0"/>
              <a:buChar char="•"/>
            </a:pPr>
            <a:r>
              <a:rPr lang="en-US" sz="2400" dirty="0"/>
              <a:t>See </a:t>
            </a:r>
            <a:r>
              <a:rPr lang="en-US">
                <a:hlinkClick r:id="rId3"/>
              </a:rPr>
              <a:t>https://docs.hashicorp.com/sentinel/language/loops/#for-statements</a:t>
            </a:r>
            <a:endParaRPr lang="en-US"/>
          </a:p>
          <a:p>
            <a:pPr marL="342900" indent="-342900">
              <a:buFont typeface="Arial" panose="020B0604020202020204" pitchFamily="34" charset="0"/>
              <a:buChar char="•"/>
            </a:pPr>
            <a:endParaRPr lang="en-US" sz="2400" dirty="0"/>
          </a:p>
        </p:txBody>
      </p:sp>
    </p:spTree>
    <p:extLst>
      <p:ext uri="{BB962C8B-B14F-4D97-AF65-F5344CB8AC3E}">
        <p14:creationId xmlns:p14="http://schemas.microsoft.com/office/powerpoint/2010/main" val="40248530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sz="2400" dirty="0"/>
              <a:t>The for loop is always used with the as keyword to declare iterator variables</a:t>
            </a:r>
          </a:p>
          <a:p>
            <a:pPr marL="342900" indent="-342900">
              <a:buFont typeface="Arial" panose="020B0604020202020204" pitchFamily="34" charset="0"/>
              <a:buChar char="•"/>
            </a:pPr>
            <a:r>
              <a:rPr lang="en-US" sz="2400" dirty="0"/>
              <a:t>When iterating over a list, only one iterator variable is used.</a:t>
            </a:r>
          </a:p>
          <a:p>
            <a:pPr marL="342900" indent="-342900">
              <a:buFont typeface="Arial" panose="020B0604020202020204" pitchFamily="34" charset="0"/>
              <a:buChar char="•"/>
            </a:pPr>
            <a:r>
              <a:rPr lang="en-US" sz="2400" dirty="0"/>
              <a:t>When iterating over a map, two are usually used, the first for the keys and the second for the values of the map.</a:t>
            </a:r>
          </a:p>
          <a:p>
            <a:pPr marL="342900" indent="-342900">
              <a:buFont typeface="Arial" panose="020B0604020202020204" pitchFamily="34" charset="0"/>
              <a:buChar char="•"/>
            </a:pPr>
            <a:r>
              <a:rPr lang="en-US" sz="2400" dirty="0"/>
              <a:t>If you only declare one iterator variable for a map, it will represent the values of the map.</a:t>
            </a:r>
          </a:p>
          <a:p>
            <a:pPr marL="342900" indent="-342900">
              <a:buFont typeface="Arial" panose="020B0604020202020204" pitchFamily="34" charset="0"/>
              <a:buChar char="•"/>
            </a:pPr>
            <a:r>
              <a:rPr lang="en-US" sz="2400" dirty="0"/>
              <a:t>See </a:t>
            </a:r>
            <a:r>
              <a:rPr lang="en-US">
                <a:hlinkClick r:id="rId3"/>
              </a:rPr>
              <a:t>https://docs.hashicorp.com/sentinel/language/loops/#for-statements</a:t>
            </a:r>
            <a:endParaRPr lang="en-US"/>
          </a:p>
          <a:p>
            <a:pPr marL="342900" indent="-342900">
              <a:buFont typeface="Arial" panose="020B0604020202020204" pitchFamily="34" charset="0"/>
              <a:buChar char="•"/>
            </a:pPr>
            <a:endParaRPr lang="en-US" sz="2400" dirty="0"/>
          </a:p>
        </p:txBody>
      </p:sp>
    </p:spTree>
    <p:extLst>
      <p:ext uri="{BB962C8B-B14F-4D97-AF65-F5344CB8AC3E}">
        <p14:creationId xmlns:p14="http://schemas.microsoft.com/office/powerpoint/2010/main" val="198599092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sz="2400" dirty="0"/>
              <a:t>We will often refer to all and any expressions as loops because that is how they behave.</a:t>
            </a:r>
          </a:p>
          <a:p>
            <a:pPr marL="342900" indent="-342900">
              <a:buFont typeface="Arial" panose="020B0604020202020204" pitchFamily="34" charset="0"/>
              <a:buChar char="•"/>
            </a:pPr>
            <a:r>
              <a:rPr lang="en-US" sz="2400" dirty="0"/>
              <a:t>In functions, you would use for loops instead of the all expression.</a:t>
            </a:r>
          </a:p>
          <a:p>
            <a:pPr marL="342900" indent="-342900">
              <a:buFont typeface="Arial" panose="020B0604020202020204" pitchFamily="34" charset="0"/>
              <a:buChar char="•"/>
            </a:pPr>
            <a:r>
              <a:rPr lang="en-US" sz="2400" dirty="0"/>
              <a:t>We highly recommend avoiding the use of rules with the </a:t>
            </a:r>
            <a:r>
              <a:rPr lang="en-US" sz="2400" dirty="0">
                <a:latin typeface="Courier" pitchFamily="2" charset="0"/>
              </a:rPr>
              <a:t>all</a:t>
            </a:r>
            <a:r>
              <a:rPr lang="en-US" sz="2400" dirty="0"/>
              <a:t> and </a:t>
            </a:r>
            <a:r>
              <a:rPr lang="en-US" sz="2400" dirty="0">
                <a:latin typeface="Courier" pitchFamily="2" charset="0"/>
              </a:rPr>
              <a:t>any</a:t>
            </a:r>
            <a:r>
              <a:rPr lang="en-US" sz="2400" dirty="0"/>
              <a:t> expressions because of Sentinel's short-circuit logic which causes them to stop processing as soon as they see a violation of a condition.</a:t>
            </a:r>
          </a:p>
          <a:p>
            <a:pPr marL="342900" indent="-342900">
              <a:buFont typeface="Arial" panose="020B0604020202020204" pitchFamily="34" charset="0"/>
              <a:buChar char="•"/>
            </a:pPr>
            <a:r>
              <a:rPr lang="en-US" sz="2400" dirty="0"/>
              <a:t>It is much better to use for loops in functions.</a:t>
            </a:r>
          </a:p>
        </p:txBody>
      </p:sp>
    </p:spTree>
    <p:extLst>
      <p:ext uri="{BB962C8B-B14F-4D97-AF65-F5344CB8AC3E}">
        <p14:creationId xmlns:p14="http://schemas.microsoft.com/office/powerpoint/2010/main" val="301397230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sz="2400" dirty="0"/>
              <a:t>We will often refer to all and any expressions as loops because that is how they behave.</a:t>
            </a:r>
          </a:p>
          <a:p>
            <a:pPr marL="342900" indent="-342900">
              <a:buFont typeface="Arial" panose="020B0604020202020204" pitchFamily="34" charset="0"/>
              <a:buChar char="•"/>
            </a:pPr>
            <a:r>
              <a:rPr lang="en-US" sz="2400" dirty="0"/>
              <a:t>In functions, you would use for loops instead of the all expression.</a:t>
            </a:r>
          </a:p>
        </p:txBody>
      </p:sp>
    </p:spTree>
    <p:extLst>
      <p:ext uri="{BB962C8B-B14F-4D97-AF65-F5344CB8AC3E}">
        <p14:creationId xmlns:p14="http://schemas.microsoft.com/office/powerpoint/2010/main" val="301056355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sz="2400" dirty="0"/>
              <a:t>The for loop is always used with the as keyword to declare iterator variables</a:t>
            </a:r>
          </a:p>
          <a:p>
            <a:pPr marL="342900" indent="-342900">
              <a:buFont typeface="Arial" panose="020B0604020202020204" pitchFamily="34" charset="0"/>
              <a:buChar char="•"/>
            </a:pPr>
            <a:r>
              <a:rPr lang="en-US" sz="2400" dirty="0"/>
              <a:t>When iterating over a list, only one iterator variable is used.</a:t>
            </a:r>
          </a:p>
          <a:p>
            <a:pPr marL="342900" indent="-342900">
              <a:buFont typeface="Arial" panose="020B0604020202020204" pitchFamily="34" charset="0"/>
              <a:buChar char="•"/>
            </a:pPr>
            <a:r>
              <a:rPr lang="en-US" sz="2400" dirty="0"/>
              <a:t>When iterating over a map, two are usually used, the first for the keys and the second for the values of the map.</a:t>
            </a:r>
          </a:p>
          <a:p>
            <a:pPr marL="342900" indent="-342900">
              <a:buFont typeface="Arial" panose="020B0604020202020204" pitchFamily="34" charset="0"/>
              <a:buChar char="•"/>
            </a:pPr>
            <a:r>
              <a:rPr lang="en-US" sz="2400" dirty="0"/>
              <a:t>If you only declare one iterator variable for a map, it will represent the values of the map.</a:t>
            </a:r>
          </a:p>
          <a:p>
            <a:pPr marL="342900" indent="-342900">
              <a:buFont typeface="Arial" panose="020B0604020202020204" pitchFamily="34" charset="0"/>
              <a:buChar char="•"/>
            </a:pPr>
            <a:r>
              <a:rPr lang="en-US" sz="2400" dirty="0"/>
              <a:t>See </a:t>
            </a:r>
            <a:r>
              <a:rPr lang="en-US">
                <a:hlinkClick r:id="rId3"/>
              </a:rPr>
              <a:t>https://docs.hashicorp.com/sentinel/language/loops/#for-statements</a:t>
            </a:r>
            <a:endParaRPr lang="en-US"/>
          </a:p>
          <a:p>
            <a:pPr marL="342900" indent="-342900">
              <a:buFont typeface="Arial" panose="020B0604020202020204" pitchFamily="34" charset="0"/>
              <a:buChar char="•"/>
            </a:pPr>
            <a:endParaRPr lang="en-US" sz="2400" dirty="0"/>
          </a:p>
        </p:txBody>
      </p:sp>
    </p:spTree>
    <p:extLst>
      <p:ext uri="{BB962C8B-B14F-4D97-AF65-F5344CB8AC3E}">
        <p14:creationId xmlns:p14="http://schemas.microsoft.com/office/powerpoint/2010/main" val="304469428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sz="2400" dirty="0"/>
              <a:t>The for loop is always used with the as keyword to declare iterator variables</a:t>
            </a:r>
          </a:p>
          <a:p>
            <a:pPr marL="342900" indent="-342900">
              <a:buFont typeface="Arial" panose="020B0604020202020204" pitchFamily="34" charset="0"/>
              <a:buChar char="•"/>
            </a:pPr>
            <a:r>
              <a:rPr lang="en-US" sz="2400" dirty="0"/>
              <a:t>When iterating over a list, only one iterator variable is used.</a:t>
            </a:r>
          </a:p>
          <a:p>
            <a:pPr marL="342900" indent="-342900">
              <a:buFont typeface="Arial" panose="020B0604020202020204" pitchFamily="34" charset="0"/>
              <a:buChar char="•"/>
            </a:pPr>
            <a:r>
              <a:rPr lang="en-US" sz="2400" dirty="0"/>
              <a:t>When iterating over a map, two are usually used, the first for the keys and the second for the values of the map.</a:t>
            </a:r>
          </a:p>
          <a:p>
            <a:pPr marL="342900" indent="-342900">
              <a:buFont typeface="Arial" panose="020B0604020202020204" pitchFamily="34" charset="0"/>
              <a:buChar char="•"/>
            </a:pPr>
            <a:r>
              <a:rPr lang="en-US" sz="2400" dirty="0"/>
              <a:t>If you only declare one iterator variable for a map, it will represent the values of the map.</a:t>
            </a:r>
          </a:p>
          <a:p>
            <a:pPr marL="342900" indent="-342900">
              <a:buFont typeface="Arial" panose="020B0604020202020204" pitchFamily="34" charset="0"/>
              <a:buChar char="•"/>
            </a:pPr>
            <a:r>
              <a:rPr lang="en-US" sz="2400" dirty="0"/>
              <a:t>See </a:t>
            </a:r>
            <a:r>
              <a:rPr lang="en-US">
                <a:hlinkClick r:id="rId3"/>
              </a:rPr>
              <a:t>https://docs.hashicorp.com/sentinel/language/loops/#for-statements</a:t>
            </a:r>
            <a:endParaRPr lang="en-US"/>
          </a:p>
          <a:p>
            <a:pPr marL="342900" indent="-342900">
              <a:buFont typeface="Arial" panose="020B0604020202020204" pitchFamily="34" charset="0"/>
              <a:buChar char="•"/>
            </a:pPr>
            <a:endParaRPr lang="en-US" sz="2400" dirty="0"/>
          </a:p>
        </p:txBody>
      </p:sp>
    </p:spTree>
    <p:extLst>
      <p:ext uri="{BB962C8B-B14F-4D97-AF65-F5344CB8AC3E}">
        <p14:creationId xmlns:p14="http://schemas.microsoft.com/office/powerpoint/2010/main" val="270854198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See </a:t>
            </a:r>
            <a:r>
              <a:rPr lang="en-US" dirty="0">
                <a:hlinkClick r:id="rId3"/>
              </a:rPr>
              <a:t>https://docs.hashicorp.com/sentinel/imports</a:t>
            </a:r>
            <a:endParaRPr lang="en-US" dirty="0"/>
          </a:p>
          <a:p>
            <a:pPr marL="342900" indent="-342900">
              <a:buFont typeface="Arial" panose="020B0604020202020204" pitchFamily="34" charset="0"/>
              <a:buChar char="•"/>
            </a:pPr>
            <a:r>
              <a:rPr lang="en-US" dirty="0"/>
              <a:t>The http import currently only supports the HTTP GET operation against API endpoints that return JSON documents.</a:t>
            </a:r>
          </a:p>
          <a:p>
            <a:pPr marL="342900" indent="-342900">
              <a:buFont typeface="Arial" panose="020B0604020202020204" pitchFamily="34" charset="0"/>
              <a:buChar char="•"/>
            </a:pPr>
            <a:r>
              <a:rPr lang="en-US" dirty="0"/>
              <a:t>It is possible to send data to an API endpoint with the http import using headers or URL parameters.</a:t>
            </a:r>
          </a:p>
          <a:p>
            <a:pPr marL="342900" indent="-342900">
              <a:buFont typeface="Arial" panose="020B0604020202020204" pitchFamily="34" charset="0"/>
              <a:buChar char="•"/>
            </a:pPr>
            <a:r>
              <a:rPr lang="en-US" dirty="0"/>
              <a:t>See </a:t>
            </a:r>
            <a:r>
              <a:rPr lang="en-US">
                <a:hlinkClick r:id="rId4"/>
              </a:rPr>
              <a:t>https://docs.hashicorp.com/sentinel/imports/http</a:t>
            </a:r>
            <a:endParaRPr lang="en-US" dirty="0"/>
          </a:p>
        </p:txBody>
      </p:sp>
    </p:spTree>
    <p:extLst>
      <p:ext uri="{BB962C8B-B14F-4D97-AF65-F5344CB8AC3E}">
        <p14:creationId xmlns:p14="http://schemas.microsoft.com/office/powerpoint/2010/main" val="417322595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See </a:t>
            </a:r>
            <a:r>
              <a:rPr lang="en-US" dirty="0">
                <a:hlinkClick r:id="rId3"/>
              </a:rPr>
              <a:t>https://docs.hashicorp.com/sentinel/imports</a:t>
            </a:r>
            <a:endParaRPr lang="en-US" dirty="0"/>
          </a:p>
          <a:p>
            <a:pPr marL="342900" indent="-342900">
              <a:buFont typeface="Arial" panose="020B0604020202020204" pitchFamily="34" charset="0"/>
              <a:buChar char="•"/>
            </a:pPr>
            <a:r>
              <a:rPr lang="en-US" dirty="0"/>
              <a:t>The http import currently only supports the HTTP GET operation against API endpoints that return JSON documents.</a:t>
            </a:r>
          </a:p>
          <a:p>
            <a:pPr marL="342900" indent="-342900">
              <a:buFont typeface="Arial" panose="020B0604020202020204" pitchFamily="34" charset="0"/>
              <a:buChar char="•"/>
            </a:pPr>
            <a:r>
              <a:rPr lang="en-US" dirty="0"/>
              <a:t>It is possible to send data to an API endpoint with the http import using headers or URL parameters.</a:t>
            </a:r>
          </a:p>
          <a:p>
            <a:pPr marL="342900" indent="-342900">
              <a:buFont typeface="Arial" panose="020B0604020202020204" pitchFamily="34" charset="0"/>
              <a:buChar char="•"/>
            </a:pPr>
            <a:r>
              <a:rPr lang="en-US" dirty="0"/>
              <a:t>See </a:t>
            </a:r>
            <a:r>
              <a:rPr lang="en-US">
                <a:hlinkClick r:id="rId4"/>
              </a:rPr>
              <a:t>https://docs.hashicorp.com/sentinel/imports/http</a:t>
            </a:r>
            <a:endParaRPr lang="en-US" dirty="0"/>
          </a:p>
        </p:txBody>
      </p:sp>
    </p:spTree>
    <p:extLst>
      <p:ext uri="{BB962C8B-B14F-4D97-AF65-F5344CB8AC3E}">
        <p14:creationId xmlns:p14="http://schemas.microsoft.com/office/powerpoint/2010/main" val="200911293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Functions are declared with the func keyword.</a:t>
            </a:r>
          </a:p>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They all have a name.</a:t>
            </a:r>
          </a:p>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They can also have parameters.</a:t>
            </a:r>
          </a:p>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They must return a value.</a:t>
            </a:r>
          </a:p>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See </a:t>
            </a:r>
            <a:r>
              <a:rPr lang="en-US">
                <a:hlinkClick r:id="rId3"/>
              </a:rPr>
              <a:t>https://docs.hashicorp.com/sentinel/language/functions</a:t>
            </a:r>
            <a:r>
              <a:rPr lang="en-US"/>
              <a:t> for more details.</a:t>
            </a:r>
            <a:endParaRPr lang="en-US" dirty="0"/>
          </a:p>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In the future, it will be possible to declare functions in a policy without pasting their code.</a:t>
            </a:r>
          </a:p>
          <a:p>
            <a:pPr marL="342900" indent="-342900">
              <a:buFont typeface="Arial" panose="020B0604020202020204" pitchFamily="34" charset="0"/>
              <a:buChar char="•"/>
            </a:pPr>
            <a:endParaRPr lang="en-US" sz="2400" dirty="0"/>
          </a:p>
        </p:txBody>
      </p:sp>
    </p:spTree>
    <p:extLst>
      <p:ext uri="{BB962C8B-B14F-4D97-AF65-F5344CB8AC3E}">
        <p14:creationId xmlns:p14="http://schemas.microsoft.com/office/powerpoint/2010/main" val="295371630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Sentinel has some builtin functions that you can use in any policy.</a:t>
            </a:r>
          </a:p>
        </p:txBody>
      </p:sp>
    </p:spTree>
    <p:extLst>
      <p:ext uri="{BB962C8B-B14F-4D97-AF65-F5344CB8AC3E}">
        <p14:creationId xmlns:p14="http://schemas.microsoft.com/office/powerpoint/2010/main" val="15809748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a:t>Sentinel is a framework for implementing governance policies as code</a:t>
            </a:r>
          </a:p>
          <a:p>
            <a:pPr marL="342900" indent="-342900">
              <a:buFont typeface="Arial" panose="020B0604020202020204" pitchFamily="34" charset="0"/>
              <a:buChar char="•"/>
            </a:pPr>
            <a:r>
              <a:rPr lang="en-US"/>
              <a:t>It has its own language</a:t>
            </a:r>
          </a:p>
          <a:p>
            <a:pPr marL="342900" indent="-342900">
              <a:buFont typeface="Arial" panose="020B0604020202020204" pitchFamily="34" charset="0"/>
              <a:buChar char="•"/>
            </a:pPr>
            <a:r>
              <a:rPr lang="en-US"/>
              <a:t>It has a CLI for testing and running policies</a:t>
            </a:r>
          </a:p>
        </p:txBody>
      </p:sp>
    </p:spTree>
    <p:extLst>
      <p:ext uri="{BB962C8B-B14F-4D97-AF65-F5344CB8AC3E}">
        <p14:creationId xmlns:p14="http://schemas.microsoft.com/office/powerpoint/2010/main" val="299565301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a:t>Now we will do the first two workshop challenges on the Instruqt platform</a:t>
            </a:r>
          </a:p>
        </p:txBody>
      </p:sp>
    </p:spTree>
    <p:extLst>
      <p:ext uri="{BB962C8B-B14F-4D97-AF65-F5344CB8AC3E}">
        <p14:creationId xmlns:p14="http://schemas.microsoft.com/office/powerpoint/2010/main" val="22050996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a:t>Later challenges in the workshop will guide you through the completion of some exercises from the Writing and Testing Sentinel Policies for Terraform guide.</a:t>
            </a:r>
          </a:p>
        </p:txBody>
      </p:sp>
    </p:spTree>
    <p:extLst>
      <p:ext uri="{BB962C8B-B14F-4D97-AF65-F5344CB8AC3E}">
        <p14:creationId xmlns:p14="http://schemas.microsoft.com/office/powerpoint/2010/main" val="211159278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a:t>The new workshop exercises leverage the Instuqt platform and make solving the exercises much easier.</a:t>
            </a:r>
          </a:p>
        </p:txBody>
      </p:sp>
    </p:spTree>
    <p:extLst>
      <p:ext uri="{BB962C8B-B14F-4D97-AF65-F5344CB8AC3E}">
        <p14:creationId xmlns:p14="http://schemas.microsoft.com/office/powerpoint/2010/main" val="400073021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a:t>Here are some basics about Instruqt.</a:t>
            </a:r>
          </a:p>
          <a:p>
            <a:pPr marL="342900" indent="-342900">
              <a:buFont typeface="Arial" panose="020B0604020202020204" pitchFamily="34" charset="0"/>
              <a:buChar char="•"/>
            </a:pPr>
            <a:r>
              <a:rPr lang="en-US"/>
              <a:t>You might also want to spend 5 minutes reviewing Instruqt's own tutorial track.</a:t>
            </a:r>
          </a:p>
        </p:txBody>
      </p:sp>
    </p:spTree>
    <p:extLst>
      <p:ext uri="{BB962C8B-B14F-4D97-AF65-F5344CB8AC3E}">
        <p14:creationId xmlns:p14="http://schemas.microsoft.com/office/powerpoint/2010/main" val="375077154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We're going to start off easy by learning how to run the Sentinel CLI commands.</a:t>
            </a:r>
          </a:p>
          <a:p>
            <a:pPr marL="342900" indent="-342900">
              <a:buFont typeface="Arial" panose="020B0604020202020204" pitchFamily="34" charset="0"/>
              <a:buChar char="•"/>
            </a:pPr>
            <a:r>
              <a:rPr lang="en-US" dirty="0"/>
              <a:t>We'll keep things easy by running a simple policy that requires numbers to be even.</a:t>
            </a:r>
          </a:p>
          <a:p>
            <a:pPr marL="342900" indent="-342900">
              <a:buFont typeface="Arial" panose="020B0604020202020204" pitchFamily="34" charset="0"/>
              <a:buChar char="•"/>
            </a:pPr>
            <a:r>
              <a:rPr lang="en-US" dirty="0"/>
              <a:t>Exercise 1 uses a resource from Terraform's Vault Provider and the tfplan import.</a:t>
            </a:r>
          </a:p>
          <a:p>
            <a:pPr marL="342900" indent="-342900">
              <a:buFont typeface="Arial" panose="020B0604020202020204" pitchFamily="34" charset="0"/>
              <a:buChar char="•"/>
            </a:pPr>
            <a:r>
              <a:rPr lang="en-US" dirty="0"/>
              <a:t>Exercise 2 uses a resource from Terraform's AWS Provider and the tfplan import.</a:t>
            </a:r>
          </a:p>
        </p:txBody>
      </p:sp>
    </p:spTree>
    <p:extLst>
      <p:ext uri="{BB962C8B-B14F-4D97-AF65-F5344CB8AC3E}">
        <p14:creationId xmlns:p14="http://schemas.microsoft.com/office/powerpoint/2010/main" val="339598055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a:t>Now let's walk through the basic 8 step methodology of the Writing and Testing Sentinel Policies for Terraform guide.</a:t>
            </a:r>
          </a:p>
        </p:txBody>
      </p:sp>
    </p:spTree>
    <p:extLst>
      <p:ext uri="{BB962C8B-B14F-4D97-AF65-F5344CB8AC3E}">
        <p14:creationId xmlns:p14="http://schemas.microsoft.com/office/powerpoint/2010/main" val="72518402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a:t>There are 3 methods of testing Sentinel policies.</a:t>
            </a:r>
          </a:p>
          <a:p>
            <a:pPr marL="342900" indent="-342900">
              <a:buFont typeface="Arial" panose="020B0604020202020204" pitchFamily="34" charset="0"/>
              <a:buChar char="•"/>
            </a:pPr>
            <a:r>
              <a:rPr lang="en-US"/>
              <a:t>We will focus on using the Sentinel CLI (previously called the Sentinel Simulator).</a:t>
            </a:r>
          </a:p>
        </p:txBody>
      </p:sp>
    </p:spTree>
    <p:extLst>
      <p:ext uri="{BB962C8B-B14F-4D97-AF65-F5344CB8AC3E}">
        <p14:creationId xmlns:p14="http://schemas.microsoft.com/office/powerpoint/2010/main" val="94226323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a:t>This slide gives the basic 8 step methodology of writing and testing Sentinel policies from the Writing and Testing Sentinel Policies for Terraform guide.</a:t>
            </a:r>
          </a:p>
        </p:txBody>
      </p:sp>
    </p:spTree>
    <p:extLst>
      <p:ext uri="{BB962C8B-B14F-4D97-AF65-F5344CB8AC3E}">
        <p14:creationId xmlns:p14="http://schemas.microsoft.com/office/powerpoint/2010/main" val="322136755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a:t>Step 1 is to create a Terraform configuration that uses the resource that you want to restrict.</a:t>
            </a:r>
          </a:p>
        </p:txBody>
      </p:sp>
    </p:spTree>
    <p:extLst>
      <p:ext uri="{BB962C8B-B14F-4D97-AF65-F5344CB8AC3E}">
        <p14:creationId xmlns:p14="http://schemas.microsoft.com/office/powerpoint/2010/main" val="409356972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We're only showing part of a Terraform configuration here.</a:t>
            </a:r>
          </a:p>
          <a:p>
            <a:pPr marL="342900" indent="-342900">
              <a:buFont typeface="Arial" panose="020B0604020202020204" pitchFamily="34" charset="0"/>
              <a:buChar char="•"/>
            </a:pPr>
            <a:r>
              <a:rPr lang="en-US" dirty="0"/>
              <a:t>A more complete version of this is at https://github.com/hashicorp/terraform-guides/tree/master/infrastructure-as-code/aws-ec2-instance</a:t>
            </a:r>
          </a:p>
        </p:txBody>
      </p:sp>
    </p:spTree>
    <p:extLst>
      <p:ext uri="{BB962C8B-B14F-4D97-AF65-F5344CB8AC3E}">
        <p14:creationId xmlns:p14="http://schemas.microsoft.com/office/powerpoint/2010/main" val="34209400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a:t>Let's level set about Terraform Cloud and Terraform Enterprise</a:t>
            </a:r>
          </a:p>
        </p:txBody>
      </p:sp>
    </p:spTree>
    <p:extLst>
      <p:ext uri="{BB962C8B-B14F-4D97-AF65-F5344CB8AC3E}">
        <p14:creationId xmlns:p14="http://schemas.microsoft.com/office/powerpoint/2010/main" val="187872341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Note that in this case, "aws_instance" is the </a:t>
            </a:r>
            <a:r>
              <a:rPr lang="en-US" b="1" dirty="0"/>
              <a:t>type</a:t>
            </a:r>
            <a:r>
              <a:rPr lang="en-US" dirty="0"/>
              <a:t> if the resource while "ubuntu" is the </a:t>
            </a:r>
            <a:r>
              <a:rPr lang="en-US" b="1" dirty="0"/>
              <a:t>name</a:t>
            </a:r>
            <a:r>
              <a:rPr lang="en-US" dirty="0"/>
              <a:t> of the resource.</a:t>
            </a:r>
          </a:p>
          <a:p>
            <a:pPr marL="342900" indent="-342900">
              <a:buFont typeface="Arial" panose="020B0604020202020204" pitchFamily="34" charset="0"/>
              <a:buChar char="•"/>
            </a:pPr>
            <a:r>
              <a:rPr lang="en-US" dirty="0"/>
              <a:t>Each occurrence of a specific resource provisioned by Terraform is referred to as a </a:t>
            </a:r>
            <a:r>
              <a:rPr lang="en-US" b="1" dirty="0"/>
              <a:t>resource instance</a:t>
            </a:r>
            <a:r>
              <a:rPr lang="en-US" dirty="0"/>
              <a:t>.</a:t>
            </a:r>
          </a:p>
          <a:p>
            <a:pPr marL="342900" indent="-342900">
              <a:buFont typeface="Arial" panose="020B0604020202020204" pitchFamily="34" charset="0"/>
              <a:buChar char="•"/>
            </a:pPr>
            <a:r>
              <a:rPr lang="en-US" dirty="0"/>
              <a:t>This Terraform code will create two </a:t>
            </a:r>
            <a:r>
              <a:rPr lang="en-US" b="1" dirty="0"/>
              <a:t>instances</a:t>
            </a:r>
            <a:r>
              <a:rPr lang="en-US" dirty="0"/>
              <a:t> of the resource named "ubuntu" of type "aws_instance".</a:t>
            </a:r>
          </a:p>
          <a:p>
            <a:endParaRPr lang="en-US" dirty="0"/>
          </a:p>
        </p:txBody>
      </p:sp>
    </p:spTree>
    <p:extLst>
      <p:ext uri="{BB962C8B-B14F-4D97-AF65-F5344CB8AC3E}">
        <p14:creationId xmlns:p14="http://schemas.microsoft.com/office/powerpoint/2010/main" val="272004206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Be sure to set valid values for hostname, organization, and the name of your workspace in your backend.tf file.</a:t>
            </a:r>
          </a:p>
        </p:txBody>
      </p:sp>
    </p:spTree>
    <p:extLst>
      <p:ext uri="{BB962C8B-B14F-4D97-AF65-F5344CB8AC3E}">
        <p14:creationId xmlns:p14="http://schemas.microsoft.com/office/powerpoint/2010/main" val="362490722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You'll need to generate a user API token if using the Terraform CLI with the remote backend.</a:t>
            </a:r>
          </a:p>
        </p:txBody>
      </p:sp>
    </p:spTree>
    <p:extLst>
      <p:ext uri="{BB962C8B-B14F-4D97-AF65-F5344CB8AC3E}">
        <p14:creationId xmlns:p14="http://schemas.microsoft.com/office/powerpoint/2010/main" val="320321515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Step 2 is to create a Terraform Cloud or Terraform Enterprise workspace in which you can run a plan against your Terraform configuration.</a:t>
            </a:r>
          </a:p>
        </p:txBody>
      </p:sp>
    </p:spTree>
    <p:extLst>
      <p:ext uri="{BB962C8B-B14F-4D97-AF65-F5344CB8AC3E}">
        <p14:creationId xmlns:p14="http://schemas.microsoft.com/office/powerpoint/2010/main" val="341931879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a:t>This screenshot shows creation of a workspace in the TFC UI.</a:t>
            </a:r>
          </a:p>
        </p:txBody>
      </p:sp>
    </p:spTree>
    <p:extLst>
      <p:ext uri="{BB962C8B-B14F-4D97-AF65-F5344CB8AC3E}">
        <p14:creationId xmlns:p14="http://schemas.microsoft.com/office/powerpoint/2010/main" val="153979558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After creating a workspace, you will usually have to set some variables in it.</a:t>
            </a:r>
          </a:p>
          <a:p>
            <a:pPr marL="342900" indent="-342900">
              <a:buFont typeface="Arial" panose="020B0604020202020204" pitchFamily="34" charset="0"/>
              <a:buChar char="•"/>
            </a:pPr>
            <a:r>
              <a:rPr lang="en-US" dirty="0"/>
              <a:t>This could include both Terraform and Environment variables.</a:t>
            </a:r>
          </a:p>
        </p:txBody>
      </p:sp>
    </p:spTree>
    <p:extLst>
      <p:ext uri="{BB962C8B-B14F-4D97-AF65-F5344CB8AC3E}">
        <p14:creationId xmlns:p14="http://schemas.microsoft.com/office/powerpoint/2010/main" val="375466079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Steps 3 and 4 are running a plan against your Terraform configuration in your workspace and generating mocks from the plan.</a:t>
            </a:r>
          </a:p>
        </p:txBody>
      </p:sp>
    </p:spTree>
    <p:extLst>
      <p:ext uri="{BB962C8B-B14F-4D97-AF65-F5344CB8AC3E}">
        <p14:creationId xmlns:p14="http://schemas.microsoft.com/office/powerpoint/2010/main" val="36282803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This screenshot shows how mocks can be generated and downloaded.</a:t>
            </a:r>
          </a:p>
        </p:txBody>
      </p:sp>
    </p:spTree>
    <p:extLst>
      <p:ext uri="{BB962C8B-B14F-4D97-AF65-F5344CB8AC3E}">
        <p14:creationId xmlns:p14="http://schemas.microsoft.com/office/powerpoint/2010/main" val="423015426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Often, when someone asks you to write a Sentinel policy for Terraform, you might not know what resources to use</a:t>
            </a:r>
          </a:p>
          <a:p>
            <a:pPr marL="342900" indent="-342900">
              <a:buFont typeface="Arial" panose="020B0604020202020204" pitchFamily="34" charset="0"/>
              <a:buChar char="•"/>
            </a:pPr>
            <a:r>
              <a:rPr lang="en-US" dirty="0"/>
              <a:t>You might also not know what attributes the resources have or which ones to focus on.</a:t>
            </a:r>
          </a:p>
          <a:p>
            <a:pPr marL="342900" indent="-342900">
              <a:buFont typeface="Arial" panose="020B0604020202020204" pitchFamily="34" charset="0"/>
              <a:buChar char="•"/>
            </a:pPr>
            <a:r>
              <a:rPr lang="en-US" dirty="0"/>
              <a:t>You'll want to review the Terraform Provider documentation for the relevant provider.</a:t>
            </a:r>
          </a:p>
          <a:p>
            <a:pPr marL="342900" indent="-342900">
              <a:buFont typeface="Arial" panose="020B0604020202020204" pitchFamily="34" charset="0"/>
              <a:buChar char="•"/>
            </a:pPr>
            <a:r>
              <a:rPr lang="en-US" dirty="0"/>
              <a:t>Start your search for Terraform providers at </a:t>
            </a:r>
            <a:r>
              <a:rPr lang="en-US" dirty="0">
                <a:hlinkClick r:id="rId3"/>
              </a:rPr>
              <a:t>https://www.terraform.io/docs/providers/index.html</a:t>
            </a:r>
            <a:endParaRPr lang="en-US" dirty="0"/>
          </a:p>
          <a:p>
            <a:pPr marL="342900" indent="-342900">
              <a:buFont typeface="Arial" panose="020B0604020202020204" pitchFamily="34" charset="0"/>
              <a:buChar char="•"/>
            </a:pPr>
            <a:r>
              <a:rPr lang="en-US" dirty="0"/>
              <a:t>After selecting a provider, you can filter for resources that match what you type.</a:t>
            </a:r>
          </a:p>
        </p:txBody>
      </p:sp>
    </p:spTree>
    <p:extLst>
      <p:ext uri="{BB962C8B-B14F-4D97-AF65-F5344CB8AC3E}">
        <p14:creationId xmlns:p14="http://schemas.microsoft.com/office/powerpoint/2010/main" val="222603827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a:t>Step 5 is to write a Sentinel policy.</a:t>
            </a:r>
          </a:p>
          <a:p>
            <a:pPr marL="342900" indent="-342900">
              <a:buFont typeface="Arial" panose="020B0604020202020204" pitchFamily="34" charset="0"/>
              <a:buChar char="•"/>
            </a:pPr>
            <a:r>
              <a:rPr lang="en-US"/>
              <a:t>Let's walk through one over several slides.</a:t>
            </a:r>
          </a:p>
        </p:txBody>
      </p:sp>
    </p:spTree>
    <p:extLst>
      <p:ext uri="{BB962C8B-B14F-4D97-AF65-F5344CB8AC3E}">
        <p14:creationId xmlns:p14="http://schemas.microsoft.com/office/powerpoint/2010/main" val="28851418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a:t>Let's talk about where Sentinel is used in TFC and TFE.</a:t>
            </a:r>
          </a:p>
        </p:txBody>
      </p:sp>
    </p:spTree>
    <p:extLst>
      <p:ext uri="{BB962C8B-B14F-4D97-AF65-F5344CB8AC3E}">
        <p14:creationId xmlns:p14="http://schemas.microsoft.com/office/powerpoint/2010/main" val="428801099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We need to import any standard imports and any TFE Sentinel imports (tfplan, tfconfig, tfstate, and tfrun) before we can use them.</a:t>
            </a:r>
          </a:p>
        </p:txBody>
      </p:sp>
    </p:spTree>
    <p:extLst>
      <p:ext uri="{BB962C8B-B14F-4D97-AF65-F5344CB8AC3E}">
        <p14:creationId xmlns:p14="http://schemas.microsoft.com/office/powerpoint/2010/main" val="246894268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This re-usable function shows the best practice of iterating over all Terraform modules to find all resources of a certain type in the tfplan import.</a:t>
            </a:r>
          </a:p>
          <a:p>
            <a:pPr marL="342900" indent="-342900">
              <a:buFont typeface="Arial" panose="020B0604020202020204" pitchFamily="34" charset="0"/>
              <a:buChar char="•"/>
            </a:pPr>
            <a:r>
              <a:rPr lang="en-US" dirty="0"/>
              <a:t>This function accepts a string parameter that is the type of a Terraform resource.</a:t>
            </a:r>
          </a:p>
          <a:p>
            <a:pPr marL="342900" indent="-342900">
              <a:buFont typeface="Arial" panose="020B0604020202020204" pitchFamily="34" charset="0"/>
              <a:buChar char="•"/>
            </a:pPr>
            <a:r>
              <a:rPr lang="en-US" dirty="0"/>
              <a:t>We iterate over all modules, then over all named resources of the specified type, then over all instances of each named resource.</a:t>
            </a:r>
          </a:p>
          <a:p>
            <a:pPr marL="342900" indent="-342900">
              <a:buFont typeface="Arial" panose="020B0604020202020204" pitchFamily="34" charset="0"/>
              <a:buChar char="•"/>
            </a:pPr>
            <a:r>
              <a:rPr lang="en-US" dirty="0"/>
              <a:t>We build the address in the standard module.A.module.B.&lt;type&gt;.&lt;name&gt;[index] format.</a:t>
            </a:r>
          </a:p>
          <a:p>
            <a:pPr marL="342900" indent="-342900">
              <a:buFont typeface="Arial" panose="020B0604020202020204" pitchFamily="34" charset="0"/>
              <a:buChar char="•"/>
            </a:pPr>
            <a:r>
              <a:rPr lang="en-US" dirty="0"/>
              <a:t>We return a map of resource instances indexed by their full address.</a:t>
            </a:r>
          </a:p>
          <a:p>
            <a:pPr marL="342900" indent="-342900">
              <a:buFont typeface="Arial" panose="020B0604020202020204" pitchFamily="34" charset="0"/>
              <a:buChar char="•"/>
            </a:pPr>
            <a:r>
              <a:rPr lang="en-US" dirty="0"/>
              <a:t>The function can then be called to actually get the results into a variable.</a:t>
            </a:r>
          </a:p>
        </p:txBody>
      </p:sp>
    </p:spTree>
    <p:extLst>
      <p:ext uri="{BB962C8B-B14F-4D97-AF65-F5344CB8AC3E}">
        <p14:creationId xmlns:p14="http://schemas.microsoft.com/office/powerpoint/2010/main" val="242822738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The generic, re-usable validate_attribute_in_list() function takes three arguments: type, attribute, and a list of allowed values</a:t>
            </a:r>
          </a:p>
          <a:p>
            <a:pPr marL="342900" indent="-342900">
              <a:buFont typeface="Arial" panose="020B0604020202020204" pitchFamily="34" charset="0"/>
              <a:buChar char="•"/>
            </a:pPr>
            <a:r>
              <a:rPr lang="en-US" dirty="0"/>
              <a:t>We initialize validated to true so that the function will return true unless there are any violations.</a:t>
            </a:r>
          </a:p>
          <a:p>
            <a:pPr marL="342900" indent="-342900">
              <a:buFont typeface="Arial" panose="020B0604020202020204" pitchFamily="34" charset="0"/>
              <a:buChar char="•"/>
            </a:pPr>
            <a:r>
              <a:rPr lang="en-US" dirty="0"/>
              <a:t>We call the find_resources_from_plan function, passing it the type variable (which will be "aws_instance")</a:t>
            </a:r>
          </a:p>
          <a:p>
            <a:pPr marL="342900" indent="-342900">
              <a:buFont typeface="Arial" panose="020B0604020202020204" pitchFamily="34" charset="0"/>
              <a:buChar char="•"/>
            </a:pPr>
            <a:r>
              <a:rPr lang="en-US" dirty="0"/>
              <a:t>We loop over the resource instances with a for loop.</a:t>
            </a:r>
          </a:p>
          <a:p>
            <a:pPr marL="342900" indent="-342900">
              <a:buFont typeface="Arial" panose="020B0604020202020204" pitchFamily="34" charset="0"/>
              <a:buChar char="•"/>
            </a:pPr>
            <a:r>
              <a:rPr lang="en-US" dirty="0"/>
              <a:t>Note that the for loop uses as to declare the iterator variables for the loop with address giving the keys and r giving the values of the resource_instances map.</a:t>
            </a:r>
          </a:p>
          <a:p>
            <a:pPr marL="342900" indent="-342900">
              <a:buFont typeface="Arial" panose="020B0604020202020204" pitchFamily="34" charset="0"/>
              <a:buChar char="•"/>
            </a:pPr>
            <a:r>
              <a:rPr lang="en-US" dirty="0"/>
              <a:t>We skip resources that are being destroyed since policy violations for them are not usually useful.</a:t>
            </a:r>
          </a:p>
          <a:p>
            <a:pPr marL="342900" indent="-342900">
              <a:buFont typeface="Arial" panose="020B0604020202020204" pitchFamily="34" charset="0"/>
              <a:buChar char="•"/>
            </a:pPr>
            <a:r>
              <a:rPr lang="en-US" dirty="0"/>
              <a:t>We check if the attribute is computed since Sentinel cannot evaluate computed attributes.</a:t>
            </a:r>
          </a:p>
          <a:p>
            <a:pPr marL="342900" indent="-342900">
              <a:buFont typeface="Arial" panose="020B0604020202020204" pitchFamily="34" charset="0"/>
              <a:buChar char="•"/>
            </a:pPr>
            <a:r>
              <a:rPr lang="en-US" dirty="0"/>
              <a:t>If we wanted to be strict, we could set validated to false for computed values.</a:t>
            </a:r>
          </a:p>
        </p:txBody>
      </p:sp>
    </p:spTree>
    <p:extLst>
      <p:ext uri="{BB962C8B-B14F-4D97-AF65-F5344CB8AC3E}">
        <p14:creationId xmlns:p14="http://schemas.microsoft.com/office/powerpoint/2010/main" val="279339053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If the attribute is not computed, we check whether it is in the allowed_values list</a:t>
            </a:r>
          </a:p>
          <a:p>
            <a:pPr marL="342900" indent="-342900">
              <a:buFont typeface="Arial" panose="020B0604020202020204" pitchFamily="34" charset="0"/>
              <a:buChar char="•"/>
            </a:pPr>
            <a:r>
              <a:rPr lang="en-US" dirty="0"/>
              <a:t>Note the use of r.applied[attribute] which gives the predicted post-apply value of the attribute of the resource that would exist if the apply were allowed to run.</a:t>
            </a:r>
          </a:p>
          <a:p>
            <a:pPr marL="342900" indent="-342900">
              <a:buFont typeface="Arial" panose="020B0604020202020204" pitchFamily="34" charset="0"/>
              <a:buChar char="•"/>
            </a:pPr>
            <a:r>
              <a:rPr lang="en-US" dirty="0"/>
              <a:t>In a more specific case that used a specific attribute like instance_type, you could use r.applied.instance_type.</a:t>
            </a:r>
          </a:p>
          <a:p>
            <a:pPr marL="342900" indent="-342900">
              <a:buFont typeface="Arial" panose="020B0604020202020204" pitchFamily="34" charset="0"/>
              <a:buChar char="•"/>
            </a:pPr>
            <a:r>
              <a:rPr lang="en-US" dirty="0"/>
              <a:t>If not, we print a violation message and set validated to false.</a:t>
            </a:r>
          </a:p>
          <a:p>
            <a:pPr marL="342900" indent="-342900">
              <a:buFont typeface="Arial" panose="020B0604020202020204" pitchFamily="34" charset="0"/>
              <a:buChar char="•"/>
            </a:pPr>
            <a:r>
              <a:rPr lang="en-US" dirty="0"/>
              <a:t>The print function is NOT just for debugging.  You should always print clear violation messages.</a:t>
            </a:r>
          </a:p>
          <a:p>
            <a:pPr marL="342900" indent="-342900">
              <a:buFont typeface="Arial" panose="020B0604020202020204" pitchFamily="34" charset="0"/>
              <a:buChar char="•"/>
            </a:pPr>
            <a:r>
              <a:rPr lang="en-US" dirty="0"/>
              <a:t>Finally, we return validated which will be true if there were no violations or false if there were any.</a:t>
            </a:r>
          </a:p>
          <a:p>
            <a:pPr marL="342900" indent="-342900">
              <a:buFont typeface="Arial" panose="020B0604020202020204" pitchFamily="34" charset="0"/>
              <a:buChar char="•"/>
            </a:pPr>
            <a:r>
              <a:rPr lang="en-US" dirty="0"/>
              <a:t>Note that we iterate across all resource instances of the specified type and print violation messages for all violations.</a:t>
            </a:r>
          </a:p>
          <a:p>
            <a:pPr marL="342900" indent="-342900">
              <a:buFont typeface="Arial" panose="020B0604020202020204" pitchFamily="34" charset="0"/>
              <a:buChar char="•"/>
            </a:pPr>
            <a:r>
              <a:rPr lang="en-US" dirty="0"/>
              <a:t>This avoids the bad practice of first generation Sentinel policies which only reported the first violation.</a:t>
            </a:r>
          </a:p>
        </p:txBody>
      </p:sp>
    </p:spTree>
    <p:extLst>
      <p:ext uri="{BB962C8B-B14F-4D97-AF65-F5344CB8AC3E}">
        <p14:creationId xmlns:p14="http://schemas.microsoft.com/office/powerpoint/2010/main" val="157957568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We give a list of allowed EC2 instance types.</a:t>
            </a:r>
          </a:p>
          <a:p>
            <a:pPr marL="342900" indent="-342900">
              <a:buFont typeface="Arial" panose="020B0604020202020204" pitchFamily="34" charset="0"/>
              <a:buChar char="•"/>
            </a:pPr>
            <a:r>
              <a:rPr lang="en-US" dirty="0"/>
              <a:t>A list contains multiple items separated by commas.</a:t>
            </a:r>
          </a:p>
          <a:p>
            <a:pPr marL="342900" indent="-342900">
              <a:buFont typeface="Arial" panose="020B0604020202020204" pitchFamily="34" charset="0"/>
              <a:buChar char="•"/>
            </a:pPr>
            <a:r>
              <a:rPr lang="en-US" dirty="0"/>
              <a:t>If the closing bracket is on a line by itself, then the last item must have a comma after it.</a:t>
            </a:r>
          </a:p>
          <a:p>
            <a:pPr marL="342900" indent="-342900">
              <a:buFont typeface="Arial" panose="020B0604020202020204" pitchFamily="34" charset="0"/>
              <a:buChar char="•"/>
            </a:pPr>
            <a:r>
              <a:rPr lang="en-US" dirty="0"/>
              <a:t>If you put the closing bracket on the same line as the last item, you can leave out the final comma.</a:t>
            </a:r>
          </a:p>
        </p:txBody>
      </p:sp>
    </p:spTree>
    <p:extLst>
      <p:ext uri="{BB962C8B-B14F-4D97-AF65-F5344CB8AC3E}">
        <p14:creationId xmlns:p14="http://schemas.microsoft.com/office/powerpoint/2010/main" val="98714607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We call the validate_attribute_in_list() function right before the main rule with the "aws_instance", "instance_type", and allowed_types list as arguments and assign the results to a boolean variable, instances_validated.</a:t>
            </a:r>
          </a:p>
          <a:p>
            <a:pPr marL="342900" indent="-342900">
              <a:buFont typeface="Arial" panose="020B0604020202020204" pitchFamily="34" charset="0"/>
              <a:buChar char="•"/>
            </a:pPr>
            <a:r>
              <a:rPr lang="en-US" dirty="0"/>
              <a:t>The main rule will pass if the function returns true but fail if it returns false.</a:t>
            </a:r>
          </a:p>
          <a:p>
            <a:pPr marL="342900" indent="-342900">
              <a:buFont typeface="Arial" panose="020B0604020202020204" pitchFamily="34" charset="0"/>
              <a:buChar char="•"/>
            </a:pPr>
            <a:r>
              <a:rPr lang="en-US" dirty="0"/>
              <a:t>While we could call the function inside the main rule, calling it outside and passing the result minimizes Sentinel's default printing which we don't need because our policy is explicitly printing what we care about.</a:t>
            </a:r>
          </a:p>
        </p:txBody>
      </p:sp>
    </p:spTree>
    <p:extLst>
      <p:ext uri="{BB962C8B-B14F-4D97-AF65-F5344CB8AC3E}">
        <p14:creationId xmlns:p14="http://schemas.microsoft.com/office/powerpoint/2010/main" val="1159405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Step 6 is to set up test cases for use with the Sentinel CLI and then test your policy.</a:t>
            </a:r>
          </a:p>
          <a:p>
            <a:pPr marL="342900" indent="-342900">
              <a:buFont typeface="Arial" panose="020B0604020202020204" pitchFamily="34" charset="0"/>
              <a:buChar char="•"/>
            </a:pPr>
            <a:r>
              <a:rPr lang="en-US" dirty="0"/>
              <a:t>The Sentinel CLI is particular about the organization and names of directories for test cases.</a:t>
            </a:r>
          </a:p>
          <a:p>
            <a:pPr marL="342900" indent="-342900">
              <a:buFont typeface="Arial" panose="020B0604020202020204" pitchFamily="34" charset="0"/>
              <a:buChar char="•"/>
            </a:pPr>
            <a:r>
              <a:rPr lang="en-US" dirty="0"/>
              <a:t>We need to create a test directory under the directory containing policies.</a:t>
            </a:r>
          </a:p>
          <a:p>
            <a:pPr marL="342900" indent="-342900">
              <a:buFont typeface="Arial" panose="020B0604020202020204" pitchFamily="34" charset="0"/>
              <a:buChar char="•"/>
            </a:pPr>
            <a:r>
              <a:rPr lang="en-US" dirty="0"/>
              <a:t>We need to create directories for each policy under the test directory.</a:t>
            </a:r>
          </a:p>
        </p:txBody>
      </p:sp>
    </p:spTree>
    <p:extLst>
      <p:ext uri="{BB962C8B-B14F-4D97-AF65-F5344CB8AC3E}">
        <p14:creationId xmlns:p14="http://schemas.microsoft.com/office/powerpoint/2010/main" val="173239435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We are creating two test cases: one that will pass and one that will fail.</a:t>
            </a:r>
          </a:p>
          <a:p>
            <a:pPr marL="342900" indent="-342900">
              <a:buFont typeface="Arial" panose="020B0604020202020204" pitchFamily="34" charset="0"/>
              <a:buChar char="•"/>
            </a:pPr>
            <a:r>
              <a:rPr lang="en-US" dirty="0"/>
              <a:t>Each will have its own copy of the mock file that was generated from our plan.</a:t>
            </a:r>
          </a:p>
          <a:p>
            <a:pPr marL="342900" indent="-342900">
              <a:buFont typeface="Arial" panose="020B0604020202020204" pitchFamily="34" charset="0"/>
              <a:buChar char="•"/>
            </a:pPr>
            <a:r>
              <a:rPr lang="en-US" dirty="0"/>
              <a:t>But we will edit those mocks to have different values of the attribute we are testing.</a:t>
            </a:r>
          </a:p>
          <a:p>
            <a:pPr marL="342900" indent="-342900">
              <a:buFont typeface="Arial" panose="020B0604020202020204" pitchFamily="34" charset="0"/>
              <a:buChar char="•"/>
            </a:pPr>
            <a:r>
              <a:rPr lang="en-US" dirty="0"/>
              <a:t>If using tfconfig, tfstate, or tfrun mock files, you need to specify the mock type accordingly (instead of using "tfplan").</a:t>
            </a:r>
          </a:p>
        </p:txBody>
      </p:sp>
    </p:spTree>
    <p:extLst>
      <p:ext uri="{BB962C8B-B14F-4D97-AF65-F5344CB8AC3E}">
        <p14:creationId xmlns:p14="http://schemas.microsoft.com/office/powerpoint/2010/main" val="320321401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Note that the fail test case says that the main rule should evaluate to false.</a:t>
            </a:r>
          </a:p>
          <a:p>
            <a:pPr marL="342900" indent="-342900">
              <a:buFont typeface="Arial" panose="020B0604020202020204" pitchFamily="34" charset="0"/>
              <a:buChar char="•"/>
            </a:pPr>
            <a:r>
              <a:rPr lang="en-US" dirty="0"/>
              <a:t>This means that the fail test case will pass (and give green output) when the main rule returns false against mock-tfplan-fail.sentinel.</a:t>
            </a:r>
          </a:p>
          <a:p>
            <a:pPr marL="342900" indent="-342900">
              <a:buFont typeface="Arial" panose="020B0604020202020204" pitchFamily="34" charset="0"/>
              <a:buChar char="•"/>
            </a:pPr>
            <a:r>
              <a:rPr lang="en-US" dirty="0"/>
              <a:t>This can be confusing to new users of the Sentinel CLI since they expect the fail test case to fail and give red output.</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We note in the slide that you might sometimes want multiple fail test cases. </a:t>
            </a:r>
          </a:p>
        </p:txBody>
      </p:sp>
    </p:spTree>
    <p:extLst>
      <p:ext uri="{BB962C8B-B14F-4D97-AF65-F5344CB8AC3E}">
        <p14:creationId xmlns:p14="http://schemas.microsoft.com/office/powerpoint/2010/main" val="299065357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a:t>You also need at least one pass test case.</a:t>
            </a:r>
          </a:p>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There are also cases in which you will want multiple pass test cases.</a:t>
            </a:r>
            <a:endParaRPr lang="en-US"/>
          </a:p>
          <a:p>
            <a:pPr marL="342900" indent="-342900">
              <a:buFont typeface="Arial" panose="020B0604020202020204" pitchFamily="34" charset="0"/>
              <a:buChar char="•"/>
            </a:pPr>
            <a:endParaRPr lang="en-US"/>
          </a:p>
        </p:txBody>
      </p:sp>
    </p:spTree>
    <p:extLst>
      <p:ext uri="{BB962C8B-B14F-4D97-AF65-F5344CB8AC3E}">
        <p14:creationId xmlns:p14="http://schemas.microsoft.com/office/powerpoint/2010/main" val="13046485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a:t>Let's talk about some use cases for Sentinel in TFC and TFE.</a:t>
            </a:r>
          </a:p>
        </p:txBody>
      </p:sp>
    </p:spTree>
    <p:extLst>
      <p:ext uri="{BB962C8B-B14F-4D97-AF65-F5344CB8AC3E}">
        <p14:creationId xmlns:p14="http://schemas.microsoft.com/office/powerpoint/2010/main" val="112944350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We use the "sentinel test" command to test policies.</a:t>
            </a:r>
          </a:p>
          <a:p>
            <a:pPr marL="342900" indent="-342900">
              <a:buFont typeface="Arial" panose="020B0604020202020204" pitchFamily="34" charset="0"/>
              <a:buChar char="•"/>
            </a:pPr>
            <a:r>
              <a:rPr lang="en-US" dirty="0"/>
              <a:t>We use the –run argument to indicate which policy we want to run, using a partial name that suffices to uniquely identify the policy.</a:t>
            </a:r>
          </a:p>
          <a:p>
            <a:pPr marL="342900" indent="-342900">
              <a:buFont typeface="Arial" panose="020B0604020202020204" pitchFamily="34" charset="0"/>
              <a:buChar char="•"/>
            </a:pPr>
            <a:r>
              <a:rPr lang="en-US" dirty="0"/>
              <a:t>We can also specify the full policy name: "sentinel test –run=restrict-ec2-instance-type.sentinel".</a:t>
            </a:r>
          </a:p>
          <a:p>
            <a:pPr marL="342900" indent="-342900">
              <a:buFont typeface="Arial" panose="020B0604020202020204" pitchFamily="34" charset="0"/>
              <a:buChar char="•"/>
            </a:pPr>
            <a:r>
              <a:rPr lang="en-US" dirty="0"/>
              <a:t>We use the –verbose argument to see output from print statements.</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For using the </a:t>
            </a:r>
            <a:r>
              <a:rPr lang="en-US" dirty="0">
                <a:latin typeface="Courier" pitchFamily="2" charset="0"/>
              </a:rPr>
              <a:t>sentinel apply</a:t>
            </a:r>
            <a:r>
              <a:rPr lang="en-US" dirty="0"/>
              <a:t> command, see </a:t>
            </a:r>
            <a:r>
              <a:rPr lang="en-US" dirty="0">
                <a:hlinkClick r:id="rId3"/>
              </a:rPr>
              <a:t>https://docs.hashicorp.com/sentinel/commands/apply</a:t>
            </a:r>
            <a:endParaRPr lang="en-US" dirty="0"/>
          </a:p>
          <a:p>
            <a:pPr marL="342900" indent="-342900">
              <a:buFont typeface="Arial" panose="020B0604020202020204" pitchFamily="34" charset="0"/>
              <a:buChar char="•"/>
            </a:pPr>
            <a:r>
              <a:rPr lang="en-US" dirty="0"/>
              <a:t>For Sentinel configuration files, see </a:t>
            </a:r>
            <a:r>
              <a:rPr lang="en-US" dirty="0">
                <a:hlinkClick r:id="rId4"/>
              </a:rPr>
              <a:t>https://docs.hashicorp.com/sentinel/commands/config</a:t>
            </a:r>
            <a:endParaRPr lang="en-US" dirty="0"/>
          </a:p>
          <a:p>
            <a:endParaRPr lang="en-US" dirty="0"/>
          </a:p>
        </p:txBody>
      </p:sp>
    </p:spTree>
    <p:extLst>
      <p:ext uri="{BB962C8B-B14F-4D97-AF65-F5344CB8AC3E}">
        <p14:creationId xmlns:p14="http://schemas.microsoft.com/office/powerpoint/2010/main" val="54413474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We have condensed the output for the verbose option a bit.</a:t>
            </a:r>
          </a:p>
          <a:p>
            <a:pPr marL="342900" indent="-342900">
              <a:buFont typeface="Arial" panose="020B0604020202020204" pitchFamily="34" charset="0"/>
              <a:buChar char="•"/>
            </a:pPr>
            <a:r>
              <a:rPr lang="en-US" dirty="0"/>
              <a:t>We emphasize again that the fail.json test case passes and has green output even though the main rule for it returned false.</a:t>
            </a:r>
          </a:p>
          <a:p>
            <a:pPr marL="342900" indent="-342900">
              <a:buFont typeface="Arial" panose="020B0604020202020204" pitchFamily="34" charset="0"/>
              <a:buChar char="•"/>
            </a:pPr>
            <a:r>
              <a:rPr lang="en-US" dirty="0"/>
              <a:t>This is by design.  All test cases should be configured to pass.</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Step 7 is to revise your policy and test cases until the latter all pass</a:t>
            </a:r>
          </a:p>
          <a:p>
            <a:pPr marL="342900" indent="-342900">
              <a:buFont typeface="Arial" panose="020B0604020202020204" pitchFamily="34" charset="0"/>
              <a:buChar char="•"/>
            </a:pPr>
            <a:r>
              <a:rPr lang="en-US" dirty="0"/>
              <a:t>Step 8 is to deploy your policy to TFE organizations</a:t>
            </a:r>
          </a:p>
          <a:p>
            <a:endParaRPr lang="en-US" dirty="0"/>
          </a:p>
        </p:txBody>
      </p:sp>
    </p:spTree>
    <p:extLst>
      <p:ext uri="{BB962C8B-B14F-4D97-AF65-F5344CB8AC3E}">
        <p14:creationId xmlns:p14="http://schemas.microsoft.com/office/powerpoint/2010/main" val="199506384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a:t>You will now do the next Instruqt challenge which is Exercise 1.</a:t>
            </a:r>
          </a:p>
        </p:txBody>
      </p:sp>
    </p:spTree>
    <p:extLst>
      <p:ext uri="{BB962C8B-B14F-4D97-AF65-F5344CB8AC3E}">
        <p14:creationId xmlns:p14="http://schemas.microsoft.com/office/powerpoint/2010/main" val="338029505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Exercise 1 uses a resource from Terraform's Vault Provider and the tfplan import.</a:t>
            </a:r>
          </a:p>
          <a:p>
            <a:pPr marL="342900" indent="-342900">
              <a:buFont typeface="Arial" panose="020B0604020202020204" pitchFamily="34" charset="0"/>
              <a:buChar char="•"/>
            </a:pPr>
            <a:r>
              <a:rPr lang="en-US" dirty="0"/>
              <a:t>We have written most of the policy for you and provided test cases and mock files.</a:t>
            </a:r>
          </a:p>
          <a:p>
            <a:pPr marL="342900" indent="-342900">
              <a:buFont typeface="Arial" panose="020B0604020202020204" pitchFamily="34" charset="0"/>
              <a:buChar char="•"/>
            </a:pPr>
            <a:r>
              <a:rPr lang="en-US" dirty="0"/>
              <a:t>You just have to finish the policy.</a:t>
            </a:r>
          </a:p>
        </p:txBody>
      </p:sp>
    </p:spTree>
    <p:extLst>
      <p:ext uri="{BB962C8B-B14F-4D97-AF65-F5344CB8AC3E}">
        <p14:creationId xmlns:p14="http://schemas.microsoft.com/office/powerpoint/2010/main" val="1914137966"/>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a:t>We discuss the basic challenge flow here</a:t>
            </a:r>
          </a:p>
        </p:txBody>
      </p:sp>
    </p:spTree>
    <p:extLst>
      <p:ext uri="{BB962C8B-B14F-4D97-AF65-F5344CB8AC3E}">
        <p14:creationId xmlns:p14="http://schemas.microsoft.com/office/powerpoint/2010/main" val="223731886"/>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Please note that the PDF version of the guide which you can download from the link has better formatting in some places than the online HTML.</a:t>
            </a:r>
          </a:p>
        </p:txBody>
      </p:sp>
    </p:spTree>
    <p:extLst>
      <p:ext uri="{BB962C8B-B14F-4D97-AF65-F5344CB8AC3E}">
        <p14:creationId xmlns:p14="http://schemas.microsoft.com/office/powerpoint/2010/main" val="435949388"/>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Looking at the mock files of each challenge can also help you determine the resource or data source and its relevant attribute to use, but we discourage you from doing that unless absolutely necessary since when you write your own policies, you will have to review the Terraform provider docs first in order to write some Terraform code from which you will generate mock files after running a plan against it.  Looking at the mock files is a mild form of cheating.</a:t>
            </a:r>
          </a:p>
          <a:p>
            <a:endParaRPr lang="en-US" dirty="0"/>
          </a:p>
        </p:txBody>
      </p:sp>
    </p:spTree>
    <p:extLst>
      <p:ext uri="{BB962C8B-B14F-4D97-AF65-F5344CB8AC3E}">
        <p14:creationId xmlns:p14="http://schemas.microsoft.com/office/powerpoint/2010/main" val="3117905614"/>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a:t>While we won't be using Sentinel in Terraform Cloud or Terraform Enterprise today, we did want to review this topic</a:t>
            </a:r>
          </a:p>
          <a:p>
            <a:pPr marL="342900" indent="-342900">
              <a:buFont typeface="Arial" panose="020B0604020202020204" pitchFamily="34" charset="0"/>
              <a:buChar char="•"/>
            </a:pPr>
            <a:r>
              <a:rPr lang="en-US"/>
              <a:t>After all, that is where your Sentinel policies will really be running.</a:t>
            </a:r>
          </a:p>
        </p:txBody>
      </p:sp>
    </p:spTree>
    <p:extLst>
      <p:ext uri="{BB962C8B-B14F-4D97-AF65-F5344CB8AC3E}">
        <p14:creationId xmlns:p14="http://schemas.microsoft.com/office/powerpoint/2010/main" val="3294663047"/>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a:t>After testing new Sentinel policies with the Sentinel CLI, you can test them in an organization on a TFC or TFE server.</a:t>
            </a:r>
          </a:p>
        </p:txBody>
      </p:sp>
    </p:spTree>
    <p:extLst>
      <p:ext uri="{BB962C8B-B14F-4D97-AF65-F5344CB8AC3E}">
        <p14:creationId xmlns:p14="http://schemas.microsoft.com/office/powerpoint/2010/main" val="597556395"/>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You'll need to create policy sets that contain the policies you want to use in TFC or TFE</a:t>
            </a:r>
          </a:p>
        </p:txBody>
      </p:sp>
    </p:spTree>
    <p:extLst>
      <p:ext uri="{BB962C8B-B14F-4D97-AF65-F5344CB8AC3E}">
        <p14:creationId xmlns:p14="http://schemas.microsoft.com/office/powerpoint/2010/main" val="39943551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indent="-457200">
              <a:buFont typeface="+mj-lt"/>
              <a:buAutoNum type="arabicPeriod"/>
            </a:pPr>
            <a:r>
              <a:rPr lang="en-US" dirty="0"/>
              <a:t>Sentinel policies are added to TFC/TFE organizations using Policy Sets.</a:t>
            </a:r>
          </a:p>
        </p:txBody>
      </p:sp>
    </p:spTree>
    <p:extLst>
      <p:ext uri="{BB962C8B-B14F-4D97-AF65-F5344CB8AC3E}">
        <p14:creationId xmlns:p14="http://schemas.microsoft.com/office/powerpoint/2010/main" val="1941979820"/>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This screenshot shows a VCS-backed policy set being registered in a TFC organization.</a:t>
            </a:r>
          </a:p>
        </p:txBody>
      </p:sp>
    </p:spTree>
    <p:extLst>
      <p:ext uri="{BB962C8B-B14F-4D97-AF65-F5344CB8AC3E}">
        <p14:creationId xmlns:p14="http://schemas.microsoft.com/office/powerpoint/2010/main" val="1713873656"/>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a:t>This screenshot shows a Sentinel policy check failing during a run in a TFC workspace.</a:t>
            </a:r>
          </a:p>
        </p:txBody>
      </p:sp>
    </p:spTree>
    <p:extLst>
      <p:ext uri="{BB962C8B-B14F-4D97-AF65-F5344CB8AC3E}">
        <p14:creationId xmlns:p14="http://schemas.microsoft.com/office/powerpoint/2010/main" val="1251233519"/>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This screenshot shows more details of a Sentinel policy failing during a run in a TFC workspace.</a:t>
            </a:r>
          </a:p>
        </p:txBody>
      </p:sp>
    </p:spTree>
    <p:extLst>
      <p:ext uri="{BB962C8B-B14F-4D97-AF65-F5344CB8AC3E}">
        <p14:creationId xmlns:p14="http://schemas.microsoft.com/office/powerpoint/2010/main" val="1734550868"/>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0" cap="none" spc="0" normalizeH="0" baseline="0" noProof="0">
                <a:ln>
                  <a:noFill/>
                </a:ln>
                <a:solidFill>
                  <a:sysClr val="windowText" lastClr="000000"/>
                </a:solidFill>
                <a:effectLst/>
                <a:uLnTx/>
                <a:uFillTx/>
                <a:latin typeface="+mn-lt"/>
                <a:cs typeface="+mn-cs"/>
                <a:sym typeface="Calibri"/>
              </a:rPr>
              <a:t>This screenshot shows a Sentinel policy check passing during a run in a TFC workspace.</a:t>
            </a:r>
          </a:p>
          <a:p>
            <a:endParaRPr lang="en-US"/>
          </a:p>
        </p:txBody>
      </p:sp>
    </p:spTree>
    <p:extLst>
      <p:ext uri="{BB962C8B-B14F-4D97-AF65-F5344CB8AC3E}">
        <p14:creationId xmlns:p14="http://schemas.microsoft.com/office/powerpoint/2010/main" val="2384517920"/>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0" cap="none" spc="0" normalizeH="0" baseline="0" noProof="0" dirty="0">
                <a:ln>
                  <a:noFill/>
                </a:ln>
                <a:solidFill>
                  <a:sysClr val="windowText" lastClr="000000"/>
                </a:solidFill>
                <a:effectLst/>
                <a:uLnTx/>
                <a:uFillTx/>
                <a:latin typeface="+mn-lt"/>
                <a:cs typeface="+mn-cs"/>
                <a:sym typeface="Calibri"/>
              </a:rPr>
              <a:t>This screenshot shows more details of a Sentinel policy passing during a run in a TFC workspace.</a:t>
            </a:r>
          </a:p>
          <a:p>
            <a:endParaRPr lang="en-US" dirty="0"/>
          </a:p>
        </p:txBody>
      </p:sp>
    </p:spTree>
    <p:extLst>
      <p:ext uri="{BB962C8B-B14F-4D97-AF65-F5344CB8AC3E}">
        <p14:creationId xmlns:p14="http://schemas.microsoft.com/office/powerpoint/2010/main" val="3062192398"/>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a:t>After testing a policy with the Sentinel CLI and possibly in a TFC/TFE organization, you'll want to deploy it to your TFC organizations.</a:t>
            </a:r>
          </a:p>
        </p:txBody>
      </p:sp>
    </p:spTree>
    <p:extLst>
      <p:ext uri="{BB962C8B-B14F-4D97-AF65-F5344CB8AC3E}">
        <p14:creationId xmlns:p14="http://schemas.microsoft.com/office/powerpoint/2010/main" val="986286763"/>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a:t>In this section, we discuss some advanced techniques for writing Sentinel policies for Terraform.</a:t>
            </a:r>
          </a:p>
        </p:txBody>
      </p:sp>
    </p:spTree>
    <p:extLst>
      <p:ext uri="{BB962C8B-B14F-4D97-AF65-F5344CB8AC3E}">
        <p14:creationId xmlns:p14="http://schemas.microsoft.com/office/powerpoint/2010/main" val="1953903136"/>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But remember that the print() function is not just for debugging!</a:t>
            </a:r>
          </a:p>
          <a:p>
            <a:pPr marL="342900" indent="-342900">
              <a:buFont typeface="Arial" panose="020B0604020202020204" pitchFamily="34" charset="0"/>
              <a:buChar char="•"/>
            </a:pPr>
            <a:r>
              <a:rPr lang="en-US" dirty="0"/>
              <a:t>Be sure to print clear violation messages that report the full address of violating resources or data sources for all violations.</a:t>
            </a:r>
          </a:p>
        </p:txBody>
      </p:sp>
    </p:spTree>
    <p:extLst>
      <p:ext uri="{BB962C8B-B14F-4D97-AF65-F5344CB8AC3E}">
        <p14:creationId xmlns:p14="http://schemas.microsoft.com/office/powerpoint/2010/main" val="2398147811"/>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0" cap="none" spc="0" normalizeH="0" baseline="0" noProof="0" dirty="0">
                <a:ln>
                  <a:noFill/>
                </a:ln>
                <a:solidFill>
                  <a:sysClr val="windowText" lastClr="000000"/>
                </a:solidFill>
                <a:effectLst/>
                <a:uLnTx/>
                <a:uFillTx/>
                <a:latin typeface="+mn-ea"/>
                <a:ea typeface="+mn-ea"/>
                <a:cs typeface="+mn-cs"/>
                <a:sym typeface="Calibri"/>
              </a:rPr>
              <a:t>Using `</a:t>
            </a:r>
            <a:r>
              <a:rPr kumimoji="0" lang="en-US" sz="2400" b="0" i="0" u="none" strike="noStrike" kern="0" cap="none" spc="0" normalizeH="0" baseline="0" noProof="0" dirty="0">
                <a:ln>
                  <a:noFill/>
                </a:ln>
                <a:solidFill>
                  <a:srgbClr val="535353">
                    <a:lumMod val="50000"/>
                  </a:srgbClr>
                </a:solidFill>
                <a:effectLst/>
                <a:uLnTx/>
                <a:uFillTx/>
                <a:latin typeface="+mn-ea"/>
                <a:ea typeface="+mn-ea"/>
                <a:cs typeface="Verdana" panose="020B0604030504040204" pitchFamily="34" charset="0"/>
                <a:sym typeface="Calibri"/>
              </a:rPr>
              <a:t>x </a:t>
            </a:r>
            <a:r>
              <a:rPr kumimoji="0" lang="en-US" sz="2400" b="0" i="0" u="none" strike="noStrike" kern="0" cap="none" spc="0" normalizeH="0" baseline="0" noProof="0" dirty="0">
                <a:ln>
                  <a:noFill/>
                </a:ln>
                <a:solidFill>
                  <a:srgbClr val="FF0000"/>
                </a:solidFill>
                <a:effectLst/>
                <a:uLnTx/>
                <a:uFillTx/>
                <a:latin typeface="+mn-ea"/>
                <a:ea typeface="+mn-ea"/>
                <a:cs typeface="Verdana" panose="020B0604030504040204" pitchFamily="34" charset="0"/>
                <a:sym typeface="Calibri"/>
              </a:rPr>
              <a:t>else null</a:t>
            </a:r>
            <a:r>
              <a:rPr kumimoji="0" lang="en-US" sz="2400" b="0" i="0" u="none" strike="noStrike" kern="0" cap="none" spc="0" normalizeH="0" baseline="0" noProof="0" dirty="0">
                <a:ln>
                  <a:noFill/>
                </a:ln>
                <a:solidFill>
                  <a:srgbClr val="535353">
                    <a:lumMod val="50000"/>
                  </a:srgbClr>
                </a:solidFill>
                <a:effectLst/>
                <a:uLnTx/>
                <a:uFillTx/>
                <a:latin typeface="+mn-ea"/>
                <a:ea typeface="+mn-ea"/>
                <a:cs typeface="Verdana" panose="020B0604030504040204" pitchFamily="34" charset="0"/>
                <a:sym typeface="Calibri"/>
              </a:rPr>
              <a:t> not in [null, ""]` checks that an attribute is not undefined, null, or an empty string ("").  If x is missing, it will be undefined, but the else operator will convert it to null. So, we don't include undefined in the list.</a:t>
            </a:r>
          </a:p>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0" cap="none" spc="0" normalizeH="0" baseline="0" noProof="0" dirty="0">
                <a:ln>
                  <a:noFill/>
                </a:ln>
                <a:solidFill>
                  <a:sysClr val="windowText" lastClr="000000"/>
                </a:solidFill>
                <a:effectLst/>
                <a:uLnTx/>
                <a:uFillTx/>
                <a:latin typeface="+mn-ea"/>
                <a:ea typeface="+mn-ea"/>
                <a:cs typeface="+mn-cs"/>
                <a:sym typeface="Calibri"/>
              </a:rPr>
              <a:t>You could use `x else "" not in [null, ""]` to achieve the same result.</a:t>
            </a:r>
          </a:p>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latin typeface="+mn-ea"/>
                <a:ea typeface="+mn-ea"/>
              </a:rPr>
              <a:t>Using `</a:t>
            </a:r>
            <a:r>
              <a:rPr lang="en-US" dirty="0">
                <a:solidFill>
                  <a:schemeClr val="bg2">
                    <a:lumMod val="50000"/>
                  </a:schemeClr>
                </a:solidFill>
                <a:latin typeface="+mn-ea"/>
                <a:ea typeface="+mn-ea"/>
                <a:cs typeface="Verdana" panose="020B0604030504040204" pitchFamily="34" charset="0"/>
              </a:rPr>
              <a:t>r.applied.size </a:t>
            </a:r>
            <a:r>
              <a:rPr lang="en-US" dirty="0">
                <a:solidFill>
                  <a:srgbClr val="FF0000"/>
                </a:solidFill>
                <a:latin typeface="+mn-ea"/>
                <a:ea typeface="+mn-ea"/>
                <a:cs typeface="Verdana" panose="020B0604030504040204" pitchFamily="34" charset="0"/>
              </a:rPr>
              <a:t>else null</a:t>
            </a:r>
            <a:r>
              <a:rPr lang="en-US" dirty="0">
                <a:solidFill>
                  <a:schemeClr val="bg2">
                    <a:lumMod val="50000"/>
                  </a:schemeClr>
                </a:solidFill>
                <a:latin typeface="+mn-ea"/>
                <a:ea typeface="+mn-ea"/>
                <a:cs typeface="Verdana" panose="020B0604030504040204" pitchFamily="34" charset="0"/>
              </a:rPr>
              <a:t> is not null` lets you check that an attribute is neither undefined nor null but it does not prevent "".</a:t>
            </a:r>
          </a:p>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schemeClr val="bg2">
                    <a:lumMod val="50000"/>
                  </a:schemeClr>
                </a:solidFill>
                <a:latin typeface="+mn-ea"/>
                <a:ea typeface="+mn-ea"/>
                <a:cs typeface="Verdana" panose="020B0604030504040204" pitchFamily="34" charset="0"/>
              </a:rPr>
              <a:t>Using `r.applied.size else "" is not ""` lets you check that an attribute is neither undefined nor the empty string, "", but it does not prevent null.</a:t>
            </a:r>
          </a:p>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schemeClr val="bg2">
                    <a:lumMod val="50000"/>
                  </a:schemeClr>
                </a:solidFill>
                <a:latin typeface="+mn-ea"/>
                <a:ea typeface="+mn-ea"/>
                <a:cs typeface="Verdana" panose="020B0604030504040204" pitchFamily="34" charset="0"/>
              </a:rPr>
              <a:t>Which expression you use depends on what values the attribute you are testing could have; some will have null (especially with Terraform 0.12) while others might have "". So, using these simplified conditions is ok when you know what to expect.</a:t>
            </a:r>
            <a:endParaRPr kumimoji="0" lang="en-US" sz="2400" b="0" i="0" u="none" strike="noStrike" kern="0" cap="none" spc="0" normalizeH="0" baseline="0" noProof="0" dirty="0">
              <a:ln>
                <a:noFill/>
              </a:ln>
              <a:solidFill>
                <a:sysClr val="windowText" lastClr="000000"/>
              </a:solidFill>
              <a:effectLst/>
              <a:uLnTx/>
              <a:uFillTx/>
              <a:latin typeface="+mn-ea"/>
              <a:ea typeface="+mn-ea"/>
              <a:cs typeface="+mn-cs"/>
              <a:sym typeface="Calibri"/>
            </a:endParaRPr>
          </a:p>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schemeClr val="bg2">
                    <a:lumMod val="50000"/>
                  </a:schemeClr>
                </a:solidFill>
                <a:latin typeface="+mn-ea"/>
                <a:ea typeface="+mn-ea"/>
                <a:cs typeface="Verdana" panose="020B0604030504040204" pitchFamily="34" charset="0"/>
              </a:rPr>
              <a:t>The order of conditions in compound expressions is important to avoid errors. In the last compound condition, if x is undefined, the first condition inside not (...) converts it to null, making the first condition true. And if the first expression is true (because x is null or undefined), Sentinel's short-circuit logic prevents the rest of the conditions inside not(...) from being evaluated, so we don't have to worry about undefined or null in them. (Note that length(null) gives undefined and would cause an error without short-circuit logic.) </a:t>
            </a:r>
          </a:p>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schemeClr val="bg2">
                    <a:lumMod val="50000"/>
                  </a:schemeClr>
                </a:solidFill>
                <a:latin typeface="+mn-ea"/>
                <a:ea typeface="+mn-ea"/>
                <a:cs typeface="Verdana" panose="020B0604030504040204" pitchFamily="34" charset="0"/>
              </a:rPr>
              <a:t>The expression `types.type_of(null)` gives "null", so passing null to it would be ok, but `types.type_of(undefined)` gives undefined and would also cause an error without short-circuit logic.</a:t>
            </a:r>
          </a:p>
        </p:txBody>
      </p:sp>
    </p:spTree>
    <p:extLst>
      <p:ext uri="{BB962C8B-B14F-4D97-AF65-F5344CB8AC3E}">
        <p14:creationId xmlns:p14="http://schemas.microsoft.com/office/powerpoint/2010/main" val="266419863"/>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a:t>Sometimes, you will want to restrict multiple attributes of a resource or data source in a policy.</a:t>
            </a:r>
          </a:p>
        </p:txBody>
      </p:sp>
    </p:spTree>
    <p:extLst>
      <p:ext uri="{BB962C8B-B14F-4D97-AF65-F5344CB8AC3E}">
        <p14:creationId xmlns:p14="http://schemas.microsoft.com/office/powerpoint/2010/main" val="20168175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Title Slide - Canopy">
    <p:bg>
      <p:bgPr>
        <a:solidFill>
          <a:srgbClr val="000000"/>
        </a:solidFill>
        <a:effectLst/>
      </p:bgPr>
    </p:bg>
    <p:spTree>
      <p:nvGrpSpPr>
        <p:cNvPr id="1" name=""/>
        <p:cNvGrpSpPr/>
        <p:nvPr/>
      </p:nvGrpSpPr>
      <p:grpSpPr>
        <a:xfrm>
          <a:off x="0" y="0"/>
          <a:ext cx="0" cy="0"/>
          <a:chOff x="0" y="0"/>
          <a:chExt cx="0" cy="0"/>
        </a:xfrm>
      </p:grpSpPr>
      <p:pic>
        <p:nvPicPr>
          <p:cNvPr id="11" name="image1.jpg"/>
          <p:cNvPicPr>
            <a:picLocks noChangeAspect="1"/>
          </p:cNvPicPr>
          <p:nvPr/>
        </p:nvPicPr>
        <p:blipFill>
          <a:blip r:embed="rId2"/>
          <a:stretch>
            <a:fillRect/>
          </a:stretch>
        </p:blipFill>
        <p:spPr>
          <a:xfrm>
            <a:off x="-1" y="-1"/>
            <a:ext cx="24384001" cy="13716001"/>
          </a:xfrm>
          <a:prstGeom prst="rect">
            <a:avLst/>
          </a:prstGeom>
          <a:ln w="12700">
            <a:miter lim="400000"/>
          </a:ln>
        </p:spPr>
      </p:pic>
      <p:sp>
        <p:nvSpPr>
          <p:cNvPr id="12" name="Shape 12"/>
          <p:cNvSpPr/>
          <p:nvPr/>
        </p:nvSpPr>
        <p:spPr>
          <a:xfrm>
            <a:off x="1701674" y="3082173"/>
            <a:ext cx="12838854" cy="10633828"/>
          </a:xfrm>
          <a:prstGeom prst="rect">
            <a:avLst/>
          </a:prstGeom>
          <a:solidFill>
            <a:srgbClr val="000000"/>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dirty="0"/>
          </a:p>
        </p:txBody>
      </p:sp>
      <p:sp>
        <p:nvSpPr>
          <p:cNvPr id="13" name="Shape 13"/>
          <p:cNvSpPr/>
          <p:nvPr/>
        </p:nvSpPr>
        <p:spPr>
          <a:xfrm>
            <a:off x="2856461" y="1387717"/>
            <a:ext cx="2938849" cy="3081870"/>
          </a:xfrm>
          <a:prstGeom prst="rect">
            <a:avLst/>
          </a:prstGeom>
          <a:solidFill>
            <a:schemeClr val="accent2"/>
          </a:solidFill>
          <a:ln w="12700">
            <a:miter lim="400000"/>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14" name="Shape 14"/>
          <p:cNvSpPr/>
          <p:nvPr/>
        </p:nvSpPr>
        <p:spPr>
          <a:xfrm>
            <a:off x="2336799" y="12859187"/>
            <a:ext cx="4290647" cy="279401"/>
          </a:xfrm>
          <a:prstGeom prst="rect">
            <a:avLst/>
          </a:prstGeom>
          <a:ln w="25400">
            <a:miter lim="400000"/>
          </a:ln>
          <a:extLst>
            <a:ext uri="{C572A759-6A51-4108-AA02-DFA0A04FC94B}">
              <ma14:wrappingTextBoxFlag xmlns="" xmlns:ma14="http://schemas.microsoft.com/office/mac/drawingml/2011/main" val="1"/>
            </a:ext>
          </a:extLst>
        </p:spPr>
        <p:txBody>
          <a:bodyPr lIns="0" tIns="0" rIns="0" bIns="0">
            <a:spAutoFit/>
          </a:bodyPr>
          <a:lstStyle>
            <a:lvl1pPr>
              <a:lnSpc>
                <a:spcPct val="100000"/>
              </a:lnSpc>
              <a:spcBef>
                <a:spcPts val="0"/>
              </a:spcBef>
              <a:defRPr sz="1800" b="0">
                <a:solidFill>
                  <a:srgbClr val="44546A"/>
                </a:solidFill>
                <a:latin typeface="Verdana"/>
                <a:ea typeface="Verdana"/>
                <a:cs typeface="Verdana"/>
                <a:sym typeface="Verdana"/>
              </a:defRPr>
            </a:lvl1pPr>
          </a:lstStyle>
          <a:p>
            <a:r>
              <a:rPr dirty="0"/>
              <a:t>Copyright © 2017 HashiCorp</a:t>
            </a:r>
          </a:p>
        </p:txBody>
      </p:sp>
      <p:pic>
        <p:nvPicPr>
          <p:cNvPr id="15" name="image2.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116234" y="1817714"/>
            <a:ext cx="2374966" cy="2374961"/>
          </a:xfrm>
          <a:prstGeom prst="rect">
            <a:avLst/>
          </a:prstGeom>
          <a:ln w="12700">
            <a:miter lim="400000"/>
          </a:ln>
        </p:spPr>
      </p:pic>
      <p:sp>
        <p:nvSpPr>
          <p:cNvPr id="16" name="Shape 16"/>
          <p:cNvSpPr>
            <a:spLocks noGrp="1"/>
          </p:cNvSpPr>
          <p:nvPr>
            <p:ph type="title"/>
          </p:nvPr>
        </p:nvSpPr>
        <p:spPr>
          <a:xfrm>
            <a:off x="2336799" y="5257800"/>
            <a:ext cx="11531601" cy="4927600"/>
          </a:xfrm>
          <a:prstGeom prst="rect">
            <a:avLst/>
          </a:prstGeom>
        </p:spPr>
        <p:txBody>
          <a:bodyPr anchor="b"/>
          <a:lstStyle>
            <a:lvl1pPr>
              <a:spcBef>
                <a:spcPts val="2500"/>
              </a:spcBef>
              <a:defRPr sz="8400">
                <a:solidFill>
                  <a:srgbClr val="FFFFFF"/>
                </a:solidFill>
              </a:defRPr>
            </a:lvl1pPr>
          </a:lstStyle>
          <a:p>
            <a:r>
              <a:t>Title Text</a:t>
            </a:r>
          </a:p>
        </p:txBody>
      </p:sp>
      <p:sp>
        <p:nvSpPr>
          <p:cNvPr id="17" name="Shape 17"/>
          <p:cNvSpPr>
            <a:spLocks noGrp="1"/>
          </p:cNvSpPr>
          <p:nvPr>
            <p:ph type="body" sz="quarter" idx="1"/>
          </p:nvPr>
        </p:nvSpPr>
        <p:spPr>
          <a:xfrm>
            <a:off x="2336799" y="10414000"/>
            <a:ext cx="11531601" cy="2374961"/>
          </a:xfrm>
          <a:prstGeom prst="rect">
            <a:avLst/>
          </a:prstGeom>
          <a:ln w="12700"/>
        </p:spPr>
        <p:txBody>
          <a:bodyPr lIns="0" tIns="0" rIns="0" bIns="0">
            <a:normAutofit/>
          </a:bodyPr>
          <a:lstStyle>
            <a:lvl1pPr marL="0" indent="0">
              <a:buSzTx/>
              <a:buFontTx/>
              <a:buNone/>
              <a:defRPr sz="4200">
                <a:solidFill>
                  <a:srgbClr val="8497B0"/>
                </a:solidFill>
              </a:defRPr>
            </a:lvl1pPr>
            <a:lvl2pPr marL="0" indent="342900">
              <a:buSzTx/>
              <a:buFontTx/>
              <a:buNone/>
              <a:defRPr sz="4200">
                <a:solidFill>
                  <a:srgbClr val="8497B0"/>
                </a:solidFill>
              </a:defRPr>
            </a:lvl2pPr>
            <a:lvl3pPr marL="1165860" indent="-480060">
              <a:buFontTx/>
              <a:defRPr sz="4200">
                <a:solidFill>
                  <a:srgbClr val="8497B0"/>
                </a:solidFill>
              </a:defRPr>
            </a:lvl3pPr>
            <a:lvl4pPr marL="1562100" indent="-533400">
              <a:buFontTx/>
              <a:defRPr sz="4200">
                <a:solidFill>
                  <a:srgbClr val="8497B0"/>
                </a:solidFill>
              </a:defRPr>
            </a:lvl4pPr>
            <a:lvl5pPr marL="1905000" indent="-533400">
              <a:buFontTx/>
              <a:defRPr sz="4200">
                <a:solidFill>
                  <a:srgbClr val="8497B0"/>
                </a:solidFill>
              </a:defRPr>
            </a:lvl5pPr>
          </a:lstStyle>
          <a:p>
            <a:r>
              <a:t>Body Level One</a:t>
            </a:r>
          </a:p>
          <a:p>
            <a:pPr lvl="1"/>
            <a:r>
              <a:t>Body Level Two</a:t>
            </a:r>
          </a:p>
          <a:p>
            <a:pPr lvl="2"/>
            <a:r>
              <a:t>Body Level Three</a:t>
            </a:r>
          </a:p>
          <a:p>
            <a:pPr lvl="3"/>
            <a:r>
              <a:t>Body Level Four</a:t>
            </a:r>
          </a:p>
          <a:p>
            <a:pPr lvl="4"/>
            <a:r>
              <a:t>Body Level Five</a:t>
            </a:r>
          </a:p>
        </p:txBody>
      </p:sp>
      <p:sp>
        <p:nvSpPr>
          <p:cNvPr id="18" name="Shape 18"/>
          <p:cNvSpPr>
            <a:spLocks noGrp="1"/>
          </p:cNvSpPr>
          <p:nvPr>
            <p:ph type="sldNum" sz="quarter" idx="2"/>
          </p:nvPr>
        </p:nvSpPr>
        <p:spPr>
          <a:prstGeom prst="rect">
            <a:avLst/>
          </a:prstGeom>
        </p:spPr>
        <p:txBody>
          <a:bodyPr/>
          <a:lstStyle/>
          <a:p>
            <a:fld id="{86CB4B4D-7CA3-9044-876B-883B54F8677D}" type="slidenum">
              <a:rPr/>
              <a:t>‹#›</a:t>
            </a:fld>
            <a:endParaRPr dirty="0"/>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Black Black">
    <p:bg>
      <p:bgPr>
        <a:solidFill>
          <a:srgbClr val="000000"/>
        </a:solidFill>
        <a:effectLst/>
      </p:bgPr>
    </p:bg>
    <p:spTree>
      <p:nvGrpSpPr>
        <p:cNvPr id="1" name=""/>
        <p:cNvGrpSpPr/>
        <p:nvPr/>
      </p:nvGrpSpPr>
      <p:grpSpPr>
        <a:xfrm>
          <a:off x="0" y="0"/>
          <a:ext cx="0" cy="0"/>
          <a:chOff x="0" y="0"/>
          <a:chExt cx="0" cy="0"/>
        </a:xfrm>
      </p:grpSpPr>
      <p:sp>
        <p:nvSpPr>
          <p:cNvPr id="144" name="Shape 144"/>
          <p:cNvSpPr>
            <a:spLocks noGrp="1"/>
          </p:cNvSpPr>
          <p:nvPr>
            <p:ph type="sldNum" sz="quarter" idx="2"/>
          </p:nvPr>
        </p:nvSpPr>
        <p:spPr>
          <a:prstGeom prst="rect">
            <a:avLst/>
          </a:prstGeom>
        </p:spPr>
        <p:txBody>
          <a:bodyPr/>
          <a:lstStyle/>
          <a:p>
            <a:fld id="{86CB4B4D-7CA3-9044-876B-883B54F8677D}" type="slidenum">
              <a:rPr/>
              <a:t>‹#›</a:t>
            </a:fld>
            <a:endParaRPr dirty="0"/>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Section White">
    <p:spTree>
      <p:nvGrpSpPr>
        <p:cNvPr id="1" name=""/>
        <p:cNvGrpSpPr/>
        <p:nvPr/>
      </p:nvGrpSpPr>
      <p:grpSpPr>
        <a:xfrm>
          <a:off x="0" y="0"/>
          <a:ext cx="0" cy="0"/>
          <a:chOff x="0" y="0"/>
          <a:chExt cx="0" cy="0"/>
        </a:xfrm>
      </p:grpSpPr>
      <p:pic>
        <p:nvPicPr>
          <p:cNvPr id="151" name="image12.jpg"/>
          <p:cNvPicPr>
            <a:picLocks noChangeAspect="1"/>
          </p:cNvPicPr>
          <p:nvPr/>
        </p:nvPicPr>
        <p:blipFill>
          <a:blip r:embed="rId2"/>
          <a:stretch>
            <a:fillRect/>
          </a:stretch>
        </p:blipFill>
        <p:spPr>
          <a:xfrm>
            <a:off x="-1" y="-1"/>
            <a:ext cx="24384001" cy="13716001"/>
          </a:xfrm>
          <a:prstGeom prst="rect">
            <a:avLst/>
          </a:prstGeom>
          <a:ln w="12700">
            <a:miter lim="400000"/>
          </a:ln>
        </p:spPr>
      </p:pic>
      <p:sp>
        <p:nvSpPr>
          <p:cNvPr id="152" name="Shape 152"/>
          <p:cNvSpPr/>
          <p:nvPr/>
        </p:nvSpPr>
        <p:spPr>
          <a:xfrm>
            <a:off x="5745269" y="3640895"/>
            <a:ext cx="18638730" cy="7164893"/>
          </a:xfrm>
          <a:prstGeom prst="rect">
            <a:avLst/>
          </a:prstGeom>
          <a:solidFill>
            <a:srgbClr val="FFFFFF"/>
          </a:solidFill>
          <a:ln w="12700">
            <a:miter lim="400000"/>
          </a:ln>
          <a:extLst>
            <a:ext uri="{C572A759-6A51-4108-AA02-DFA0A04FC94B}">
              <ma14:wrappingTextBoxFlag xmlns="" xmlns:ma14="http://schemas.microsoft.com/office/mac/drawingml/2011/main" val="1"/>
            </a:ext>
          </a:extLst>
        </p:spPr>
        <p:txBody>
          <a:bodyPr lIns="121919" tIns="121919" rIns="121919" bIns="121919" anchor="ctr"/>
          <a:lstStyle>
            <a:lvl1pPr algn="ctr">
              <a:lnSpc>
                <a:spcPct val="100000"/>
              </a:lnSpc>
              <a:spcBef>
                <a:spcPts val="0"/>
              </a:spcBef>
              <a:defRPr sz="3400" b="0">
                <a:latin typeface="Verdana"/>
                <a:ea typeface="Verdana"/>
                <a:cs typeface="Verdana"/>
                <a:sym typeface="Verdana"/>
              </a:defRPr>
            </a:lvl1pPr>
          </a:lstStyle>
          <a:p>
            <a:r>
              <a:rPr dirty="0"/>
              <a:t>s</a:t>
            </a:r>
          </a:p>
        </p:txBody>
      </p:sp>
      <p:sp>
        <p:nvSpPr>
          <p:cNvPr id="153" name="Shape 153"/>
          <p:cNvSpPr>
            <a:spLocks noGrp="1"/>
          </p:cNvSpPr>
          <p:nvPr>
            <p:ph type="body" sz="quarter" idx="13"/>
          </p:nvPr>
        </p:nvSpPr>
        <p:spPr>
          <a:xfrm>
            <a:off x="7996235" y="7540258"/>
            <a:ext cx="12890738" cy="2184401"/>
          </a:xfrm>
          <a:prstGeom prst="rect">
            <a:avLst/>
          </a:prstGeom>
          <a:ln w="12700"/>
        </p:spPr>
        <p:txBody>
          <a:bodyPr lIns="0" tIns="0" rIns="0" bIns="0">
            <a:normAutofit/>
          </a:bodyPr>
          <a:lstStyle/>
          <a:p>
            <a:pPr marL="88900" indent="-88900" defTabSz="1828800">
              <a:spcBef>
                <a:spcPts val="0"/>
              </a:spcBef>
              <a:buSzTx/>
              <a:buFontTx/>
              <a:buNone/>
              <a:defRPr sz="4200">
                <a:solidFill>
                  <a:srgbClr val="44546A"/>
                </a:solidFill>
              </a:defRPr>
            </a:pPr>
            <a:endParaRPr/>
          </a:p>
        </p:txBody>
      </p:sp>
      <p:sp>
        <p:nvSpPr>
          <p:cNvPr id="154" name="Shape 154"/>
          <p:cNvSpPr>
            <a:spLocks noGrp="1"/>
          </p:cNvSpPr>
          <p:nvPr>
            <p:ph type="sldNum" sz="quarter" idx="2"/>
          </p:nvPr>
        </p:nvSpPr>
        <p:spPr>
          <a:xfrm>
            <a:off x="23460168" y="12939814"/>
            <a:ext cx="514907" cy="485141"/>
          </a:xfrm>
          <a:prstGeom prst="rect">
            <a:avLst/>
          </a:prstGeom>
        </p:spPr>
        <p:txBody>
          <a:bodyPr anchor="b"/>
          <a:lstStyle>
            <a:lvl1pPr>
              <a:defRPr sz="1600">
                <a:solidFill>
                  <a:srgbClr val="AFABAB"/>
                </a:solidFill>
              </a:defRPr>
            </a:lvl1pPr>
          </a:lstStyle>
          <a:p>
            <a:fld id="{86CB4B4D-7CA3-9044-876B-883B54F8677D}" type="slidenum">
              <a:rPr/>
              <a:t>‹#›</a:t>
            </a:fld>
            <a:endParaRPr dirty="0"/>
          </a:p>
        </p:txBody>
      </p:sp>
      <p:sp>
        <p:nvSpPr>
          <p:cNvPr id="155" name="Shape 155"/>
          <p:cNvSpPr/>
          <p:nvPr/>
        </p:nvSpPr>
        <p:spPr>
          <a:xfrm>
            <a:off x="7996235" y="13015168"/>
            <a:ext cx="2979738" cy="241301"/>
          </a:xfrm>
          <a:prstGeom prst="rect">
            <a:avLst/>
          </a:prstGeom>
          <a:ln w="25400">
            <a:miter lim="400000"/>
          </a:ln>
          <a:extLst>
            <a:ext uri="{C572A759-6A51-4108-AA02-DFA0A04FC94B}">
              <ma14:wrappingTextBoxFlag xmlns="" xmlns:ma14="http://schemas.microsoft.com/office/mac/drawingml/2011/main" val="1"/>
            </a:ext>
          </a:extLst>
        </p:spPr>
        <p:txBody>
          <a:bodyPr wrap="none" lIns="0" tIns="0" rIns="0" bIns="0">
            <a:spAutoFit/>
          </a:bodyPr>
          <a:lstStyle>
            <a:lvl1pPr>
              <a:lnSpc>
                <a:spcPct val="100000"/>
              </a:lnSpc>
              <a:spcBef>
                <a:spcPts val="0"/>
              </a:spcBef>
              <a:defRPr sz="1600" b="0">
                <a:solidFill>
                  <a:srgbClr val="AFABAB"/>
                </a:solidFill>
                <a:latin typeface="Verdana"/>
                <a:ea typeface="Verdana"/>
                <a:cs typeface="Verdana"/>
                <a:sym typeface="Verdana"/>
              </a:defRPr>
            </a:lvl1pPr>
          </a:lstStyle>
          <a:p>
            <a:r>
              <a:rPr dirty="0"/>
              <a:t>Copyright © 2017 HashiCorp</a:t>
            </a:r>
          </a:p>
        </p:txBody>
      </p:sp>
      <p:grpSp>
        <p:nvGrpSpPr>
          <p:cNvPr id="159" name="Group 159"/>
          <p:cNvGrpSpPr/>
          <p:nvPr/>
        </p:nvGrpSpPr>
        <p:grpSpPr>
          <a:xfrm>
            <a:off x="22603860" y="12793059"/>
            <a:ext cx="594806" cy="629478"/>
            <a:chOff x="0" y="0"/>
            <a:chExt cx="594805" cy="629477"/>
          </a:xfrm>
        </p:grpSpPr>
        <p:sp>
          <p:nvSpPr>
            <p:cNvPr id="156" name="Shape 156"/>
            <p:cNvSpPr/>
            <p:nvPr/>
          </p:nvSpPr>
          <p:spPr>
            <a:xfrm>
              <a:off x="0" y="0"/>
              <a:ext cx="247689" cy="53995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5718"/>
                  </a:lnTo>
                  <a:lnTo>
                    <a:pt x="0" y="19448"/>
                  </a:lnTo>
                  <a:lnTo>
                    <a:pt x="8115" y="21600"/>
                  </a:lnTo>
                  <a:lnTo>
                    <a:pt x="8115" y="7870"/>
                  </a:lnTo>
                  <a:lnTo>
                    <a:pt x="21600" y="4303"/>
                  </a:lnTo>
                  <a:lnTo>
                    <a:pt x="21600"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157" name="Shape 157"/>
            <p:cNvSpPr/>
            <p:nvPr/>
          </p:nvSpPr>
          <p:spPr>
            <a:xfrm>
              <a:off x="154628" y="0"/>
              <a:ext cx="285550" cy="629124"/>
            </a:xfrm>
            <a:custGeom>
              <a:avLst/>
              <a:gdLst/>
              <a:ahLst/>
              <a:cxnLst>
                <a:cxn ang="0">
                  <a:pos x="wd2" y="hd2"/>
                </a:cxn>
                <a:cxn ang="5400000">
                  <a:pos x="wd2" y="hd2"/>
                </a:cxn>
                <a:cxn ang="10800000">
                  <a:pos x="wd2" y="hd2"/>
                </a:cxn>
                <a:cxn ang="16200000">
                  <a:pos x="wd2" y="hd2"/>
                </a:cxn>
              </a:cxnLst>
              <a:rect l="0" t="0" r="r" b="b"/>
              <a:pathLst>
                <a:path w="21600" h="21600" extrusionOk="0">
                  <a:moveTo>
                    <a:pt x="14534" y="0"/>
                  </a:moveTo>
                  <a:lnTo>
                    <a:pt x="14534" y="9379"/>
                  </a:lnTo>
                  <a:lnTo>
                    <a:pt x="7039" y="9379"/>
                  </a:lnTo>
                  <a:lnTo>
                    <a:pt x="7039" y="5892"/>
                  </a:lnTo>
                  <a:lnTo>
                    <a:pt x="0" y="7739"/>
                  </a:lnTo>
                  <a:lnTo>
                    <a:pt x="0" y="19753"/>
                  </a:lnTo>
                  <a:lnTo>
                    <a:pt x="7039" y="21600"/>
                  </a:lnTo>
                  <a:lnTo>
                    <a:pt x="7039" y="12246"/>
                  </a:lnTo>
                  <a:lnTo>
                    <a:pt x="14534" y="12246"/>
                  </a:lnTo>
                  <a:lnTo>
                    <a:pt x="14534" y="15720"/>
                  </a:lnTo>
                  <a:lnTo>
                    <a:pt x="21600" y="13874"/>
                  </a:lnTo>
                  <a:lnTo>
                    <a:pt x="21600" y="1847"/>
                  </a:lnTo>
                  <a:lnTo>
                    <a:pt x="14534"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158" name="Shape 158"/>
            <p:cNvSpPr/>
            <p:nvPr/>
          </p:nvSpPr>
          <p:spPr>
            <a:xfrm>
              <a:off x="346763" y="89167"/>
              <a:ext cx="248043" cy="54031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5885"/>
                  </a:lnTo>
                  <a:lnTo>
                    <a:pt x="21600" y="2150"/>
                  </a:lnTo>
                  <a:lnTo>
                    <a:pt x="13496" y="0"/>
                  </a:lnTo>
                  <a:lnTo>
                    <a:pt x="13496" y="13735"/>
                  </a:lnTo>
                  <a:lnTo>
                    <a:pt x="0" y="17300"/>
                  </a:lnTo>
                  <a:lnTo>
                    <a:pt x="0" y="2160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grpSp>
      <p:sp>
        <p:nvSpPr>
          <p:cNvPr id="160" name="Shape 160"/>
          <p:cNvSpPr>
            <a:spLocks noGrp="1"/>
          </p:cNvSpPr>
          <p:nvPr>
            <p:ph type="title"/>
          </p:nvPr>
        </p:nvSpPr>
        <p:spPr>
          <a:xfrm>
            <a:off x="7996235" y="4148300"/>
            <a:ext cx="13030201" cy="3315759"/>
          </a:xfrm>
          <a:prstGeom prst="rect">
            <a:avLst/>
          </a:prstGeom>
        </p:spPr>
        <p:txBody>
          <a:bodyPr lIns="0" tIns="0" rIns="0" bIns="0" anchor="b">
            <a:normAutofit/>
          </a:bodyPr>
          <a:lstStyle>
            <a:lvl1pPr>
              <a:defRPr sz="8400"/>
            </a:lvl1pPr>
          </a:lstStyle>
          <a:p>
            <a:r>
              <a:t>Title Text</a:t>
            </a: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Section Black">
    <p:spTree>
      <p:nvGrpSpPr>
        <p:cNvPr id="1" name=""/>
        <p:cNvGrpSpPr/>
        <p:nvPr/>
      </p:nvGrpSpPr>
      <p:grpSpPr>
        <a:xfrm>
          <a:off x="0" y="0"/>
          <a:ext cx="0" cy="0"/>
          <a:chOff x="0" y="0"/>
          <a:chExt cx="0" cy="0"/>
        </a:xfrm>
      </p:grpSpPr>
      <p:pic>
        <p:nvPicPr>
          <p:cNvPr id="167" name="image13.jpg"/>
          <p:cNvPicPr>
            <a:picLocks noChangeAspect="1"/>
          </p:cNvPicPr>
          <p:nvPr/>
        </p:nvPicPr>
        <p:blipFill>
          <a:blip r:embed="rId2"/>
          <a:stretch>
            <a:fillRect/>
          </a:stretch>
        </p:blipFill>
        <p:spPr>
          <a:xfrm>
            <a:off x="-1" y="-1"/>
            <a:ext cx="24384001" cy="13716001"/>
          </a:xfrm>
          <a:prstGeom prst="rect">
            <a:avLst/>
          </a:prstGeom>
          <a:ln w="12700">
            <a:miter lim="400000"/>
          </a:ln>
        </p:spPr>
      </p:pic>
      <p:sp>
        <p:nvSpPr>
          <p:cNvPr id="168" name="Shape 168"/>
          <p:cNvSpPr/>
          <p:nvPr/>
        </p:nvSpPr>
        <p:spPr>
          <a:xfrm>
            <a:off x="5705246" y="3628195"/>
            <a:ext cx="18638730" cy="7164893"/>
          </a:xfrm>
          <a:prstGeom prst="rect">
            <a:avLst/>
          </a:prstGeom>
          <a:solidFill>
            <a:srgbClr val="000000"/>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dirty="0"/>
          </a:p>
        </p:txBody>
      </p:sp>
      <p:sp>
        <p:nvSpPr>
          <p:cNvPr id="169" name="Shape 169"/>
          <p:cNvSpPr>
            <a:spLocks noGrp="1"/>
          </p:cNvSpPr>
          <p:nvPr>
            <p:ph type="body" sz="quarter" idx="13"/>
          </p:nvPr>
        </p:nvSpPr>
        <p:spPr>
          <a:xfrm>
            <a:off x="7997753" y="7527558"/>
            <a:ext cx="13027164" cy="2184401"/>
          </a:xfrm>
          <a:prstGeom prst="rect">
            <a:avLst/>
          </a:prstGeom>
          <a:ln w="12700"/>
        </p:spPr>
        <p:txBody>
          <a:bodyPr lIns="0" tIns="0" rIns="0" bIns="0">
            <a:normAutofit/>
          </a:bodyPr>
          <a:lstStyle/>
          <a:p>
            <a:pPr marL="0" indent="0">
              <a:buSzTx/>
              <a:buFontTx/>
              <a:buNone/>
              <a:defRPr sz="4200">
                <a:solidFill>
                  <a:srgbClr val="D0CECE"/>
                </a:solidFill>
              </a:defRPr>
            </a:pPr>
            <a:endParaRPr/>
          </a:p>
        </p:txBody>
      </p:sp>
      <p:sp>
        <p:nvSpPr>
          <p:cNvPr id="170" name="Shape 170"/>
          <p:cNvSpPr/>
          <p:nvPr/>
        </p:nvSpPr>
        <p:spPr>
          <a:xfrm>
            <a:off x="7996235" y="13015168"/>
            <a:ext cx="2979738" cy="241301"/>
          </a:xfrm>
          <a:prstGeom prst="rect">
            <a:avLst/>
          </a:prstGeom>
          <a:ln w="25400">
            <a:miter lim="400000"/>
          </a:ln>
          <a:extLst>
            <a:ext uri="{C572A759-6A51-4108-AA02-DFA0A04FC94B}">
              <ma14:wrappingTextBoxFlag xmlns="" xmlns:ma14="http://schemas.microsoft.com/office/mac/drawingml/2011/main" val="1"/>
            </a:ext>
          </a:extLst>
        </p:spPr>
        <p:txBody>
          <a:bodyPr wrap="none" lIns="0" tIns="0" rIns="0" bIns="0">
            <a:spAutoFit/>
          </a:bodyPr>
          <a:lstStyle>
            <a:lvl1pPr>
              <a:lnSpc>
                <a:spcPct val="100000"/>
              </a:lnSpc>
              <a:spcBef>
                <a:spcPts val="0"/>
              </a:spcBef>
              <a:defRPr sz="1600" b="0">
                <a:solidFill>
                  <a:srgbClr val="AFABAB"/>
                </a:solidFill>
                <a:latin typeface="Verdana"/>
                <a:ea typeface="Verdana"/>
                <a:cs typeface="Verdana"/>
                <a:sym typeface="Verdana"/>
              </a:defRPr>
            </a:lvl1pPr>
          </a:lstStyle>
          <a:p>
            <a:r>
              <a:rPr dirty="0"/>
              <a:t>Copyright © 2017 HashiCorp</a:t>
            </a:r>
          </a:p>
        </p:txBody>
      </p:sp>
      <p:grpSp>
        <p:nvGrpSpPr>
          <p:cNvPr id="174" name="Group 174"/>
          <p:cNvGrpSpPr/>
          <p:nvPr/>
        </p:nvGrpSpPr>
        <p:grpSpPr>
          <a:xfrm>
            <a:off x="22603860" y="12793059"/>
            <a:ext cx="594806" cy="629478"/>
            <a:chOff x="0" y="0"/>
            <a:chExt cx="594805" cy="629477"/>
          </a:xfrm>
        </p:grpSpPr>
        <p:sp>
          <p:nvSpPr>
            <p:cNvPr id="171" name="Shape 171"/>
            <p:cNvSpPr/>
            <p:nvPr/>
          </p:nvSpPr>
          <p:spPr>
            <a:xfrm>
              <a:off x="0" y="0"/>
              <a:ext cx="247689" cy="53995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5718"/>
                  </a:lnTo>
                  <a:lnTo>
                    <a:pt x="0" y="19448"/>
                  </a:lnTo>
                  <a:lnTo>
                    <a:pt x="8115" y="21600"/>
                  </a:lnTo>
                  <a:lnTo>
                    <a:pt x="8115" y="7870"/>
                  </a:lnTo>
                  <a:lnTo>
                    <a:pt x="21600" y="4303"/>
                  </a:lnTo>
                  <a:lnTo>
                    <a:pt x="21600" y="0"/>
                  </a:lnTo>
                  <a:close/>
                </a:path>
              </a:pathLst>
            </a:custGeom>
            <a:solidFill>
              <a:srgbClr val="A6A6A6"/>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172" name="Shape 172"/>
            <p:cNvSpPr/>
            <p:nvPr/>
          </p:nvSpPr>
          <p:spPr>
            <a:xfrm>
              <a:off x="154628" y="0"/>
              <a:ext cx="285550" cy="629124"/>
            </a:xfrm>
            <a:custGeom>
              <a:avLst/>
              <a:gdLst/>
              <a:ahLst/>
              <a:cxnLst>
                <a:cxn ang="0">
                  <a:pos x="wd2" y="hd2"/>
                </a:cxn>
                <a:cxn ang="5400000">
                  <a:pos x="wd2" y="hd2"/>
                </a:cxn>
                <a:cxn ang="10800000">
                  <a:pos x="wd2" y="hd2"/>
                </a:cxn>
                <a:cxn ang="16200000">
                  <a:pos x="wd2" y="hd2"/>
                </a:cxn>
              </a:cxnLst>
              <a:rect l="0" t="0" r="r" b="b"/>
              <a:pathLst>
                <a:path w="21600" h="21600" extrusionOk="0">
                  <a:moveTo>
                    <a:pt x="14534" y="0"/>
                  </a:moveTo>
                  <a:lnTo>
                    <a:pt x="14534" y="9379"/>
                  </a:lnTo>
                  <a:lnTo>
                    <a:pt x="7039" y="9379"/>
                  </a:lnTo>
                  <a:lnTo>
                    <a:pt x="7039" y="5892"/>
                  </a:lnTo>
                  <a:lnTo>
                    <a:pt x="0" y="7739"/>
                  </a:lnTo>
                  <a:lnTo>
                    <a:pt x="0" y="19753"/>
                  </a:lnTo>
                  <a:lnTo>
                    <a:pt x="7039" y="21600"/>
                  </a:lnTo>
                  <a:lnTo>
                    <a:pt x="7039" y="12246"/>
                  </a:lnTo>
                  <a:lnTo>
                    <a:pt x="14534" y="12246"/>
                  </a:lnTo>
                  <a:lnTo>
                    <a:pt x="14534" y="15720"/>
                  </a:lnTo>
                  <a:lnTo>
                    <a:pt x="21600" y="13874"/>
                  </a:lnTo>
                  <a:lnTo>
                    <a:pt x="21600" y="1847"/>
                  </a:lnTo>
                  <a:lnTo>
                    <a:pt x="14534" y="0"/>
                  </a:lnTo>
                  <a:close/>
                </a:path>
              </a:pathLst>
            </a:custGeom>
            <a:solidFill>
              <a:srgbClr val="A6A6A6"/>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173" name="Shape 173"/>
            <p:cNvSpPr/>
            <p:nvPr/>
          </p:nvSpPr>
          <p:spPr>
            <a:xfrm>
              <a:off x="346763" y="89167"/>
              <a:ext cx="248043" cy="54031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5885"/>
                  </a:lnTo>
                  <a:lnTo>
                    <a:pt x="21600" y="2150"/>
                  </a:lnTo>
                  <a:lnTo>
                    <a:pt x="13496" y="0"/>
                  </a:lnTo>
                  <a:lnTo>
                    <a:pt x="13496" y="13735"/>
                  </a:lnTo>
                  <a:lnTo>
                    <a:pt x="0" y="17300"/>
                  </a:lnTo>
                  <a:lnTo>
                    <a:pt x="0" y="21600"/>
                  </a:lnTo>
                  <a:close/>
                </a:path>
              </a:pathLst>
            </a:custGeom>
            <a:solidFill>
              <a:srgbClr val="A6A6A6"/>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grpSp>
      <p:sp>
        <p:nvSpPr>
          <p:cNvPr id="175" name="Shape 175"/>
          <p:cNvSpPr>
            <a:spLocks noGrp="1"/>
          </p:cNvSpPr>
          <p:nvPr>
            <p:ph type="sldNum" sz="quarter" idx="2"/>
          </p:nvPr>
        </p:nvSpPr>
        <p:spPr>
          <a:xfrm>
            <a:off x="23460168" y="12939814"/>
            <a:ext cx="514907" cy="485141"/>
          </a:xfrm>
          <a:prstGeom prst="rect">
            <a:avLst/>
          </a:prstGeom>
        </p:spPr>
        <p:txBody>
          <a:bodyPr anchor="b"/>
          <a:lstStyle>
            <a:lvl1pPr>
              <a:defRPr sz="1600">
                <a:solidFill>
                  <a:srgbClr val="AFABAB"/>
                </a:solidFill>
              </a:defRPr>
            </a:lvl1pPr>
          </a:lstStyle>
          <a:p>
            <a:fld id="{86CB4B4D-7CA3-9044-876B-883B54F8677D}" type="slidenum">
              <a:rPr/>
              <a:t>‹#›</a:t>
            </a:fld>
            <a:endParaRPr dirty="0"/>
          </a:p>
        </p:txBody>
      </p:sp>
      <p:sp>
        <p:nvSpPr>
          <p:cNvPr id="176" name="Shape 176"/>
          <p:cNvSpPr>
            <a:spLocks noGrp="1"/>
          </p:cNvSpPr>
          <p:nvPr>
            <p:ph type="title"/>
          </p:nvPr>
        </p:nvSpPr>
        <p:spPr>
          <a:xfrm>
            <a:off x="7996235" y="4148300"/>
            <a:ext cx="13030201" cy="3315759"/>
          </a:xfrm>
          <a:prstGeom prst="rect">
            <a:avLst/>
          </a:prstGeom>
        </p:spPr>
        <p:txBody>
          <a:bodyPr lIns="0" tIns="0" rIns="0" bIns="0" anchor="b">
            <a:normAutofit/>
          </a:bodyPr>
          <a:lstStyle>
            <a:lvl1pPr>
              <a:defRPr sz="8400">
                <a:solidFill>
                  <a:srgbClr val="FFFFFF"/>
                </a:solidFill>
              </a:defRPr>
            </a:lvl1pPr>
          </a:lstStyle>
          <a:p>
            <a:r>
              <a:t>Title Text</a:t>
            </a: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hank You">
    <p:bg>
      <p:bgPr>
        <a:solidFill>
          <a:srgbClr val="000000"/>
        </a:solidFill>
        <a:effectLst/>
      </p:bgPr>
    </p:bg>
    <p:spTree>
      <p:nvGrpSpPr>
        <p:cNvPr id="1" name=""/>
        <p:cNvGrpSpPr/>
        <p:nvPr/>
      </p:nvGrpSpPr>
      <p:grpSpPr>
        <a:xfrm>
          <a:off x="0" y="0"/>
          <a:ext cx="0" cy="0"/>
          <a:chOff x="0" y="0"/>
          <a:chExt cx="0" cy="0"/>
        </a:xfrm>
      </p:grpSpPr>
      <p:pic>
        <p:nvPicPr>
          <p:cNvPr id="183" name="image13.jpg"/>
          <p:cNvPicPr>
            <a:picLocks noChangeAspect="1"/>
          </p:cNvPicPr>
          <p:nvPr/>
        </p:nvPicPr>
        <p:blipFill>
          <a:blip r:embed="rId2"/>
          <a:stretch>
            <a:fillRect/>
          </a:stretch>
        </p:blipFill>
        <p:spPr>
          <a:xfrm>
            <a:off x="-1" y="-1"/>
            <a:ext cx="24384001" cy="13716001"/>
          </a:xfrm>
          <a:prstGeom prst="rect">
            <a:avLst/>
          </a:prstGeom>
          <a:ln w="12700">
            <a:miter lim="400000"/>
          </a:ln>
        </p:spPr>
      </p:pic>
      <p:sp>
        <p:nvSpPr>
          <p:cNvPr id="184" name="Shape 184"/>
          <p:cNvSpPr/>
          <p:nvPr/>
        </p:nvSpPr>
        <p:spPr>
          <a:xfrm>
            <a:off x="27324" y="-1"/>
            <a:ext cx="24356677" cy="13716001"/>
          </a:xfrm>
          <a:prstGeom prst="rect">
            <a:avLst/>
          </a:prstGeom>
          <a:solidFill>
            <a:srgbClr val="000000">
              <a:alpha val="54000"/>
            </a:srgbClr>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dirty="0"/>
          </a:p>
        </p:txBody>
      </p:sp>
      <p:pic>
        <p:nvPicPr>
          <p:cNvPr id="185" name="image2.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350551" y="8866999"/>
            <a:ext cx="3544124" cy="3544114"/>
          </a:xfrm>
          <a:prstGeom prst="rect">
            <a:avLst/>
          </a:prstGeom>
          <a:ln w="12700">
            <a:miter lim="400000"/>
          </a:ln>
        </p:spPr>
      </p:pic>
      <p:sp>
        <p:nvSpPr>
          <p:cNvPr id="186" name="Shape 186"/>
          <p:cNvSpPr/>
          <p:nvPr/>
        </p:nvSpPr>
        <p:spPr>
          <a:xfrm>
            <a:off x="7473632" y="5151116"/>
            <a:ext cx="9249728" cy="2199641"/>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defTabSz="2438400">
              <a:lnSpc>
                <a:spcPct val="90000"/>
              </a:lnSpc>
              <a:spcBef>
                <a:spcPts val="2600"/>
              </a:spcBef>
              <a:defRPr sz="12800"/>
            </a:lvl1pPr>
          </a:lstStyle>
          <a:p>
            <a:r>
              <a:rPr dirty="0"/>
              <a:t>Thank you.</a:t>
            </a:r>
          </a:p>
        </p:txBody>
      </p:sp>
      <p:sp>
        <p:nvSpPr>
          <p:cNvPr id="187" name="Shape 187"/>
          <p:cNvSpPr/>
          <p:nvPr/>
        </p:nvSpPr>
        <p:spPr>
          <a:xfrm>
            <a:off x="12442618" y="12317610"/>
            <a:ext cx="3782490" cy="637541"/>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defTabSz="2438400">
              <a:lnSpc>
                <a:spcPct val="90000"/>
              </a:lnSpc>
              <a:spcBef>
                <a:spcPts val="2600"/>
              </a:spcBef>
              <a:defRPr sz="2600" b="0">
                <a:latin typeface="Verdana"/>
                <a:ea typeface="Verdana"/>
                <a:cs typeface="Verdana"/>
                <a:sym typeface="Verdana"/>
              </a:defRPr>
            </a:lvl1pPr>
          </a:lstStyle>
          <a:p>
            <a:r>
              <a:rPr dirty="0"/>
              <a:t>hello@hashicorp.com</a:t>
            </a:r>
          </a:p>
        </p:txBody>
      </p:sp>
      <p:sp>
        <p:nvSpPr>
          <p:cNvPr id="188" name="Shape 188"/>
          <p:cNvSpPr/>
          <p:nvPr/>
        </p:nvSpPr>
        <p:spPr>
          <a:xfrm>
            <a:off x="8470371" y="12317610"/>
            <a:ext cx="3620541" cy="606318"/>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algn="r" defTabSz="2438400">
              <a:lnSpc>
                <a:spcPct val="90000"/>
              </a:lnSpc>
              <a:spcBef>
                <a:spcPts val="2600"/>
              </a:spcBef>
              <a:defRPr sz="2600" b="0">
                <a:latin typeface="Verdana"/>
                <a:ea typeface="Verdana"/>
                <a:cs typeface="Verdana"/>
                <a:sym typeface="Verdana"/>
              </a:defRPr>
            </a:lvl1pPr>
          </a:lstStyle>
          <a:p>
            <a:r>
              <a:rPr dirty="0"/>
              <a:t>www.hashicorp.com</a:t>
            </a:r>
          </a:p>
        </p:txBody>
      </p:sp>
      <p:sp>
        <p:nvSpPr>
          <p:cNvPr id="189" name="Shape 189"/>
          <p:cNvSpPr>
            <a:spLocks noGrp="1"/>
          </p:cNvSpPr>
          <p:nvPr>
            <p:ph type="sldNum" sz="quarter" idx="2"/>
          </p:nvPr>
        </p:nvSpPr>
        <p:spPr>
          <a:prstGeom prst="rect">
            <a:avLst/>
          </a:prstGeom>
        </p:spPr>
        <p:txBody>
          <a:bodyPr/>
          <a:lstStyle/>
          <a:p>
            <a:fld id="{86CB4B4D-7CA3-9044-876B-883B54F8677D}" type="slidenum">
              <a:rPr/>
              <a:t>‹#›</a:t>
            </a:fld>
            <a:endParaRPr dirty="0"/>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Thank You copy">
    <p:spTree>
      <p:nvGrpSpPr>
        <p:cNvPr id="1" name=""/>
        <p:cNvGrpSpPr/>
        <p:nvPr/>
      </p:nvGrpSpPr>
      <p:grpSpPr>
        <a:xfrm>
          <a:off x="0" y="0"/>
          <a:ext cx="0" cy="0"/>
          <a:chOff x="0" y="0"/>
          <a:chExt cx="0" cy="0"/>
        </a:xfrm>
      </p:grpSpPr>
      <p:pic>
        <p:nvPicPr>
          <p:cNvPr id="196" name="image12.jpg"/>
          <p:cNvPicPr>
            <a:picLocks noChangeAspect="1"/>
          </p:cNvPicPr>
          <p:nvPr/>
        </p:nvPicPr>
        <p:blipFill>
          <a:blip r:embed="rId2"/>
          <a:stretch>
            <a:fillRect/>
          </a:stretch>
        </p:blipFill>
        <p:spPr>
          <a:xfrm>
            <a:off x="-1" y="0"/>
            <a:ext cx="24384001" cy="13716001"/>
          </a:xfrm>
          <a:prstGeom prst="rect">
            <a:avLst/>
          </a:prstGeom>
          <a:ln w="12700">
            <a:miter lim="400000"/>
          </a:ln>
        </p:spPr>
      </p:pic>
      <p:sp>
        <p:nvSpPr>
          <p:cNvPr id="197" name="Shape 197"/>
          <p:cNvSpPr/>
          <p:nvPr/>
        </p:nvSpPr>
        <p:spPr>
          <a:xfrm>
            <a:off x="7473632" y="5151116"/>
            <a:ext cx="9249728" cy="2199641"/>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defTabSz="2438400">
              <a:lnSpc>
                <a:spcPct val="90000"/>
              </a:lnSpc>
              <a:spcBef>
                <a:spcPts val="2600"/>
              </a:spcBef>
              <a:defRPr sz="12800">
                <a:solidFill>
                  <a:srgbClr val="000000"/>
                </a:solidFill>
              </a:defRPr>
            </a:lvl1pPr>
          </a:lstStyle>
          <a:p>
            <a:r>
              <a:rPr dirty="0"/>
              <a:t>Thank you.</a:t>
            </a:r>
          </a:p>
        </p:txBody>
      </p:sp>
      <p:sp>
        <p:nvSpPr>
          <p:cNvPr id="198" name="Shape 198"/>
          <p:cNvSpPr/>
          <p:nvPr/>
        </p:nvSpPr>
        <p:spPr>
          <a:xfrm>
            <a:off x="12442618" y="12317610"/>
            <a:ext cx="3782490" cy="637541"/>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defTabSz="2438400">
              <a:lnSpc>
                <a:spcPct val="90000"/>
              </a:lnSpc>
              <a:spcBef>
                <a:spcPts val="2600"/>
              </a:spcBef>
              <a:defRPr sz="2600" b="0">
                <a:solidFill>
                  <a:srgbClr val="000000"/>
                </a:solidFill>
                <a:latin typeface="Verdana"/>
                <a:ea typeface="Verdana"/>
                <a:cs typeface="Verdana"/>
                <a:sym typeface="Verdana"/>
              </a:defRPr>
            </a:lvl1pPr>
          </a:lstStyle>
          <a:p>
            <a:r>
              <a:rPr dirty="0"/>
              <a:t>hello@hashicorp.com</a:t>
            </a:r>
          </a:p>
        </p:txBody>
      </p:sp>
      <p:sp>
        <p:nvSpPr>
          <p:cNvPr id="199" name="Shape 199"/>
          <p:cNvSpPr/>
          <p:nvPr/>
        </p:nvSpPr>
        <p:spPr>
          <a:xfrm>
            <a:off x="8470371" y="12317610"/>
            <a:ext cx="3620541" cy="606318"/>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algn="r" defTabSz="2438400">
              <a:lnSpc>
                <a:spcPct val="90000"/>
              </a:lnSpc>
              <a:spcBef>
                <a:spcPts val="2600"/>
              </a:spcBef>
              <a:defRPr sz="2600" b="0">
                <a:solidFill>
                  <a:srgbClr val="000000"/>
                </a:solidFill>
                <a:latin typeface="Verdana"/>
                <a:ea typeface="Verdana"/>
                <a:cs typeface="Verdana"/>
                <a:sym typeface="Verdana"/>
              </a:defRPr>
            </a:lvl1pPr>
          </a:lstStyle>
          <a:p>
            <a:r>
              <a:rPr dirty="0"/>
              <a:t>www.hashicorp.com</a:t>
            </a:r>
          </a:p>
        </p:txBody>
      </p:sp>
      <p:pic>
        <p:nvPicPr>
          <p:cNvPr id="200" name="image29.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532616" y="9003494"/>
            <a:ext cx="3318768" cy="3318769"/>
          </a:xfrm>
          <a:prstGeom prst="rect">
            <a:avLst/>
          </a:prstGeom>
          <a:ln w="12700">
            <a:miter lim="400000"/>
          </a:ln>
        </p:spPr>
      </p:pic>
      <p:sp>
        <p:nvSpPr>
          <p:cNvPr id="201" name="Shape 201"/>
          <p:cNvSpPr>
            <a:spLocks noGrp="1"/>
          </p:cNvSpPr>
          <p:nvPr>
            <p:ph type="sldNum" sz="quarter" idx="2"/>
          </p:nvPr>
        </p:nvSpPr>
        <p:spPr>
          <a:prstGeom prst="rect">
            <a:avLst/>
          </a:prstGeom>
        </p:spPr>
        <p:txBody>
          <a:bodyPr/>
          <a:lstStyle/>
          <a:p>
            <a:fld id="{86CB4B4D-7CA3-9044-876B-883B54F8677D}" type="slidenum">
              <a:rPr/>
              <a:t>‹#›</a:t>
            </a:fld>
            <a:endParaRPr dirty="0"/>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Info-Image-Terraform">
    <p:spTree>
      <p:nvGrpSpPr>
        <p:cNvPr id="1" name=""/>
        <p:cNvGrpSpPr/>
        <p:nvPr/>
      </p:nvGrpSpPr>
      <p:grpSpPr>
        <a:xfrm>
          <a:off x="0" y="0"/>
          <a:ext cx="0" cy="0"/>
          <a:chOff x="0" y="0"/>
          <a:chExt cx="0" cy="0"/>
        </a:xfrm>
      </p:grpSpPr>
      <p:pic>
        <p:nvPicPr>
          <p:cNvPr id="208" name="image14.pn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a:xfrm>
            <a:off x="-119" y="0"/>
            <a:ext cx="7358162" cy="13716435"/>
          </a:xfrm>
          <a:prstGeom prst="rect">
            <a:avLst/>
          </a:prstGeom>
          <a:ln w="12700">
            <a:miter lim="400000"/>
          </a:ln>
        </p:spPr>
      </p:pic>
      <p:grpSp>
        <p:nvGrpSpPr>
          <p:cNvPr id="213" name="Group 213"/>
          <p:cNvGrpSpPr/>
          <p:nvPr/>
        </p:nvGrpSpPr>
        <p:grpSpPr>
          <a:xfrm>
            <a:off x="659357" y="776666"/>
            <a:ext cx="1813537" cy="2060689"/>
            <a:chOff x="0" y="0"/>
            <a:chExt cx="1813536" cy="2060688"/>
          </a:xfrm>
        </p:grpSpPr>
        <p:sp>
          <p:nvSpPr>
            <p:cNvPr id="209" name="Shape 209"/>
            <p:cNvSpPr/>
            <p:nvPr/>
          </p:nvSpPr>
          <p:spPr>
            <a:xfrm>
              <a:off x="627168" y="358380"/>
              <a:ext cx="553023" cy="97318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7200"/>
                  </a:lnTo>
                  <a:lnTo>
                    <a:pt x="21600" y="21600"/>
                  </a:lnTo>
                  <a:lnTo>
                    <a:pt x="0" y="14400"/>
                  </a:lnTo>
                  <a:lnTo>
                    <a:pt x="0" y="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210" name="Shape 210"/>
            <p:cNvSpPr/>
            <p:nvPr/>
          </p:nvSpPr>
          <p:spPr>
            <a:xfrm>
              <a:off x="1257426" y="358380"/>
              <a:ext cx="556111" cy="97318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7200"/>
                  </a:lnTo>
                  <a:lnTo>
                    <a:pt x="0" y="21600"/>
                  </a:lnTo>
                  <a:lnTo>
                    <a:pt x="21600" y="14400"/>
                  </a:lnTo>
                  <a:lnTo>
                    <a:pt x="21600" y="0"/>
                  </a:lnTo>
                  <a:close/>
                </a:path>
              </a:pathLst>
            </a:custGeom>
            <a:solidFill>
              <a:srgbClr val="FFFFFF">
                <a:alpha val="80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211" name="Shape 211"/>
            <p:cNvSpPr/>
            <p:nvPr/>
          </p:nvSpPr>
          <p:spPr>
            <a:xfrm>
              <a:off x="-1" y="-1"/>
              <a:ext cx="556111" cy="96701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4354"/>
                  </a:lnTo>
                  <a:lnTo>
                    <a:pt x="21600" y="21600"/>
                  </a:lnTo>
                  <a:lnTo>
                    <a:pt x="21600" y="7246"/>
                  </a:lnTo>
                  <a:lnTo>
                    <a:pt x="0" y="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212" name="Shape 212"/>
            <p:cNvSpPr/>
            <p:nvPr/>
          </p:nvSpPr>
          <p:spPr>
            <a:xfrm>
              <a:off x="627168" y="1093678"/>
              <a:ext cx="553023" cy="967010"/>
            </a:xfrm>
            <a:custGeom>
              <a:avLst/>
              <a:gdLst/>
              <a:ahLst/>
              <a:cxnLst>
                <a:cxn ang="0">
                  <a:pos x="wd2" y="hd2"/>
                </a:cxn>
                <a:cxn ang="5400000">
                  <a:pos x="wd2" y="hd2"/>
                </a:cxn>
                <a:cxn ang="10800000">
                  <a:pos x="wd2" y="hd2"/>
                </a:cxn>
                <a:cxn ang="16200000">
                  <a:pos x="wd2" y="hd2"/>
                </a:cxn>
              </a:cxnLst>
              <a:rect l="0" t="0" r="r" b="b"/>
              <a:pathLst>
                <a:path w="21600" h="21600" extrusionOk="0">
                  <a:moveTo>
                    <a:pt x="0" y="14354"/>
                  </a:moveTo>
                  <a:lnTo>
                    <a:pt x="21600" y="21600"/>
                  </a:lnTo>
                  <a:lnTo>
                    <a:pt x="21600" y="7108"/>
                  </a:lnTo>
                  <a:lnTo>
                    <a:pt x="0" y="0"/>
                  </a:lnTo>
                  <a:lnTo>
                    <a:pt x="0" y="14354"/>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grpSp>
      <p:sp>
        <p:nvSpPr>
          <p:cNvPr id="214" name="Shape 214"/>
          <p:cNvSpPr>
            <a:spLocks noGrp="1"/>
          </p:cNvSpPr>
          <p:nvPr>
            <p:ph type="pic" idx="13"/>
          </p:nvPr>
        </p:nvSpPr>
        <p:spPr>
          <a:xfrm>
            <a:off x="8030797" y="747437"/>
            <a:ext cx="15696127" cy="12195643"/>
          </a:xfrm>
          <a:prstGeom prst="rect">
            <a:avLst/>
          </a:prstGeom>
          <a:ln w="12700">
            <a:solidFill>
              <a:srgbClr val="CBCFD5"/>
            </a:solidFill>
            <a:round/>
          </a:ln>
        </p:spPr>
        <p:txBody>
          <a:bodyPr lIns="91439" tIns="45719" rIns="91439" bIns="45719"/>
          <a:lstStyle/>
          <a:p>
            <a:endParaRPr dirty="0"/>
          </a:p>
        </p:txBody>
      </p:sp>
      <p:sp>
        <p:nvSpPr>
          <p:cNvPr id="215" name="Shape 215"/>
          <p:cNvSpPr>
            <a:spLocks noGrp="1"/>
          </p:cNvSpPr>
          <p:nvPr>
            <p:ph type="sldNum" sz="quarter" idx="2"/>
          </p:nvPr>
        </p:nvSpPr>
        <p:spPr>
          <a:xfrm>
            <a:off x="23603591" y="13156774"/>
            <a:ext cx="514906" cy="485141"/>
          </a:xfrm>
          <a:prstGeom prst="rect">
            <a:avLst/>
          </a:prstGeom>
        </p:spPr>
        <p:txBody>
          <a:bodyPr anchor="b"/>
          <a:lstStyle>
            <a:lvl1pPr>
              <a:defRPr sz="1600">
                <a:solidFill>
                  <a:srgbClr val="AFABAB"/>
                </a:solidFill>
              </a:defRPr>
            </a:lvl1pPr>
          </a:lstStyle>
          <a:p>
            <a:fld id="{86CB4B4D-7CA3-9044-876B-883B54F8677D}" type="slidenum">
              <a:rPr/>
              <a:t>‹#›</a:t>
            </a:fld>
            <a:endParaRPr dirty="0"/>
          </a:p>
        </p:txBody>
      </p:sp>
      <p:sp>
        <p:nvSpPr>
          <p:cNvPr id="216" name="Shape 216"/>
          <p:cNvSpPr/>
          <p:nvPr/>
        </p:nvSpPr>
        <p:spPr>
          <a:xfrm>
            <a:off x="19445329" y="13141286"/>
            <a:ext cx="3223578" cy="485141"/>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rPr dirty="0"/>
              <a:t>Copyright © 2017 HashiCorp</a:t>
            </a:r>
          </a:p>
        </p:txBody>
      </p:sp>
      <p:sp>
        <p:nvSpPr>
          <p:cNvPr id="217" name="Shape 217"/>
          <p:cNvSpPr/>
          <p:nvPr/>
        </p:nvSpPr>
        <p:spPr>
          <a:xfrm>
            <a:off x="6030" y="4094997"/>
            <a:ext cx="6773335" cy="7315201"/>
          </a:xfrm>
          <a:prstGeom prst="rect">
            <a:avLst/>
          </a:prstGeom>
          <a:solidFill>
            <a:srgbClr val="5933C3"/>
          </a:solidFill>
          <a:ln w="12700">
            <a:miter lim="400000"/>
          </a:ln>
        </p:spPr>
        <p:txBody>
          <a:bodyPr lIns="121919" tIns="121919" rIns="121919" bIns="121919">
            <a:normAutofit/>
          </a:bodyPr>
          <a:lstStyle/>
          <a:p>
            <a:pPr defTabSz="2438400">
              <a:lnSpc>
                <a:spcPts val="4000"/>
              </a:lnSpc>
              <a:spcBef>
                <a:spcPts val="0"/>
              </a:spcBef>
              <a:defRPr sz="3600" b="0">
                <a:latin typeface="Verdana"/>
                <a:ea typeface="Verdana"/>
                <a:cs typeface="Verdana"/>
                <a:sym typeface="Verdana"/>
              </a:defRPr>
            </a:pPr>
            <a:endParaRPr dirty="0"/>
          </a:p>
        </p:txBody>
      </p:sp>
      <p:sp>
        <p:nvSpPr>
          <p:cNvPr id="218" name="Shape 218"/>
          <p:cNvSpPr>
            <a:spLocks noGrp="1"/>
          </p:cNvSpPr>
          <p:nvPr>
            <p:ph type="body" sz="quarter" idx="14"/>
          </p:nvPr>
        </p:nvSpPr>
        <p:spPr>
          <a:xfrm>
            <a:off x="-1" y="7657141"/>
            <a:ext cx="6585388" cy="3365501"/>
          </a:xfrm>
          <a:prstGeom prst="rect">
            <a:avLst/>
          </a:prstGeom>
          <a:ln w="12700"/>
        </p:spPr>
        <p:txBody>
          <a:bodyPr>
            <a:normAutofit/>
          </a:bodyPr>
          <a:lstStyle/>
          <a:p>
            <a:pPr marL="0" indent="0">
              <a:lnSpc>
                <a:spcPts val="4000"/>
              </a:lnSpc>
              <a:spcBef>
                <a:spcPts val="0"/>
              </a:spcBef>
              <a:buSzTx/>
              <a:buFontTx/>
              <a:buNone/>
              <a:defRPr sz="3600">
                <a:solidFill>
                  <a:srgbClr val="FFFFFF"/>
                </a:solidFill>
              </a:defRPr>
            </a:pPr>
            <a:endParaRPr/>
          </a:p>
        </p:txBody>
      </p:sp>
      <p:sp>
        <p:nvSpPr>
          <p:cNvPr id="219" name="Shape 219"/>
          <p:cNvSpPr>
            <a:spLocks noGrp="1"/>
          </p:cNvSpPr>
          <p:nvPr>
            <p:ph type="title"/>
          </p:nvPr>
        </p:nvSpPr>
        <p:spPr>
          <a:xfrm>
            <a:off x="-1" y="4552125"/>
            <a:ext cx="6616701" cy="2971801"/>
          </a:xfrm>
          <a:prstGeom prst="rect">
            <a:avLst/>
          </a:prstGeom>
        </p:spPr>
        <p:txBody>
          <a:bodyPr anchor="b"/>
          <a:lstStyle>
            <a:lvl1pPr>
              <a:lnSpc>
                <a:spcPts val="5000"/>
              </a:lnSpc>
              <a:defRPr sz="4800">
                <a:solidFill>
                  <a:srgbClr val="FFFFFF"/>
                </a:solidFill>
              </a:defRPr>
            </a:lvl1pPr>
          </a:lstStyle>
          <a:p>
            <a:r>
              <a:t>Title Text</a:t>
            </a: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Info-Text-Terraform">
    <p:spTree>
      <p:nvGrpSpPr>
        <p:cNvPr id="1" name=""/>
        <p:cNvGrpSpPr/>
        <p:nvPr/>
      </p:nvGrpSpPr>
      <p:grpSpPr>
        <a:xfrm>
          <a:off x="0" y="0"/>
          <a:ext cx="0" cy="0"/>
          <a:chOff x="0" y="0"/>
          <a:chExt cx="0" cy="0"/>
        </a:xfrm>
      </p:grpSpPr>
      <p:pic>
        <p:nvPicPr>
          <p:cNvPr id="226" name="image14.pn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a:xfrm>
            <a:off x="-119" y="0"/>
            <a:ext cx="7358162" cy="13716435"/>
          </a:xfrm>
          <a:prstGeom prst="rect">
            <a:avLst/>
          </a:prstGeom>
          <a:ln w="12700">
            <a:miter lim="400000"/>
          </a:ln>
        </p:spPr>
      </p:pic>
      <p:sp>
        <p:nvSpPr>
          <p:cNvPr id="227" name="Shape 227"/>
          <p:cNvSpPr>
            <a:spLocks noGrp="1"/>
          </p:cNvSpPr>
          <p:nvPr>
            <p:ph type="body" idx="1"/>
          </p:nvPr>
        </p:nvSpPr>
        <p:spPr>
          <a:xfrm>
            <a:off x="8014999" y="4094997"/>
            <a:ext cx="15711928" cy="8807871"/>
          </a:xfrm>
          <a:prstGeom prst="rect">
            <a:avLst/>
          </a:prstGeom>
        </p:spPr>
        <p:txBody>
          <a:bodyPr>
            <a:normAutofit/>
          </a:bodyPr>
          <a:lstStyle>
            <a:lvl1pPr marL="457200" indent="-457200" defTabSz="1828800">
              <a:spcBef>
                <a:spcPts val="1600"/>
              </a:spcBef>
              <a:buClr>
                <a:schemeClr val="accent4"/>
              </a:buClr>
              <a:buFont typeface="Wingdings-Regular"/>
              <a:buChar char="▪"/>
              <a:defRPr sz="4800">
                <a:solidFill>
                  <a:srgbClr val="44546A"/>
                </a:solidFill>
              </a:defRPr>
            </a:lvl1pPr>
            <a:lvl2pPr marL="800100" indent="-514350" defTabSz="1828800">
              <a:spcBef>
                <a:spcPts val="1600"/>
              </a:spcBef>
              <a:buClr>
                <a:schemeClr val="accent4"/>
              </a:buClr>
              <a:buFont typeface="Wingdings-Regular"/>
              <a:buChar char="–"/>
              <a:defRPr sz="4800">
                <a:solidFill>
                  <a:srgbClr val="44546A"/>
                </a:solidFill>
              </a:defRPr>
            </a:lvl2pPr>
            <a:lvl3pPr marL="1103766" indent="-587828" defTabSz="1828800">
              <a:spcBef>
                <a:spcPts val="1600"/>
              </a:spcBef>
              <a:buClr>
                <a:schemeClr val="accent4"/>
              </a:buClr>
              <a:buFont typeface="Wingdings-Regular"/>
              <a:buChar char="▪"/>
              <a:defRPr sz="4800">
                <a:solidFill>
                  <a:srgbClr val="44546A"/>
                </a:solidFill>
              </a:defRPr>
            </a:lvl3pPr>
            <a:lvl4pPr marL="1330778" indent="-587828" defTabSz="1828800">
              <a:spcBef>
                <a:spcPts val="1600"/>
              </a:spcBef>
              <a:buClr>
                <a:schemeClr val="accent4"/>
              </a:buClr>
              <a:buFont typeface="Wingdings-Regular"/>
              <a:buChar char="–"/>
              <a:defRPr sz="4800">
                <a:solidFill>
                  <a:srgbClr val="44546A"/>
                </a:solidFill>
              </a:defRPr>
            </a:lvl4pPr>
            <a:lvl5pPr marL="1557112" indent="-582387" defTabSz="1828800">
              <a:spcBef>
                <a:spcPts val="1600"/>
              </a:spcBef>
              <a:buClr>
                <a:schemeClr val="accent4"/>
              </a:buClr>
              <a:buFont typeface="Wingdings-Regular"/>
              <a:buChar char="▪"/>
              <a:defRPr sz="4800">
                <a:solidFill>
                  <a:srgbClr val="44546A"/>
                </a:solidFill>
              </a:defRPr>
            </a:lvl5pPr>
          </a:lstStyle>
          <a:p>
            <a:r>
              <a:t>Body Level One</a:t>
            </a:r>
          </a:p>
          <a:p>
            <a:pPr lvl="1"/>
            <a:r>
              <a:t>Body Level Two</a:t>
            </a:r>
          </a:p>
          <a:p>
            <a:pPr lvl="2"/>
            <a:r>
              <a:t>Body Level Three</a:t>
            </a:r>
          </a:p>
          <a:p>
            <a:pPr lvl="3"/>
            <a:r>
              <a:t>Body Level Four</a:t>
            </a:r>
          </a:p>
          <a:p>
            <a:pPr lvl="4"/>
            <a:r>
              <a:t>Body Level Five</a:t>
            </a:r>
          </a:p>
        </p:txBody>
      </p:sp>
      <p:grpSp>
        <p:nvGrpSpPr>
          <p:cNvPr id="232" name="Group 232"/>
          <p:cNvGrpSpPr/>
          <p:nvPr/>
        </p:nvGrpSpPr>
        <p:grpSpPr>
          <a:xfrm>
            <a:off x="659357" y="776666"/>
            <a:ext cx="1813537" cy="2060689"/>
            <a:chOff x="0" y="0"/>
            <a:chExt cx="1813536" cy="2060688"/>
          </a:xfrm>
        </p:grpSpPr>
        <p:sp>
          <p:nvSpPr>
            <p:cNvPr id="228" name="Shape 228"/>
            <p:cNvSpPr/>
            <p:nvPr/>
          </p:nvSpPr>
          <p:spPr>
            <a:xfrm>
              <a:off x="627168" y="358380"/>
              <a:ext cx="553023" cy="97318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7200"/>
                  </a:lnTo>
                  <a:lnTo>
                    <a:pt x="21600" y="21600"/>
                  </a:lnTo>
                  <a:lnTo>
                    <a:pt x="0" y="14400"/>
                  </a:lnTo>
                  <a:lnTo>
                    <a:pt x="0" y="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229" name="Shape 229"/>
            <p:cNvSpPr/>
            <p:nvPr/>
          </p:nvSpPr>
          <p:spPr>
            <a:xfrm>
              <a:off x="1257426" y="358380"/>
              <a:ext cx="556111" cy="97318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7200"/>
                  </a:lnTo>
                  <a:lnTo>
                    <a:pt x="0" y="21600"/>
                  </a:lnTo>
                  <a:lnTo>
                    <a:pt x="21600" y="14400"/>
                  </a:lnTo>
                  <a:lnTo>
                    <a:pt x="21600" y="0"/>
                  </a:lnTo>
                  <a:close/>
                </a:path>
              </a:pathLst>
            </a:custGeom>
            <a:solidFill>
              <a:srgbClr val="FFFFFF">
                <a:alpha val="80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230" name="Shape 230"/>
            <p:cNvSpPr/>
            <p:nvPr/>
          </p:nvSpPr>
          <p:spPr>
            <a:xfrm>
              <a:off x="-1" y="-1"/>
              <a:ext cx="556111" cy="96701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4354"/>
                  </a:lnTo>
                  <a:lnTo>
                    <a:pt x="21600" y="21600"/>
                  </a:lnTo>
                  <a:lnTo>
                    <a:pt x="21600" y="7246"/>
                  </a:lnTo>
                  <a:lnTo>
                    <a:pt x="0" y="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231" name="Shape 231"/>
            <p:cNvSpPr/>
            <p:nvPr/>
          </p:nvSpPr>
          <p:spPr>
            <a:xfrm>
              <a:off x="627168" y="1093678"/>
              <a:ext cx="553023" cy="967010"/>
            </a:xfrm>
            <a:custGeom>
              <a:avLst/>
              <a:gdLst/>
              <a:ahLst/>
              <a:cxnLst>
                <a:cxn ang="0">
                  <a:pos x="wd2" y="hd2"/>
                </a:cxn>
                <a:cxn ang="5400000">
                  <a:pos x="wd2" y="hd2"/>
                </a:cxn>
                <a:cxn ang="10800000">
                  <a:pos x="wd2" y="hd2"/>
                </a:cxn>
                <a:cxn ang="16200000">
                  <a:pos x="wd2" y="hd2"/>
                </a:cxn>
              </a:cxnLst>
              <a:rect l="0" t="0" r="r" b="b"/>
              <a:pathLst>
                <a:path w="21600" h="21600" extrusionOk="0">
                  <a:moveTo>
                    <a:pt x="0" y="14354"/>
                  </a:moveTo>
                  <a:lnTo>
                    <a:pt x="21600" y="21600"/>
                  </a:lnTo>
                  <a:lnTo>
                    <a:pt x="21600" y="7108"/>
                  </a:lnTo>
                  <a:lnTo>
                    <a:pt x="0" y="0"/>
                  </a:lnTo>
                  <a:lnTo>
                    <a:pt x="0" y="14354"/>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grpSp>
      <p:sp>
        <p:nvSpPr>
          <p:cNvPr id="233" name="Shape 233"/>
          <p:cNvSpPr>
            <a:spLocks noGrp="1"/>
          </p:cNvSpPr>
          <p:nvPr>
            <p:ph type="sldNum" sz="quarter" idx="2"/>
          </p:nvPr>
        </p:nvSpPr>
        <p:spPr>
          <a:xfrm>
            <a:off x="23603591" y="13156774"/>
            <a:ext cx="514906" cy="485141"/>
          </a:xfrm>
          <a:prstGeom prst="rect">
            <a:avLst/>
          </a:prstGeom>
        </p:spPr>
        <p:txBody>
          <a:bodyPr anchor="b"/>
          <a:lstStyle>
            <a:lvl1pPr>
              <a:defRPr sz="1600">
                <a:solidFill>
                  <a:srgbClr val="AFABAB"/>
                </a:solidFill>
              </a:defRPr>
            </a:lvl1pPr>
          </a:lstStyle>
          <a:p>
            <a:fld id="{86CB4B4D-7CA3-9044-876B-883B54F8677D}" type="slidenum">
              <a:rPr/>
              <a:t>‹#›</a:t>
            </a:fld>
            <a:endParaRPr dirty="0"/>
          </a:p>
        </p:txBody>
      </p:sp>
      <p:sp>
        <p:nvSpPr>
          <p:cNvPr id="234" name="Shape 234"/>
          <p:cNvSpPr/>
          <p:nvPr/>
        </p:nvSpPr>
        <p:spPr>
          <a:xfrm>
            <a:off x="19445329" y="13141286"/>
            <a:ext cx="3223578" cy="485141"/>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rPr dirty="0"/>
              <a:t>Copyright © 2017 HashiCorp</a:t>
            </a:r>
          </a:p>
        </p:txBody>
      </p:sp>
      <p:sp>
        <p:nvSpPr>
          <p:cNvPr id="235" name="Shape 235"/>
          <p:cNvSpPr/>
          <p:nvPr/>
        </p:nvSpPr>
        <p:spPr>
          <a:xfrm>
            <a:off x="6030" y="4094997"/>
            <a:ext cx="6773335" cy="7315201"/>
          </a:xfrm>
          <a:prstGeom prst="rect">
            <a:avLst/>
          </a:prstGeom>
          <a:solidFill>
            <a:srgbClr val="5933C3"/>
          </a:solidFill>
          <a:ln w="12700">
            <a:miter lim="400000"/>
          </a:ln>
        </p:spPr>
        <p:txBody>
          <a:bodyPr lIns="121919" tIns="121919" rIns="121919" bIns="121919">
            <a:normAutofit/>
          </a:bodyPr>
          <a:lstStyle/>
          <a:p>
            <a:pPr defTabSz="2438400">
              <a:lnSpc>
                <a:spcPts val="4000"/>
              </a:lnSpc>
              <a:spcBef>
                <a:spcPts val="0"/>
              </a:spcBef>
              <a:defRPr sz="3600" b="0">
                <a:latin typeface="Verdana"/>
                <a:ea typeface="Verdana"/>
                <a:cs typeface="Verdana"/>
                <a:sym typeface="Verdana"/>
              </a:defRPr>
            </a:pPr>
            <a:endParaRPr dirty="0"/>
          </a:p>
        </p:txBody>
      </p:sp>
      <p:sp>
        <p:nvSpPr>
          <p:cNvPr id="236" name="Shape 236"/>
          <p:cNvSpPr>
            <a:spLocks noGrp="1"/>
          </p:cNvSpPr>
          <p:nvPr>
            <p:ph type="body" sz="quarter" idx="13"/>
          </p:nvPr>
        </p:nvSpPr>
        <p:spPr>
          <a:xfrm>
            <a:off x="-1" y="7657141"/>
            <a:ext cx="6585388" cy="3365501"/>
          </a:xfrm>
          <a:prstGeom prst="rect">
            <a:avLst/>
          </a:prstGeom>
          <a:ln w="12700"/>
        </p:spPr>
        <p:txBody>
          <a:bodyPr>
            <a:normAutofit/>
          </a:bodyPr>
          <a:lstStyle/>
          <a:p>
            <a:pPr marL="0" indent="0">
              <a:lnSpc>
                <a:spcPts val="4000"/>
              </a:lnSpc>
              <a:spcBef>
                <a:spcPts val="0"/>
              </a:spcBef>
              <a:buSzTx/>
              <a:buFontTx/>
              <a:buNone/>
              <a:defRPr sz="3600">
                <a:solidFill>
                  <a:srgbClr val="FFFFFF"/>
                </a:solidFill>
              </a:defRPr>
            </a:pPr>
            <a:endParaRPr/>
          </a:p>
        </p:txBody>
      </p:sp>
      <p:sp>
        <p:nvSpPr>
          <p:cNvPr id="237" name="Shape 237"/>
          <p:cNvSpPr>
            <a:spLocks noGrp="1"/>
          </p:cNvSpPr>
          <p:nvPr>
            <p:ph type="title"/>
          </p:nvPr>
        </p:nvSpPr>
        <p:spPr>
          <a:xfrm>
            <a:off x="-15657" y="4552125"/>
            <a:ext cx="6616701" cy="2971801"/>
          </a:xfrm>
          <a:prstGeom prst="rect">
            <a:avLst/>
          </a:prstGeom>
        </p:spPr>
        <p:txBody>
          <a:bodyPr anchor="b"/>
          <a:lstStyle>
            <a:lvl1pPr>
              <a:lnSpc>
                <a:spcPts val="5000"/>
              </a:lnSpc>
              <a:defRPr sz="4800">
                <a:solidFill>
                  <a:srgbClr val="FFFFFF"/>
                </a:solidFill>
              </a:defRPr>
            </a:lvl1pPr>
          </a:lstStyle>
          <a:p>
            <a:r>
              <a:t>Title Text</a:t>
            </a:r>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Info-Image-Consul">
    <p:spTree>
      <p:nvGrpSpPr>
        <p:cNvPr id="1" name=""/>
        <p:cNvGrpSpPr/>
        <p:nvPr/>
      </p:nvGrpSpPr>
      <p:grpSpPr>
        <a:xfrm>
          <a:off x="0" y="0"/>
          <a:ext cx="0" cy="0"/>
          <a:chOff x="0" y="0"/>
          <a:chExt cx="0" cy="0"/>
        </a:xfrm>
      </p:grpSpPr>
      <p:pic>
        <p:nvPicPr>
          <p:cNvPr id="265" name="image15.jp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a:xfrm>
            <a:off x="-1" y="-1"/>
            <a:ext cx="7373722" cy="13716001"/>
          </a:xfrm>
          <a:prstGeom prst="rect">
            <a:avLst/>
          </a:prstGeom>
          <a:ln w="12700">
            <a:miter lim="400000"/>
          </a:ln>
        </p:spPr>
      </p:pic>
      <p:sp>
        <p:nvSpPr>
          <p:cNvPr id="266" name="Shape 266"/>
          <p:cNvSpPr>
            <a:spLocks noGrp="1"/>
          </p:cNvSpPr>
          <p:nvPr>
            <p:ph type="pic" idx="13"/>
          </p:nvPr>
        </p:nvSpPr>
        <p:spPr>
          <a:xfrm>
            <a:off x="8030797" y="747437"/>
            <a:ext cx="15696127" cy="12195643"/>
          </a:xfrm>
          <a:prstGeom prst="rect">
            <a:avLst/>
          </a:prstGeom>
          <a:ln w="12700">
            <a:solidFill>
              <a:srgbClr val="CBCFD5"/>
            </a:solidFill>
            <a:round/>
          </a:ln>
        </p:spPr>
        <p:txBody>
          <a:bodyPr lIns="91439" tIns="45719" rIns="91439" bIns="45719"/>
          <a:lstStyle/>
          <a:p>
            <a:endParaRPr dirty="0"/>
          </a:p>
        </p:txBody>
      </p:sp>
      <p:sp>
        <p:nvSpPr>
          <p:cNvPr id="267" name="Shape 267"/>
          <p:cNvSpPr>
            <a:spLocks noGrp="1"/>
          </p:cNvSpPr>
          <p:nvPr>
            <p:ph type="sldNum" sz="quarter" idx="2"/>
          </p:nvPr>
        </p:nvSpPr>
        <p:spPr>
          <a:xfrm>
            <a:off x="23603591" y="13156774"/>
            <a:ext cx="514906" cy="485141"/>
          </a:xfrm>
          <a:prstGeom prst="rect">
            <a:avLst/>
          </a:prstGeom>
        </p:spPr>
        <p:txBody>
          <a:bodyPr anchor="b"/>
          <a:lstStyle>
            <a:lvl1pPr>
              <a:defRPr sz="1600">
                <a:solidFill>
                  <a:srgbClr val="AFABAB"/>
                </a:solidFill>
              </a:defRPr>
            </a:lvl1pPr>
          </a:lstStyle>
          <a:p>
            <a:fld id="{86CB4B4D-7CA3-9044-876B-883B54F8677D}" type="slidenum">
              <a:rPr/>
              <a:t>‹#›</a:t>
            </a:fld>
            <a:endParaRPr dirty="0"/>
          </a:p>
        </p:txBody>
      </p:sp>
      <p:sp>
        <p:nvSpPr>
          <p:cNvPr id="268" name="Shape 268"/>
          <p:cNvSpPr/>
          <p:nvPr/>
        </p:nvSpPr>
        <p:spPr>
          <a:xfrm>
            <a:off x="19445329" y="13141286"/>
            <a:ext cx="3223578" cy="485141"/>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rPr dirty="0"/>
              <a:t>Copyright © 2017 HashiCorp</a:t>
            </a:r>
          </a:p>
        </p:txBody>
      </p:sp>
      <p:grpSp>
        <p:nvGrpSpPr>
          <p:cNvPr id="278" name="Group 278"/>
          <p:cNvGrpSpPr/>
          <p:nvPr/>
        </p:nvGrpSpPr>
        <p:grpSpPr>
          <a:xfrm>
            <a:off x="659357" y="662175"/>
            <a:ext cx="1991242" cy="1950721"/>
            <a:chOff x="0" y="0"/>
            <a:chExt cx="1991241" cy="1950720"/>
          </a:xfrm>
        </p:grpSpPr>
        <p:sp>
          <p:nvSpPr>
            <p:cNvPr id="269" name="Shape 269"/>
            <p:cNvSpPr/>
            <p:nvPr/>
          </p:nvSpPr>
          <p:spPr>
            <a:xfrm>
              <a:off x="760065" y="766586"/>
              <a:ext cx="414283" cy="417548"/>
            </a:xfrm>
            <a:prstGeom prst="ellipse">
              <a:avLst/>
            </a:prstGeom>
            <a:solidFill>
              <a:srgbClr val="FFFFFF">
                <a:alpha val="80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dirty="0"/>
            </a:p>
          </p:txBody>
        </p:sp>
        <p:sp>
          <p:nvSpPr>
            <p:cNvPr id="270" name="Shape 270"/>
            <p:cNvSpPr/>
            <p:nvPr/>
          </p:nvSpPr>
          <p:spPr>
            <a:xfrm>
              <a:off x="1272210" y="877496"/>
              <a:ext cx="189201" cy="195724"/>
            </a:xfrm>
            <a:prstGeom prst="ellipse">
              <a:avLst/>
            </a:pr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dirty="0"/>
            </a:p>
          </p:txBody>
        </p:sp>
        <p:sp>
          <p:nvSpPr>
            <p:cNvPr id="271" name="Shape 271"/>
            <p:cNvSpPr/>
            <p:nvPr/>
          </p:nvSpPr>
          <p:spPr>
            <a:xfrm>
              <a:off x="1526217" y="1043136"/>
              <a:ext cx="194360" cy="190654"/>
            </a:xfrm>
            <a:custGeom>
              <a:avLst/>
              <a:gdLst/>
              <a:ahLst/>
              <a:cxnLst>
                <a:cxn ang="0">
                  <a:pos x="wd2" y="hd2"/>
                </a:cxn>
                <a:cxn ang="5400000">
                  <a:pos x="wd2" y="hd2"/>
                </a:cxn>
                <a:cxn ang="10800000">
                  <a:pos x="wd2" y="hd2"/>
                </a:cxn>
                <a:cxn ang="16200000">
                  <a:pos x="wd2" y="hd2"/>
                </a:cxn>
              </a:cxnLst>
              <a:rect l="0" t="0" r="r" b="b"/>
              <a:pathLst>
                <a:path w="20109" h="19725" extrusionOk="0">
                  <a:moveTo>
                    <a:pt x="20033" y="12263"/>
                  </a:moveTo>
                  <a:cubicBezTo>
                    <a:pt x="20033" y="12263"/>
                    <a:pt x="20033" y="12263"/>
                    <a:pt x="20033" y="12263"/>
                  </a:cubicBezTo>
                  <a:cubicBezTo>
                    <a:pt x="18233" y="17663"/>
                    <a:pt x="12833" y="20663"/>
                    <a:pt x="7433" y="19463"/>
                  </a:cubicBezTo>
                  <a:cubicBezTo>
                    <a:pt x="2633" y="18263"/>
                    <a:pt x="-967" y="12863"/>
                    <a:pt x="233" y="7463"/>
                  </a:cubicBezTo>
                  <a:cubicBezTo>
                    <a:pt x="2033" y="2063"/>
                    <a:pt x="7433" y="-937"/>
                    <a:pt x="12833" y="263"/>
                  </a:cubicBezTo>
                  <a:cubicBezTo>
                    <a:pt x="17633" y="1463"/>
                    <a:pt x="20633" y="6263"/>
                    <a:pt x="20033" y="11663"/>
                  </a:cubicBezTo>
                  <a:cubicBezTo>
                    <a:pt x="20033" y="11663"/>
                    <a:pt x="20033" y="12263"/>
                    <a:pt x="20033" y="12263"/>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dirty="0"/>
            </a:p>
          </p:txBody>
        </p:sp>
        <p:sp>
          <p:nvSpPr>
            <p:cNvPr id="272" name="Shape 272"/>
            <p:cNvSpPr/>
            <p:nvPr/>
          </p:nvSpPr>
          <p:spPr>
            <a:xfrm>
              <a:off x="1532419" y="723453"/>
              <a:ext cx="191777" cy="190653"/>
            </a:xfrm>
            <a:custGeom>
              <a:avLst/>
              <a:gdLst/>
              <a:ahLst/>
              <a:cxnLst>
                <a:cxn ang="0">
                  <a:pos x="wd2" y="hd2"/>
                </a:cxn>
                <a:cxn ang="5400000">
                  <a:pos x="wd2" y="hd2"/>
                </a:cxn>
                <a:cxn ang="10800000">
                  <a:pos x="wd2" y="hd2"/>
                </a:cxn>
                <a:cxn ang="16200000">
                  <a:pos x="wd2" y="hd2"/>
                </a:cxn>
              </a:cxnLst>
              <a:rect l="0" t="0" r="r" b="b"/>
              <a:pathLst>
                <a:path w="20482" h="19725" extrusionOk="0">
                  <a:moveTo>
                    <a:pt x="12613" y="19463"/>
                  </a:moveTo>
                  <a:cubicBezTo>
                    <a:pt x="7059" y="20663"/>
                    <a:pt x="1505" y="17663"/>
                    <a:pt x="270" y="12263"/>
                  </a:cubicBezTo>
                  <a:cubicBezTo>
                    <a:pt x="-964" y="6863"/>
                    <a:pt x="2122" y="1463"/>
                    <a:pt x="7676" y="263"/>
                  </a:cubicBezTo>
                  <a:cubicBezTo>
                    <a:pt x="13230" y="-937"/>
                    <a:pt x="18785" y="2063"/>
                    <a:pt x="20019" y="7463"/>
                  </a:cubicBezTo>
                  <a:cubicBezTo>
                    <a:pt x="20636" y="9263"/>
                    <a:pt x="20636" y="10463"/>
                    <a:pt x="20019" y="11663"/>
                  </a:cubicBezTo>
                  <a:cubicBezTo>
                    <a:pt x="19402" y="15263"/>
                    <a:pt x="16933" y="18863"/>
                    <a:pt x="12613" y="19463"/>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dirty="0"/>
            </a:p>
          </p:txBody>
        </p:sp>
        <p:sp>
          <p:nvSpPr>
            <p:cNvPr id="273" name="Shape 273"/>
            <p:cNvSpPr/>
            <p:nvPr/>
          </p:nvSpPr>
          <p:spPr>
            <a:xfrm>
              <a:off x="1799293" y="1037158"/>
              <a:ext cx="191949" cy="193998"/>
            </a:xfrm>
            <a:custGeom>
              <a:avLst/>
              <a:gdLst/>
              <a:ahLst/>
              <a:cxnLst>
                <a:cxn ang="0">
                  <a:pos x="wd2" y="hd2"/>
                </a:cxn>
                <a:cxn ang="5400000">
                  <a:pos x="wd2" y="hd2"/>
                </a:cxn>
                <a:cxn ang="10800000">
                  <a:pos x="wd2" y="hd2"/>
                </a:cxn>
                <a:cxn ang="16200000">
                  <a:pos x="wd2" y="hd2"/>
                </a:cxn>
              </a:cxnLst>
              <a:rect l="0" t="0" r="r" b="b"/>
              <a:pathLst>
                <a:path w="20500" h="20071" extrusionOk="0">
                  <a:moveTo>
                    <a:pt x="20433" y="11606"/>
                  </a:moveTo>
                  <a:cubicBezTo>
                    <a:pt x="19199" y="17006"/>
                    <a:pt x="14261" y="20606"/>
                    <a:pt x="8707" y="20006"/>
                  </a:cubicBezTo>
                  <a:cubicBezTo>
                    <a:pt x="3153" y="18806"/>
                    <a:pt x="-550" y="14006"/>
                    <a:pt x="67" y="8606"/>
                  </a:cubicBezTo>
                  <a:cubicBezTo>
                    <a:pt x="1301" y="3206"/>
                    <a:pt x="6239" y="-994"/>
                    <a:pt x="11793" y="206"/>
                  </a:cubicBezTo>
                  <a:cubicBezTo>
                    <a:pt x="17347" y="1406"/>
                    <a:pt x="21050" y="5606"/>
                    <a:pt x="20433" y="11006"/>
                  </a:cubicBezTo>
                  <a:cubicBezTo>
                    <a:pt x="20433" y="11006"/>
                    <a:pt x="20433" y="11606"/>
                    <a:pt x="20433" y="11606"/>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dirty="0"/>
            </a:p>
          </p:txBody>
        </p:sp>
        <p:sp>
          <p:nvSpPr>
            <p:cNvPr id="274" name="Shape 274"/>
            <p:cNvSpPr/>
            <p:nvPr/>
          </p:nvSpPr>
          <p:spPr>
            <a:xfrm>
              <a:off x="1799274" y="719543"/>
              <a:ext cx="190594" cy="191948"/>
            </a:xfrm>
            <a:custGeom>
              <a:avLst/>
              <a:gdLst/>
              <a:ahLst/>
              <a:cxnLst>
                <a:cxn ang="0">
                  <a:pos x="wd2" y="hd2"/>
                </a:cxn>
                <a:cxn ang="5400000">
                  <a:pos x="wd2" y="hd2"/>
                </a:cxn>
                <a:cxn ang="10800000">
                  <a:pos x="wd2" y="hd2"/>
                </a:cxn>
                <a:cxn ang="16200000">
                  <a:pos x="wd2" y="hd2"/>
                </a:cxn>
              </a:cxnLst>
              <a:rect l="0" t="0" r="r" b="b"/>
              <a:pathLst>
                <a:path w="21034" h="20500" extrusionOk="0">
                  <a:moveTo>
                    <a:pt x="12140" y="20433"/>
                  </a:moveTo>
                  <a:cubicBezTo>
                    <a:pt x="6422" y="21050"/>
                    <a:pt x="1340" y="17347"/>
                    <a:pt x="69" y="11793"/>
                  </a:cubicBezTo>
                  <a:cubicBezTo>
                    <a:pt x="-566" y="6239"/>
                    <a:pt x="3246" y="684"/>
                    <a:pt x="8963" y="67"/>
                  </a:cubicBezTo>
                  <a:cubicBezTo>
                    <a:pt x="14681" y="-550"/>
                    <a:pt x="20399" y="3153"/>
                    <a:pt x="21034" y="8707"/>
                  </a:cubicBezTo>
                  <a:cubicBezTo>
                    <a:pt x="21034" y="9324"/>
                    <a:pt x="21034" y="9941"/>
                    <a:pt x="21034" y="11176"/>
                  </a:cubicBezTo>
                  <a:cubicBezTo>
                    <a:pt x="21034" y="15496"/>
                    <a:pt x="17222" y="19816"/>
                    <a:pt x="12140" y="20433"/>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dirty="0"/>
            </a:p>
          </p:txBody>
        </p:sp>
        <p:sp>
          <p:nvSpPr>
            <p:cNvPr id="275" name="Shape 275"/>
            <p:cNvSpPr/>
            <p:nvPr/>
          </p:nvSpPr>
          <p:spPr>
            <a:xfrm>
              <a:off x="1665432" y="1339337"/>
              <a:ext cx="193953" cy="195230"/>
            </a:xfrm>
            <a:custGeom>
              <a:avLst/>
              <a:gdLst/>
              <a:ahLst/>
              <a:cxnLst>
                <a:cxn ang="0">
                  <a:pos x="wd2" y="hd2"/>
                </a:cxn>
                <a:cxn ang="5400000">
                  <a:pos x="wd2" y="hd2"/>
                </a:cxn>
                <a:cxn ang="10800000">
                  <a:pos x="wd2" y="hd2"/>
                </a:cxn>
                <a:cxn ang="16200000">
                  <a:pos x="wd2" y="hd2"/>
                </a:cxn>
              </a:cxnLst>
              <a:rect l="0" t="0" r="r" b="b"/>
              <a:pathLst>
                <a:path w="20067" h="19011" extrusionOk="0">
                  <a:moveTo>
                    <a:pt x="18867" y="14210"/>
                  </a:moveTo>
                  <a:cubicBezTo>
                    <a:pt x="18867" y="14210"/>
                    <a:pt x="18867" y="14210"/>
                    <a:pt x="18867" y="14210"/>
                  </a:cubicBezTo>
                  <a:cubicBezTo>
                    <a:pt x="15867" y="18758"/>
                    <a:pt x="9867" y="20463"/>
                    <a:pt x="5067" y="17621"/>
                  </a:cubicBezTo>
                  <a:cubicBezTo>
                    <a:pt x="267" y="15347"/>
                    <a:pt x="-1533" y="9095"/>
                    <a:pt x="1467" y="4547"/>
                  </a:cubicBezTo>
                  <a:cubicBezTo>
                    <a:pt x="3867" y="0"/>
                    <a:pt x="10467" y="-1137"/>
                    <a:pt x="15267" y="1137"/>
                  </a:cubicBezTo>
                  <a:cubicBezTo>
                    <a:pt x="18267" y="2842"/>
                    <a:pt x="20067" y="6821"/>
                    <a:pt x="20067" y="10231"/>
                  </a:cubicBezTo>
                  <a:cubicBezTo>
                    <a:pt x="20067" y="11368"/>
                    <a:pt x="19467" y="13074"/>
                    <a:pt x="18867" y="14210"/>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dirty="0"/>
            </a:p>
          </p:txBody>
        </p:sp>
        <p:sp>
          <p:nvSpPr>
            <p:cNvPr id="276" name="Shape 276"/>
            <p:cNvSpPr/>
            <p:nvPr/>
          </p:nvSpPr>
          <p:spPr>
            <a:xfrm>
              <a:off x="1668553" y="420618"/>
              <a:ext cx="190626" cy="191000"/>
            </a:xfrm>
            <a:custGeom>
              <a:avLst/>
              <a:gdLst/>
              <a:ahLst/>
              <a:cxnLst>
                <a:cxn ang="0">
                  <a:pos x="wd2" y="hd2"/>
                </a:cxn>
                <a:cxn ang="5400000">
                  <a:pos x="wd2" y="hd2"/>
                </a:cxn>
                <a:cxn ang="10800000">
                  <a:pos x="wd2" y="hd2"/>
                </a:cxn>
                <a:cxn ang="16200000">
                  <a:pos x="wd2" y="hd2"/>
                </a:cxn>
              </a:cxnLst>
              <a:rect l="0" t="0" r="r" b="b"/>
              <a:pathLst>
                <a:path w="20035" h="18876" extrusionOk="0">
                  <a:moveTo>
                    <a:pt x="15000" y="17487"/>
                  </a:moveTo>
                  <a:cubicBezTo>
                    <a:pt x="10200" y="20329"/>
                    <a:pt x="4200" y="18624"/>
                    <a:pt x="1200" y="14076"/>
                  </a:cubicBezTo>
                  <a:cubicBezTo>
                    <a:pt x="-1200" y="9529"/>
                    <a:pt x="0" y="3845"/>
                    <a:pt x="4800" y="1003"/>
                  </a:cubicBezTo>
                  <a:cubicBezTo>
                    <a:pt x="9600" y="-1271"/>
                    <a:pt x="16200" y="434"/>
                    <a:pt x="18600" y="4982"/>
                  </a:cubicBezTo>
                  <a:cubicBezTo>
                    <a:pt x="19800" y="6687"/>
                    <a:pt x="20400" y="8392"/>
                    <a:pt x="19800" y="10097"/>
                  </a:cubicBezTo>
                  <a:cubicBezTo>
                    <a:pt x="19800" y="13508"/>
                    <a:pt x="18000" y="15782"/>
                    <a:pt x="15000" y="17487"/>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dirty="0"/>
            </a:p>
          </p:txBody>
        </p:sp>
        <p:sp>
          <p:nvSpPr>
            <p:cNvPr id="277" name="Shape 277"/>
            <p:cNvSpPr/>
            <p:nvPr/>
          </p:nvSpPr>
          <p:spPr>
            <a:xfrm>
              <a:off x="0" y="0"/>
              <a:ext cx="1559274" cy="1950721"/>
            </a:xfrm>
            <a:custGeom>
              <a:avLst/>
              <a:gdLst/>
              <a:ahLst/>
              <a:cxnLst>
                <a:cxn ang="0">
                  <a:pos x="wd2" y="hd2"/>
                </a:cxn>
                <a:cxn ang="5400000">
                  <a:pos x="wd2" y="hd2"/>
                </a:cxn>
                <a:cxn ang="10800000">
                  <a:pos x="wd2" y="hd2"/>
                </a:cxn>
                <a:cxn ang="16200000">
                  <a:pos x="wd2" y="hd2"/>
                </a:cxn>
              </a:cxnLst>
              <a:rect l="0" t="0" r="r" b="b"/>
              <a:pathLst>
                <a:path w="21600" h="21600" extrusionOk="0">
                  <a:moveTo>
                    <a:pt x="13390" y="21600"/>
                  </a:moveTo>
                  <a:cubicBezTo>
                    <a:pt x="9804" y="21600"/>
                    <a:pt x="6456" y="20507"/>
                    <a:pt x="3906" y="18450"/>
                  </a:cubicBezTo>
                  <a:cubicBezTo>
                    <a:pt x="1435" y="16393"/>
                    <a:pt x="0" y="13693"/>
                    <a:pt x="0" y="10800"/>
                  </a:cubicBezTo>
                  <a:cubicBezTo>
                    <a:pt x="0" y="7907"/>
                    <a:pt x="1435" y="5207"/>
                    <a:pt x="3906" y="3150"/>
                  </a:cubicBezTo>
                  <a:cubicBezTo>
                    <a:pt x="6456" y="1157"/>
                    <a:pt x="9883" y="0"/>
                    <a:pt x="13390" y="0"/>
                  </a:cubicBezTo>
                  <a:cubicBezTo>
                    <a:pt x="16419" y="0"/>
                    <a:pt x="19209" y="771"/>
                    <a:pt x="21600" y="2250"/>
                  </a:cubicBezTo>
                  <a:cubicBezTo>
                    <a:pt x="19846" y="4050"/>
                    <a:pt x="19846" y="4050"/>
                    <a:pt x="19846" y="4050"/>
                  </a:cubicBezTo>
                  <a:cubicBezTo>
                    <a:pt x="17934" y="2957"/>
                    <a:pt x="15782" y="2314"/>
                    <a:pt x="13390" y="2314"/>
                  </a:cubicBezTo>
                  <a:cubicBezTo>
                    <a:pt x="10601" y="2314"/>
                    <a:pt x="7970" y="3214"/>
                    <a:pt x="5978" y="4821"/>
                  </a:cubicBezTo>
                  <a:cubicBezTo>
                    <a:pt x="3985" y="6429"/>
                    <a:pt x="2869" y="8550"/>
                    <a:pt x="2869" y="10800"/>
                  </a:cubicBezTo>
                  <a:cubicBezTo>
                    <a:pt x="2869" y="13114"/>
                    <a:pt x="3985" y="15236"/>
                    <a:pt x="5978" y="16843"/>
                  </a:cubicBezTo>
                  <a:cubicBezTo>
                    <a:pt x="7970" y="18450"/>
                    <a:pt x="10601" y="19286"/>
                    <a:pt x="13390" y="19286"/>
                  </a:cubicBezTo>
                  <a:cubicBezTo>
                    <a:pt x="15782" y="19286"/>
                    <a:pt x="17934" y="18707"/>
                    <a:pt x="19846" y="17550"/>
                  </a:cubicBezTo>
                  <a:cubicBezTo>
                    <a:pt x="21520" y="19414"/>
                    <a:pt x="21520" y="19414"/>
                    <a:pt x="21520" y="19414"/>
                  </a:cubicBezTo>
                  <a:cubicBezTo>
                    <a:pt x="19209" y="20893"/>
                    <a:pt x="16419" y="21600"/>
                    <a:pt x="13390" y="21600"/>
                  </a:cubicBez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dirty="0"/>
            </a:p>
          </p:txBody>
        </p:sp>
      </p:grpSp>
      <p:sp>
        <p:nvSpPr>
          <p:cNvPr id="279" name="Shape 279"/>
          <p:cNvSpPr/>
          <p:nvPr/>
        </p:nvSpPr>
        <p:spPr>
          <a:xfrm>
            <a:off x="6030" y="4094997"/>
            <a:ext cx="6773335" cy="7315201"/>
          </a:xfrm>
          <a:prstGeom prst="rect">
            <a:avLst/>
          </a:prstGeom>
          <a:solidFill>
            <a:schemeClr val="accent6">
              <a:lumOff val="-11728"/>
            </a:schemeClr>
          </a:solidFill>
          <a:ln w="12700">
            <a:miter lim="400000"/>
          </a:ln>
        </p:spPr>
        <p:txBody>
          <a:bodyPr lIns="121919" tIns="121919" rIns="121919" bIns="121919">
            <a:normAutofit/>
          </a:bodyPr>
          <a:lstStyle/>
          <a:p>
            <a:pPr defTabSz="2438400">
              <a:lnSpc>
                <a:spcPts val="4000"/>
              </a:lnSpc>
              <a:spcBef>
                <a:spcPts val="0"/>
              </a:spcBef>
              <a:defRPr sz="3600" b="0">
                <a:latin typeface="Verdana"/>
                <a:ea typeface="Verdana"/>
                <a:cs typeface="Verdana"/>
                <a:sym typeface="Verdana"/>
              </a:defRPr>
            </a:pPr>
            <a:endParaRPr dirty="0"/>
          </a:p>
        </p:txBody>
      </p:sp>
      <p:sp>
        <p:nvSpPr>
          <p:cNvPr id="280" name="Shape 280"/>
          <p:cNvSpPr>
            <a:spLocks noGrp="1"/>
          </p:cNvSpPr>
          <p:nvPr>
            <p:ph type="body" sz="quarter" idx="14"/>
          </p:nvPr>
        </p:nvSpPr>
        <p:spPr>
          <a:xfrm>
            <a:off x="-1" y="7657141"/>
            <a:ext cx="6585388" cy="3365501"/>
          </a:xfrm>
          <a:prstGeom prst="rect">
            <a:avLst/>
          </a:prstGeom>
          <a:ln w="12700"/>
        </p:spPr>
        <p:txBody>
          <a:bodyPr>
            <a:normAutofit/>
          </a:bodyPr>
          <a:lstStyle/>
          <a:p>
            <a:pPr marL="0" indent="0">
              <a:lnSpc>
                <a:spcPts val="4000"/>
              </a:lnSpc>
              <a:spcBef>
                <a:spcPts val="0"/>
              </a:spcBef>
              <a:buSzTx/>
              <a:buFontTx/>
              <a:buNone/>
              <a:defRPr sz="3600">
                <a:solidFill>
                  <a:srgbClr val="FFFFFF"/>
                </a:solidFill>
              </a:defRPr>
            </a:pPr>
            <a:endParaRPr/>
          </a:p>
        </p:txBody>
      </p:sp>
      <p:sp>
        <p:nvSpPr>
          <p:cNvPr id="281" name="Shape 281"/>
          <p:cNvSpPr>
            <a:spLocks noGrp="1"/>
          </p:cNvSpPr>
          <p:nvPr>
            <p:ph type="title"/>
          </p:nvPr>
        </p:nvSpPr>
        <p:spPr>
          <a:xfrm>
            <a:off x="-1" y="4552125"/>
            <a:ext cx="6616701" cy="2971801"/>
          </a:xfrm>
          <a:prstGeom prst="rect">
            <a:avLst/>
          </a:prstGeom>
        </p:spPr>
        <p:txBody>
          <a:bodyPr anchor="b"/>
          <a:lstStyle>
            <a:lvl1pPr>
              <a:lnSpc>
                <a:spcPts val="5000"/>
              </a:lnSpc>
              <a:defRPr sz="4800">
                <a:solidFill>
                  <a:srgbClr val="FFFFFF"/>
                </a:solidFill>
              </a:defRPr>
            </a:lvl1pPr>
          </a:lstStyle>
          <a:p>
            <a:r>
              <a:t>Title Text</a:t>
            </a:r>
          </a:p>
        </p:txBody>
      </p:sp>
    </p:spTree>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Info-Text-Consul">
    <p:spTree>
      <p:nvGrpSpPr>
        <p:cNvPr id="1" name=""/>
        <p:cNvGrpSpPr/>
        <p:nvPr/>
      </p:nvGrpSpPr>
      <p:grpSpPr>
        <a:xfrm>
          <a:off x="0" y="0"/>
          <a:ext cx="0" cy="0"/>
          <a:chOff x="0" y="0"/>
          <a:chExt cx="0" cy="0"/>
        </a:xfrm>
      </p:grpSpPr>
      <p:sp>
        <p:nvSpPr>
          <p:cNvPr id="288" name="Shape 288"/>
          <p:cNvSpPr>
            <a:spLocks noGrp="1"/>
          </p:cNvSpPr>
          <p:nvPr>
            <p:ph type="body" idx="1"/>
          </p:nvPr>
        </p:nvSpPr>
        <p:spPr>
          <a:xfrm>
            <a:off x="8014999" y="4122458"/>
            <a:ext cx="15785906" cy="8807920"/>
          </a:xfrm>
          <a:prstGeom prst="rect">
            <a:avLst/>
          </a:prstGeom>
        </p:spPr>
        <p:txBody>
          <a:bodyPr>
            <a:normAutofit/>
          </a:bodyPr>
          <a:lstStyle>
            <a:lvl1pPr marL="457200" indent="-457200" defTabSz="1828800">
              <a:spcBef>
                <a:spcPts val="1600"/>
              </a:spcBef>
              <a:buClr>
                <a:schemeClr val="accent6"/>
              </a:buClr>
              <a:buFont typeface="Wingdings-Regular"/>
              <a:buChar char="▪"/>
              <a:defRPr sz="4800">
                <a:solidFill>
                  <a:srgbClr val="44546A"/>
                </a:solidFill>
              </a:defRPr>
            </a:lvl1pPr>
            <a:lvl2pPr marL="800100" indent="-514350" defTabSz="1828800">
              <a:spcBef>
                <a:spcPts val="1600"/>
              </a:spcBef>
              <a:buClr>
                <a:schemeClr val="accent6"/>
              </a:buClr>
              <a:buFont typeface="Wingdings-Regular"/>
              <a:buChar char="–"/>
              <a:defRPr sz="4800">
                <a:solidFill>
                  <a:srgbClr val="44546A"/>
                </a:solidFill>
              </a:defRPr>
            </a:lvl2pPr>
            <a:lvl3pPr marL="1103766" indent="-587828" defTabSz="1828800">
              <a:spcBef>
                <a:spcPts val="1600"/>
              </a:spcBef>
              <a:buClr>
                <a:schemeClr val="accent6"/>
              </a:buClr>
              <a:buFont typeface="Wingdings-Regular"/>
              <a:buChar char="▪"/>
              <a:defRPr sz="4800">
                <a:solidFill>
                  <a:srgbClr val="44546A"/>
                </a:solidFill>
              </a:defRPr>
            </a:lvl3pPr>
            <a:lvl4pPr marL="1330778" indent="-587828" defTabSz="1828800">
              <a:spcBef>
                <a:spcPts val="1600"/>
              </a:spcBef>
              <a:buClr>
                <a:schemeClr val="accent6"/>
              </a:buClr>
              <a:buFont typeface="Wingdings-Regular"/>
              <a:buChar char="–"/>
              <a:defRPr sz="4800">
                <a:solidFill>
                  <a:srgbClr val="44546A"/>
                </a:solidFill>
              </a:defRPr>
            </a:lvl4pPr>
            <a:lvl5pPr marL="1557112" indent="-582387" defTabSz="1828800">
              <a:spcBef>
                <a:spcPts val="1600"/>
              </a:spcBef>
              <a:buClr>
                <a:schemeClr val="accent6"/>
              </a:buClr>
              <a:buFont typeface="Wingdings-Regular"/>
              <a:buChar char="▪"/>
              <a:defRPr sz="4800">
                <a:solidFill>
                  <a:srgbClr val="44546A"/>
                </a:solidFill>
              </a:defRPr>
            </a:lvl5pPr>
          </a:lstStyle>
          <a:p>
            <a:r>
              <a:t>Body Level One</a:t>
            </a:r>
          </a:p>
          <a:p>
            <a:pPr lvl="1"/>
            <a:r>
              <a:t>Body Level Two</a:t>
            </a:r>
          </a:p>
          <a:p>
            <a:pPr lvl="2"/>
            <a:r>
              <a:t>Body Level Three</a:t>
            </a:r>
          </a:p>
          <a:p>
            <a:pPr lvl="3"/>
            <a:r>
              <a:t>Body Level Four</a:t>
            </a:r>
          </a:p>
          <a:p>
            <a:pPr lvl="4"/>
            <a:r>
              <a:t>Body Level Five</a:t>
            </a:r>
          </a:p>
        </p:txBody>
      </p:sp>
      <p:pic>
        <p:nvPicPr>
          <p:cNvPr id="289" name="image15.jp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a:xfrm>
            <a:off x="-1" y="-1"/>
            <a:ext cx="7373722" cy="13716001"/>
          </a:xfrm>
          <a:prstGeom prst="rect">
            <a:avLst/>
          </a:prstGeom>
          <a:ln w="12700">
            <a:miter lim="400000"/>
          </a:ln>
        </p:spPr>
      </p:pic>
      <p:sp>
        <p:nvSpPr>
          <p:cNvPr id="290" name="Shape 290"/>
          <p:cNvSpPr>
            <a:spLocks noGrp="1"/>
          </p:cNvSpPr>
          <p:nvPr>
            <p:ph type="sldNum" sz="quarter" idx="2"/>
          </p:nvPr>
        </p:nvSpPr>
        <p:spPr>
          <a:xfrm>
            <a:off x="23603591" y="13156774"/>
            <a:ext cx="514906" cy="485141"/>
          </a:xfrm>
          <a:prstGeom prst="rect">
            <a:avLst/>
          </a:prstGeom>
        </p:spPr>
        <p:txBody>
          <a:bodyPr anchor="b"/>
          <a:lstStyle>
            <a:lvl1pPr>
              <a:defRPr sz="1600">
                <a:solidFill>
                  <a:srgbClr val="AFABAB"/>
                </a:solidFill>
              </a:defRPr>
            </a:lvl1pPr>
          </a:lstStyle>
          <a:p>
            <a:fld id="{86CB4B4D-7CA3-9044-876B-883B54F8677D}" type="slidenum">
              <a:rPr/>
              <a:t>‹#›</a:t>
            </a:fld>
            <a:endParaRPr dirty="0"/>
          </a:p>
        </p:txBody>
      </p:sp>
      <p:sp>
        <p:nvSpPr>
          <p:cNvPr id="291" name="Shape 291"/>
          <p:cNvSpPr/>
          <p:nvPr/>
        </p:nvSpPr>
        <p:spPr>
          <a:xfrm>
            <a:off x="19445329" y="13141286"/>
            <a:ext cx="3223578" cy="485141"/>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rPr dirty="0"/>
              <a:t>Copyright © 2017 HashiCorp</a:t>
            </a:r>
          </a:p>
        </p:txBody>
      </p:sp>
      <p:grpSp>
        <p:nvGrpSpPr>
          <p:cNvPr id="301" name="Group 301"/>
          <p:cNvGrpSpPr/>
          <p:nvPr/>
        </p:nvGrpSpPr>
        <p:grpSpPr>
          <a:xfrm>
            <a:off x="659357" y="662175"/>
            <a:ext cx="1991242" cy="1950721"/>
            <a:chOff x="0" y="0"/>
            <a:chExt cx="1991241" cy="1950720"/>
          </a:xfrm>
        </p:grpSpPr>
        <p:sp>
          <p:nvSpPr>
            <p:cNvPr id="292" name="Shape 292"/>
            <p:cNvSpPr/>
            <p:nvPr/>
          </p:nvSpPr>
          <p:spPr>
            <a:xfrm>
              <a:off x="760065" y="766586"/>
              <a:ext cx="414283" cy="417548"/>
            </a:xfrm>
            <a:prstGeom prst="ellipse">
              <a:avLst/>
            </a:prstGeom>
            <a:solidFill>
              <a:srgbClr val="FFFFFF">
                <a:alpha val="80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dirty="0"/>
            </a:p>
          </p:txBody>
        </p:sp>
        <p:sp>
          <p:nvSpPr>
            <p:cNvPr id="293" name="Shape 293"/>
            <p:cNvSpPr/>
            <p:nvPr/>
          </p:nvSpPr>
          <p:spPr>
            <a:xfrm>
              <a:off x="1272210" y="877496"/>
              <a:ext cx="189201" cy="195724"/>
            </a:xfrm>
            <a:prstGeom prst="ellipse">
              <a:avLst/>
            </a:pr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dirty="0"/>
            </a:p>
          </p:txBody>
        </p:sp>
        <p:sp>
          <p:nvSpPr>
            <p:cNvPr id="294" name="Shape 294"/>
            <p:cNvSpPr/>
            <p:nvPr/>
          </p:nvSpPr>
          <p:spPr>
            <a:xfrm>
              <a:off x="1526217" y="1043136"/>
              <a:ext cx="194360" cy="190654"/>
            </a:xfrm>
            <a:custGeom>
              <a:avLst/>
              <a:gdLst/>
              <a:ahLst/>
              <a:cxnLst>
                <a:cxn ang="0">
                  <a:pos x="wd2" y="hd2"/>
                </a:cxn>
                <a:cxn ang="5400000">
                  <a:pos x="wd2" y="hd2"/>
                </a:cxn>
                <a:cxn ang="10800000">
                  <a:pos x="wd2" y="hd2"/>
                </a:cxn>
                <a:cxn ang="16200000">
                  <a:pos x="wd2" y="hd2"/>
                </a:cxn>
              </a:cxnLst>
              <a:rect l="0" t="0" r="r" b="b"/>
              <a:pathLst>
                <a:path w="20109" h="19725" extrusionOk="0">
                  <a:moveTo>
                    <a:pt x="20033" y="12263"/>
                  </a:moveTo>
                  <a:cubicBezTo>
                    <a:pt x="20033" y="12263"/>
                    <a:pt x="20033" y="12263"/>
                    <a:pt x="20033" y="12263"/>
                  </a:cubicBezTo>
                  <a:cubicBezTo>
                    <a:pt x="18233" y="17663"/>
                    <a:pt x="12833" y="20663"/>
                    <a:pt x="7433" y="19463"/>
                  </a:cubicBezTo>
                  <a:cubicBezTo>
                    <a:pt x="2633" y="18263"/>
                    <a:pt x="-967" y="12863"/>
                    <a:pt x="233" y="7463"/>
                  </a:cubicBezTo>
                  <a:cubicBezTo>
                    <a:pt x="2033" y="2063"/>
                    <a:pt x="7433" y="-937"/>
                    <a:pt x="12833" y="263"/>
                  </a:cubicBezTo>
                  <a:cubicBezTo>
                    <a:pt x="17633" y="1463"/>
                    <a:pt x="20633" y="6263"/>
                    <a:pt x="20033" y="11663"/>
                  </a:cubicBezTo>
                  <a:cubicBezTo>
                    <a:pt x="20033" y="11663"/>
                    <a:pt x="20033" y="12263"/>
                    <a:pt x="20033" y="12263"/>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dirty="0"/>
            </a:p>
          </p:txBody>
        </p:sp>
        <p:sp>
          <p:nvSpPr>
            <p:cNvPr id="295" name="Shape 295"/>
            <p:cNvSpPr/>
            <p:nvPr/>
          </p:nvSpPr>
          <p:spPr>
            <a:xfrm>
              <a:off x="1532419" y="723453"/>
              <a:ext cx="191777" cy="190653"/>
            </a:xfrm>
            <a:custGeom>
              <a:avLst/>
              <a:gdLst/>
              <a:ahLst/>
              <a:cxnLst>
                <a:cxn ang="0">
                  <a:pos x="wd2" y="hd2"/>
                </a:cxn>
                <a:cxn ang="5400000">
                  <a:pos x="wd2" y="hd2"/>
                </a:cxn>
                <a:cxn ang="10800000">
                  <a:pos x="wd2" y="hd2"/>
                </a:cxn>
                <a:cxn ang="16200000">
                  <a:pos x="wd2" y="hd2"/>
                </a:cxn>
              </a:cxnLst>
              <a:rect l="0" t="0" r="r" b="b"/>
              <a:pathLst>
                <a:path w="20482" h="19725" extrusionOk="0">
                  <a:moveTo>
                    <a:pt x="12613" y="19463"/>
                  </a:moveTo>
                  <a:cubicBezTo>
                    <a:pt x="7059" y="20663"/>
                    <a:pt x="1505" y="17663"/>
                    <a:pt x="270" y="12263"/>
                  </a:cubicBezTo>
                  <a:cubicBezTo>
                    <a:pt x="-964" y="6863"/>
                    <a:pt x="2122" y="1463"/>
                    <a:pt x="7676" y="263"/>
                  </a:cubicBezTo>
                  <a:cubicBezTo>
                    <a:pt x="13230" y="-937"/>
                    <a:pt x="18785" y="2063"/>
                    <a:pt x="20019" y="7463"/>
                  </a:cubicBezTo>
                  <a:cubicBezTo>
                    <a:pt x="20636" y="9263"/>
                    <a:pt x="20636" y="10463"/>
                    <a:pt x="20019" y="11663"/>
                  </a:cubicBezTo>
                  <a:cubicBezTo>
                    <a:pt x="19402" y="15263"/>
                    <a:pt x="16933" y="18863"/>
                    <a:pt x="12613" y="19463"/>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dirty="0"/>
            </a:p>
          </p:txBody>
        </p:sp>
        <p:sp>
          <p:nvSpPr>
            <p:cNvPr id="296" name="Shape 296"/>
            <p:cNvSpPr/>
            <p:nvPr/>
          </p:nvSpPr>
          <p:spPr>
            <a:xfrm>
              <a:off x="1799293" y="1037158"/>
              <a:ext cx="191949" cy="193998"/>
            </a:xfrm>
            <a:custGeom>
              <a:avLst/>
              <a:gdLst/>
              <a:ahLst/>
              <a:cxnLst>
                <a:cxn ang="0">
                  <a:pos x="wd2" y="hd2"/>
                </a:cxn>
                <a:cxn ang="5400000">
                  <a:pos x="wd2" y="hd2"/>
                </a:cxn>
                <a:cxn ang="10800000">
                  <a:pos x="wd2" y="hd2"/>
                </a:cxn>
                <a:cxn ang="16200000">
                  <a:pos x="wd2" y="hd2"/>
                </a:cxn>
              </a:cxnLst>
              <a:rect l="0" t="0" r="r" b="b"/>
              <a:pathLst>
                <a:path w="20500" h="20071" extrusionOk="0">
                  <a:moveTo>
                    <a:pt x="20433" y="11606"/>
                  </a:moveTo>
                  <a:cubicBezTo>
                    <a:pt x="19199" y="17006"/>
                    <a:pt x="14261" y="20606"/>
                    <a:pt x="8707" y="20006"/>
                  </a:cubicBezTo>
                  <a:cubicBezTo>
                    <a:pt x="3153" y="18806"/>
                    <a:pt x="-550" y="14006"/>
                    <a:pt x="67" y="8606"/>
                  </a:cubicBezTo>
                  <a:cubicBezTo>
                    <a:pt x="1301" y="3206"/>
                    <a:pt x="6239" y="-994"/>
                    <a:pt x="11793" y="206"/>
                  </a:cubicBezTo>
                  <a:cubicBezTo>
                    <a:pt x="17347" y="1406"/>
                    <a:pt x="21050" y="5606"/>
                    <a:pt x="20433" y="11006"/>
                  </a:cubicBezTo>
                  <a:cubicBezTo>
                    <a:pt x="20433" y="11006"/>
                    <a:pt x="20433" y="11606"/>
                    <a:pt x="20433" y="11606"/>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dirty="0"/>
            </a:p>
          </p:txBody>
        </p:sp>
        <p:sp>
          <p:nvSpPr>
            <p:cNvPr id="297" name="Shape 297"/>
            <p:cNvSpPr/>
            <p:nvPr/>
          </p:nvSpPr>
          <p:spPr>
            <a:xfrm>
              <a:off x="1799274" y="719543"/>
              <a:ext cx="190594" cy="191948"/>
            </a:xfrm>
            <a:custGeom>
              <a:avLst/>
              <a:gdLst/>
              <a:ahLst/>
              <a:cxnLst>
                <a:cxn ang="0">
                  <a:pos x="wd2" y="hd2"/>
                </a:cxn>
                <a:cxn ang="5400000">
                  <a:pos x="wd2" y="hd2"/>
                </a:cxn>
                <a:cxn ang="10800000">
                  <a:pos x="wd2" y="hd2"/>
                </a:cxn>
                <a:cxn ang="16200000">
                  <a:pos x="wd2" y="hd2"/>
                </a:cxn>
              </a:cxnLst>
              <a:rect l="0" t="0" r="r" b="b"/>
              <a:pathLst>
                <a:path w="21034" h="20500" extrusionOk="0">
                  <a:moveTo>
                    <a:pt x="12140" y="20433"/>
                  </a:moveTo>
                  <a:cubicBezTo>
                    <a:pt x="6422" y="21050"/>
                    <a:pt x="1340" y="17347"/>
                    <a:pt x="69" y="11793"/>
                  </a:cubicBezTo>
                  <a:cubicBezTo>
                    <a:pt x="-566" y="6239"/>
                    <a:pt x="3246" y="684"/>
                    <a:pt x="8963" y="67"/>
                  </a:cubicBezTo>
                  <a:cubicBezTo>
                    <a:pt x="14681" y="-550"/>
                    <a:pt x="20399" y="3153"/>
                    <a:pt x="21034" y="8707"/>
                  </a:cubicBezTo>
                  <a:cubicBezTo>
                    <a:pt x="21034" y="9324"/>
                    <a:pt x="21034" y="9941"/>
                    <a:pt x="21034" y="11176"/>
                  </a:cubicBezTo>
                  <a:cubicBezTo>
                    <a:pt x="21034" y="15496"/>
                    <a:pt x="17222" y="19816"/>
                    <a:pt x="12140" y="20433"/>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dirty="0"/>
            </a:p>
          </p:txBody>
        </p:sp>
        <p:sp>
          <p:nvSpPr>
            <p:cNvPr id="298" name="Shape 298"/>
            <p:cNvSpPr/>
            <p:nvPr/>
          </p:nvSpPr>
          <p:spPr>
            <a:xfrm>
              <a:off x="1665432" y="1339337"/>
              <a:ext cx="193953" cy="195230"/>
            </a:xfrm>
            <a:custGeom>
              <a:avLst/>
              <a:gdLst/>
              <a:ahLst/>
              <a:cxnLst>
                <a:cxn ang="0">
                  <a:pos x="wd2" y="hd2"/>
                </a:cxn>
                <a:cxn ang="5400000">
                  <a:pos x="wd2" y="hd2"/>
                </a:cxn>
                <a:cxn ang="10800000">
                  <a:pos x="wd2" y="hd2"/>
                </a:cxn>
                <a:cxn ang="16200000">
                  <a:pos x="wd2" y="hd2"/>
                </a:cxn>
              </a:cxnLst>
              <a:rect l="0" t="0" r="r" b="b"/>
              <a:pathLst>
                <a:path w="20067" h="19011" extrusionOk="0">
                  <a:moveTo>
                    <a:pt x="18867" y="14210"/>
                  </a:moveTo>
                  <a:cubicBezTo>
                    <a:pt x="18867" y="14210"/>
                    <a:pt x="18867" y="14210"/>
                    <a:pt x="18867" y="14210"/>
                  </a:cubicBezTo>
                  <a:cubicBezTo>
                    <a:pt x="15867" y="18758"/>
                    <a:pt x="9867" y="20463"/>
                    <a:pt x="5067" y="17621"/>
                  </a:cubicBezTo>
                  <a:cubicBezTo>
                    <a:pt x="267" y="15347"/>
                    <a:pt x="-1533" y="9095"/>
                    <a:pt x="1467" y="4547"/>
                  </a:cubicBezTo>
                  <a:cubicBezTo>
                    <a:pt x="3867" y="0"/>
                    <a:pt x="10467" y="-1137"/>
                    <a:pt x="15267" y="1137"/>
                  </a:cubicBezTo>
                  <a:cubicBezTo>
                    <a:pt x="18267" y="2842"/>
                    <a:pt x="20067" y="6821"/>
                    <a:pt x="20067" y="10231"/>
                  </a:cubicBezTo>
                  <a:cubicBezTo>
                    <a:pt x="20067" y="11368"/>
                    <a:pt x="19467" y="13074"/>
                    <a:pt x="18867" y="14210"/>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dirty="0"/>
            </a:p>
          </p:txBody>
        </p:sp>
        <p:sp>
          <p:nvSpPr>
            <p:cNvPr id="299" name="Shape 299"/>
            <p:cNvSpPr/>
            <p:nvPr/>
          </p:nvSpPr>
          <p:spPr>
            <a:xfrm>
              <a:off x="1668553" y="420618"/>
              <a:ext cx="190626" cy="191000"/>
            </a:xfrm>
            <a:custGeom>
              <a:avLst/>
              <a:gdLst/>
              <a:ahLst/>
              <a:cxnLst>
                <a:cxn ang="0">
                  <a:pos x="wd2" y="hd2"/>
                </a:cxn>
                <a:cxn ang="5400000">
                  <a:pos x="wd2" y="hd2"/>
                </a:cxn>
                <a:cxn ang="10800000">
                  <a:pos x="wd2" y="hd2"/>
                </a:cxn>
                <a:cxn ang="16200000">
                  <a:pos x="wd2" y="hd2"/>
                </a:cxn>
              </a:cxnLst>
              <a:rect l="0" t="0" r="r" b="b"/>
              <a:pathLst>
                <a:path w="20035" h="18876" extrusionOk="0">
                  <a:moveTo>
                    <a:pt x="15000" y="17487"/>
                  </a:moveTo>
                  <a:cubicBezTo>
                    <a:pt x="10200" y="20329"/>
                    <a:pt x="4200" y="18624"/>
                    <a:pt x="1200" y="14076"/>
                  </a:cubicBezTo>
                  <a:cubicBezTo>
                    <a:pt x="-1200" y="9529"/>
                    <a:pt x="0" y="3845"/>
                    <a:pt x="4800" y="1003"/>
                  </a:cubicBezTo>
                  <a:cubicBezTo>
                    <a:pt x="9600" y="-1271"/>
                    <a:pt x="16200" y="434"/>
                    <a:pt x="18600" y="4982"/>
                  </a:cubicBezTo>
                  <a:cubicBezTo>
                    <a:pt x="19800" y="6687"/>
                    <a:pt x="20400" y="8392"/>
                    <a:pt x="19800" y="10097"/>
                  </a:cubicBezTo>
                  <a:cubicBezTo>
                    <a:pt x="19800" y="13508"/>
                    <a:pt x="18000" y="15782"/>
                    <a:pt x="15000" y="17487"/>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dirty="0"/>
            </a:p>
          </p:txBody>
        </p:sp>
        <p:sp>
          <p:nvSpPr>
            <p:cNvPr id="300" name="Shape 300"/>
            <p:cNvSpPr/>
            <p:nvPr/>
          </p:nvSpPr>
          <p:spPr>
            <a:xfrm>
              <a:off x="0" y="0"/>
              <a:ext cx="1559274" cy="1950721"/>
            </a:xfrm>
            <a:custGeom>
              <a:avLst/>
              <a:gdLst/>
              <a:ahLst/>
              <a:cxnLst>
                <a:cxn ang="0">
                  <a:pos x="wd2" y="hd2"/>
                </a:cxn>
                <a:cxn ang="5400000">
                  <a:pos x="wd2" y="hd2"/>
                </a:cxn>
                <a:cxn ang="10800000">
                  <a:pos x="wd2" y="hd2"/>
                </a:cxn>
                <a:cxn ang="16200000">
                  <a:pos x="wd2" y="hd2"/>
                </a:cxn>
              </a:cxnLst>
              <a:rect l="0" t="0" r="r" b="b"/>
              <a:pathLst>
                <a:path w="21600" h="21600" extrusionOk="0">
                  <a:moveTo>
                    <a:pt x="13390" y="21600"/>
                  </a:moveTo>
                  <a:cubicBezTo>
                    <a:pt x="9804" y="21600"/>
                    <a:pt x="6456" y="20507"/>
                    <a:pt x="3906" y="18450"/>
                  </a:cubicBezTo>
                  <a:cubicBezTo>
                    <a:pt x="1435" y="16393"/>
                    <a:pt x="0" y="13693"/>
                    <a:pt x="0" y="10800"/>
                  </a:cubicBezTo>
                  <a:cubicBezTo>
                    <a:pt x="0" y="7907"/>
                    <a:pt x="1435" y="5207"/>
                    <a:pt x="3906" y="3150"/>
                  </a:cubicBezTo>
                  <a:cubicBezTo>
                    <a:pt x="6456" y="1157"/>
                    <a:pt x="9883" y="0"/>
                    <a:pt x="13390" y="0"/>
                  </a:cubicBezTo>
                  <a:cubicBezTo>
                    <a:pt x="16419" y="0"/>
                    <a:pt x="19209" y="771"/>
                    <a:pt x="21600" y="2250"/>
                  </a:cubicBezTo>
                  <a:cubicBezTo>
                    <a:pt x="19846" y="4050"/>
                    <a:pt x="19846" y="4050"/>
                    <a:pt x="19846" y="4050"/>
                  </a:cubicBezTo>
                  <a:cubicBezTo>
                    <a:pt x="17934" y="2957"/>
                    <a:pt x="15782" y="2314"/>
                    <a:pt x="13390" y="2314"/>
                  </a:cubicBezTo>
                  <a:cubicBezTo>
                    <a:pt x="10601" y="2314"/>
                    <a:pt x="7970" y="3214"/>
                    <a:pt x="5978" y="4821"/>
                  </a:cubicBezTo>
                  <a:cubicBezTo>
                    <a:pt x="3985" y="6429"/>
                    <a:pt x="2869" y="8550"/>
                    <a:pt x="2869" y="10800"/>
                  </a:cubicBezTo>
                  <a:cubicBezTo>
                    <a:pt x="2869" y="13114"/>
                    <a:pt x="3985" y="15236"/>
                    <a:pt x="5978" y="16843"/>
                  </a:cubicBezTo>
                  <a:cubicBezTo>
                    <a:pt x="7970" y="18450"/>
                    <a:pt x="10601" y="19286"/>
                    <a:pt x="13390" y="19286"/>
                  </a:cubicBezTo>
                  <a:cubicBezTo>
                    <a:pt x="15782" y="19286"/>
                    <a:pt x="17934" y="18707"/>
                    <a:pt x="19846" y="17550"/>
                  </a:cubicBezTo>
                  <a:cubicBezTo>
                    <a:pt x="21520" y="19414"/>
                    <a:pt x="21520" y="19414"/>
                    <a:pt x="21520" y="19414"/>
                  </a:cubicBezTo>
                  <a:cubicBezTo>
                    <a:pt x="19209" y="20893"/>
                    <a:pt x="16419" y="21600"/>
                    <a:pt x="13390" y="21600"/>
                  </a:cubicBez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dirty="0"/>
            </a:p>
          </p:txBody>
        </p:sp>
      </p:grpSp>
      <p:sp>
        <p:nvSpPr>
          <p:cNvPr id="302" name="Shape 302"/>
          <p:cNvSpPr/>
          <p:nvPr/>
        </p:nvSpPr>
        <p:spPr>
          <a:xfrm>
            <a:off x="6030" y="4094997"/>
            <a:ext cx="6773335" cy="7315201"/>
          </a:xfrm>
          <a:prstGeom prst="rect">
            <a:avLst/>
          </a:prstGeom>
          <a:solidFill>
            <a:schemeClr val="accent6">
              <a:lumOff val="-11728"/>
            </a:schemeClr>
          </a:solidFill>
          <a:ln w="12700">
            <a:miter lim="400000"/>
          </a:ln>
        </p:spPr>
        <p:txBody>
          <a:bodyPr lIns="121919" tIns="121919" rIns="121919" bIns="121919">
            <a:normAutofit/>
          </a:bodyPr>
          <a:lstStyle/>
          <a:p>
            <a:pPr defTabSz="2438400">
              <a:lnSpc>
                <a:spcPts val="4000"/>
              </a:lnSpc>
              <a:spcBef>
                <a:spcPts val="0"/>
              </a:spcBef>
              <a:defRPr sz="3600" b="0">
                <a:latin typeface="Verdana"/>
                <a:ea typeface="Verdana"/>
                <a:cs typeface="Verdana"/>
                <a:sym typeface="Verdana"/>
              </a:defRPr>
            </a:pPr>
            <a:endParaRPr dirty="0"/>
          </a:p>
        </p:txBody>
      </p:sp>
      <p:sp>
        <p:nvSpPr>
          <p:cNvPr id="303" name="Shape 303"/>
          <p:cNvSpPr>
            <a:spLocks noGrp="1"/>
          </p:cNvSpPr>
          <p:nvPr>
            <p:ph type="title"/>
          </p:nvPr>
        </p:nvSpPr>
        <p:spPr>
          <a:xfrm>
            <a:off x="6030" y="4547424"/>
            <a:ext cx="6616701" cy="2976502"/>
          </a:xfrm>
          <a:prstGeom prst="rect">
            <a:avLst/>
          </a:prstGeom>
        </p:spPr>
        <p:txBody>
          <a:bodyPr anchor="b"/>
          <a:lstStyle>
            <a:lvl1pPr>
              <a:lnSpc>
                <a:spcPts val="5000"/>
              </a:lnSpc>
              <a:defRPr sz="4800">
                <a:solidFill>
                  <a:srgbClr val="FFFFFF"/>
                </a:solidFill>
              </a:defRPr>
            </a:lvl1pPr>
          </a:lstStyle>
          <a:p>
            <a:r>
              <a:t>Title Text</a:t>
            </a:r>
          </a:p>
        </p:txBody>
      </p:sp>
      <p:sp>
        <p:nvSpPr>
          <p:cNvPr id="304" name="Shape 304"/>
          <p:cNvSpPr>
            <a:spLocks noGrp="1"/>
          </p:cNvSpPr>
          <p:nvPr>
            <p:ph type="body" sz="quarter" idx="13"/>
          </p:nvPr>
        </p:nvSpPr>
        <p:spPr>
          <a:xfrm>
            <a:off x="-1" y="7657141"/>
            <a:ext cx="6585388" cy="3365501"/>
          </a:xfrm>
          <a:prstGeom prst="rect">
            <a:avLst/>
          </a:prstGeom>
          <a:ln w="12700"/>
        </p:spPr>
        <p:txBody>
          <a:bodyPr>
            <a:normAutofit/>
          </a:bodyPr>
          <a:lstStyle/>
          <a:p>
            <a:pPr marL="0" indent="0">
              <a:lnSpc>
                <a:spcPts val="4000"/>
              </a:lnSpc>
              <a:spcBef>
                <a:spcPts val="0"/>
              </a:spcBef>
              <a:buSzTx/>
              <a:buFontTx/>
              <a:buNone/>
              <a:defRPr sz="3600">
                <a:solidFill>
                  <a:srgbClr val="FFFFFF"/>
                </a:solidFill>
              </a:defRPr>
            </a:pPr>
            <a:endParaRPr/>
          </a:p>
        </p:txBody>
      </p:sp>
    </p:spTree>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Info-CodeBox-Consul">
    <p:spTree>
      <p:nvGrpSpPr>
        <p:cNvPr id="1" name=""/>
        <p:cNvGrpSpPr/>
        <p:nvPr/>
      </p:nvGrpSpPr>
      <p:grpSpPr>
        <a:xfrm>
          <a:off x="0" y="0"/>
          <a:ext cx="0" cy="0"/>
          <a:chOff x="0" y="0"/>
          <a:chExt cx="0" cy="0"/>
        </a:xfrm>
      </p:grpSpPr>
      <p:pic>
        <p:nvPicPr>
          <p:cNvPr id="311" name="image15.jp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a:xfrm>
            <a:off x="-1" y="-1"/>
            <a:ext cx="7373722" cy="13716001"/>
          </a:xfrm>
          <a:prstGeom prst="rect">
            <a:avLst/>
          </a:prstGeom>
          <a:ln w="12700">
            <a:miter lim="400000"/>
          </a:ln>
        </p:spPr>
      </p:pic>
      <p:sp>
        <p:nvSpPr>
          <p:cNvPr id="312" name="Shape 312"/>
          <p:cNvSpPr>
            <a:spLocks noGrp="1"/>
          </p:cNvSpPr>
          <p:nvPr>
            <p:ph type="sldNum" sz="quarter" idx="2"/>
          </p:nvPr>
        </p:nvSpPr>
        <p:spPr>
          <a:xfrm>
            <a:off x="23603591" y="13156774"/>
            <a:ext cx="514906" cy="485141"/>
          </a:xfrm>
          <a:prstGeom prst="rect">
            <a:avLst/>
          </a:prstGeom>
        </p:spPr>
        <p:txBody>
          <a:bodyPr anchor="b"/>
          <a:lstStyle>
            <a:lvl1pPr>
              <a:defRPr sz="1600">
                <a:solidFill>
                  <a:srgbClr val="AFABAB"/>
                </a:solidFill>
              </a:defRPr>
            </a:lvl1pPr>
          </a:lstStyle>
          <a:p>
            <a:fld id="{86CB4B4D-7CA3-9044-876B-883B54F8677D}" type="slidenum">
              <a:rPr/>
              <a:t>‹#›</a:t>
            </a:fld>
            <a:endParaRPr dirty="0"/>
          </a:p>
        </p:txBody>
      </p:sp>
      <p:sp>
        <p:nvSpPr>
          <p:cNvPr id="313" name="Shape 313"/>
          <p:cNvSpPr/>
          <p:nvPr/>
        </p:nvSpPr>
        <p:spPr>
          <a:xfrm>
            <a:off x="19445329" y="13141286"/>
            <a:ext cx="3223578" cy="485141"/>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rPr dirty="0"/>
              <a:t>Copyright © 2017 HashiCorp</a:t>
            </a:r>
          </a:p>
        </p:txBody>
      </p:sp>
      <p:grpSp>
        <p:nvGrpSpPr>
          <p:cNvPr id="323" name="Group 323"/>
          <p:cNvGrpSpPr/>
          <p:nvPr/>
        </p:nvGrpSpPr>
        <p:grpSpPr>
          <a:xfrm>
            <a:off x="659357" y="662175"/>
            <a:ext cx="1991242" cy="1950721"/>
            <a:chOff x="0" y="0"/>
            <a:chExt cx="1991241" cy="1950720"/>
          </a:xfrm>
        </p:grpSpPr>
        <p:sp>
          <p:nvSpPr>
            <p:cNvPr id="314" name="Shape 314"/>
            <p:cNvSpPr/>
            <p:nvPr/>
          </p:nvSpPr>
          <p:spPr>
            <a:xfrm>
              <a:off x="760065" y="766586"/>
              <a:ext cx="414283" cy="417548"/>
            </a:xfrm>
            <a:prstGeom prst="ellipse">
              <a:avLst/>
            </a:prstGeom>
            <a:solidFill>
              <a:srgbClr val="FFFFFF">
                <a:alpha val="80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dirty="0"/>
            </a:p>
          </p:txBody>
        </p:sp>
        <p:sp>
          <p:nvSpPr>
            <p:cNvPr id="315" name="Shape 315"/>
            <p:cNvSpPr/>
            <p:nvPr/>
          </p:nvSpPr>
          <p:spPr>
            <a:xfrm>
              <a:off x="1272210" y="877496"/>
              <a:ext cx="189201" cy="195724"/>
            </a:xfrm>
            <a:prstGeom prst="ellipse">
              <a:avLst/>
            </a:pr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dirty="0"/>
            </a:p>
          </p:txBody>
        </p:sp>
        <p:sp>
          <p:nvSpPr>
            <p:cNvPr id="316" name="Shape 316"/>
            <p:cNvSpPr/>
            <p:nvPr/>
          </p:nvSpPr>
          <p:spPr>
            <a:xfrm>
              <a:off x="1526217" y="1043136"/>
              <a:ext cx="194360" cy="190654"/>
            </a:xfrm>
            <a:custGeom>
              <a:avLst/>
              <a:gdLst/>
              <a:ahLst/>
              <a:cxnLst>
                <a:cxn ang="0">
                  <a:pos x="wd2" y="hd2"/>
                </a:cxn>
                <a:cxn ang="5400000">
                  <a:pos x="wd2" y="hd2"/>
                </a:cxn>
                <a:cxn ang="10800000">
                  <a:pos x="wd2" y="hd2"/>
                </a:cxn>
                <a:cxn ang="16200000">
                  <a:pos x="wd2" y="hd2"/>
                </a:cxn>
              </a:cxnLst>
              <a:rect l="0" t="0" r="r" b="b"/>
              <a:pathLst>
                <a:path w="20109" h="19725" extrusionOk="0">
                  <a:moveTo>
                    <a:pt x="20033" y="12263"/>
                  </a:moveTo>
                  <a:cubicBezTo>
                    <a:pt x="20033" y="12263"/>
                    <a:pt x="20033" y="12263"/>
                    <a:pt x="20033" y="12263"/>
                  </a:cubicBezTo>
                  <a:cubicBezTo>
                    <a:pt x="18233" y="17663"/>
                    <a:pt x="12833" y="20663"/>
                    <a:pt x="7433" y="19463"/>
                  </a:cubicBezTo>
                  <a:cubicBezTo>
                    <a:pt x="2633" y="18263"/>
                    <a:pt x="-967" y="12863"/>
                    <a:pt x="233" y="7463"/>
                  </a:cubicBezTo>
                  <a:cubicBezTo>
                    <a:pt x="2033" y="2063"/>
                    <a:pt x="7433" y="-937"/>
                    <a:pt x="12833" y="263"/>
                  </a:cubicBezTo>
                  <a:cubicBezTo>
                    <a:pt x="17633" y="1463"/>
                    <a:pt x="20633" y="6263"/>
                    <a:pt x="20033" y="11663"/>
                  </a:cubicBezTo>
                  <a:cubicBezTo>
                    <a:pt x="20033" y="11663"/>
                    <a:pt x="20033" y="12263"/>
                    <a:pt x="20033" y="12263"/>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dirty="0"/>
            </a:p>
          </p:txBody>
        </p:sp>
        <p:sp>
          <p:nvSpPr>
            <p:cNvPr id="317" name="Shape 317"/>
            <p:cNvSpPr/>
            <p:nvPr/>
          </p:nvSpPr>
          <p:spPr>
            <a:xfrm>
              <a:off x="1532419" y="723453"/>
              <a:ext cx="191777" cy="190653"/>
            </a:xfrm>
            <a:custGeom>
              <a:avLst/>
              <a:gdLst/>
              <a:ahLst/>
              <a:cxnLst>
                <a:cxn ang="0">
                  <a:pos x="wd2" y="hd2"/>
                </a:cxn>
                <a:cxn ang="5400000">
                  <a:pos x="wd2" y="hd2"/>
                </a:cxn>
                <a:cxn ang="10800000">
                  <a:pos x="wd2" y="hd2"/>
                </a:cxn>
                <a:cxn ang="16200000">
                  <a:pos x="wd2" y="hd2"/>
                </a:cxn>
              </a:cxnLst>
              <a:rect l="0" t="0" r="r" b="b"/>
              <a:pathLst>
                <a:path w="20482" h="19725" extrusionOk="0">
                  <a:moveTo>
                    <a:pt x="12613" y="19463"/>
                  </a:moveTo>
                  <a:cubicBezTo>
                    <a:pt x="7059" y="20663"/>
                    <a:pt x="1505" y="17663"/>
                    <a:pt x="270" y="12263"/>
                  </a:cubicBezTo>
                  <a:cubicBezTo>
                    <a:pt x="-964" y="6863"/>
                    <a:pt x="2122" y="1463"/>
                    <a:pt x="7676" y="263"/>
                  </a:cubicBezTo>
                  <a:cubicBezTo>
                    <a:pt x="13230" y="-937"/>
                    <a:pt x="18785" y="2063"/>
                    <a:pt x="20019" y="7463"/>
                  </a:cubicBezTo>
                  <a:cubicBezTo>
                    <a:pt x="20636" y="9263"/>
                    <a:pt x="20636" y="10463"/>
                    <a:pt x="20019" y="11663"/>
                  </a:cubicBezTo>
                  <a:cubicBezTo>
                    <a:pt x="19402" y="15263"/>
                    <a:pt x="16933" y="18863"/>
                    <a:pt x="12613" y="19463"/>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dirty="0"/>
            </a:p>
          </p:txBody>
        </p:sp>
        <p:sp>
          <p:nvSpPr>
            <p:cNvPr id="318" name="Shape 318"/>
            <p:cNvSpPr/>
            <p:nvPr/>
          </p:nvSpPr>
          <p:spPr>
            <a:xfrm>
              <a:off x="1799293" y="1037158"/>
              <a:ext cx="191949" cy="193998"/>
            </a:xfrm>
            <a:custGeom>
              <a:avLst/>
              <a:gdLst/>
              <a:ahLst/>
              <a:cxnLst>
                <a:cxn ang="0">
                  <a:pos x="wd2" y="hd2"/>
                </a:cxn>
                <a:cxn ang="5400000">
                  <a:pos x="wd2" y="hd2"/>
                </a:cxn>
                <a:cxn ang="10800000">
                  <a:pos x="wd2" y="hd2"/>
                </a:cxn>
                <a:cxn ang="16200000">
                  <a:pos x="wd2" y="hd2"/>
                </a:cxn>
              </a:cxnLst>
              <a:rect l="0" t="0" r="r" b="b"/>
              <a:pathLst>
                <a:path w="20500" h="20071" extrusionOk="0">
                  <a:moveTo>
                    <a:pt x="20433" y="11606"/>
                  </a:moveTo>
                  <a:cubicBezTo>
                    <a:pt x="19199" y="17006"/>
                    <a:pt x="14261" y="20606"/>
                    <a:pt x="8707" y="20006"/>
                  </a:cubicBezTo>
                  <a:cubicBezTo>
                    <a:pt x="3153" y="18806"/>
                    <a:pt x="-550" y="14006"/>
                    <a:pt x="67" y="8606"/>
                  </a:cubicBezTo>
                  <a:cubicBezTo>
                    <a:pt x="1301" y="3206"/>
                    <a:pt x="6239" y="-994"/>
                    <a:pt x="11793" y="206"/>
                  </a:cubicBezTo>
                  <a:cubicBezTo>
                    <a:pt x="17347" y="1406"/>
                    <a:pt x="21050" y="5606"/>
                    <a:pt x="20433" y="11006"/>
                  </a:cubicBezTo>
                  <a:cubicBezTo>
                    <a:pt x="20433" y="11006"/>
                    <a:pt x="20433" y="11606"/>
                    <a:pt x="20433" y="11606"/>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dirty="0"/>
            </a:p>
          </p:txBody>
        </p:sp>
        <p:sp>
          <p:nvSpPr>
            <p:cNvPr id="319" name="Shape 319"/>
            <p:cNvSpPr/>
            <p:nvPr/>
          </p:nvSpPr>
          <p:spPr>
            <a:xfrm>
              <a:off x="1799274" y="719543"/>
              <a:ext cx="190594" cy="191948"/>
            </a:xfrm>
            <a:custGeom>
              <a:avLst/>
              <a:gdLst/>
              <a:ahLst/>
              <a:cxnLst>
                <a:cxn ang="0">
                  <a:pos x="wd2" y="hd2"/>
                </a:cxn>
                <a:cxn ang="5400000">
                  <a:pos x="wd2" y="hd2"/>
                </a:cxn>
                <a:cxn ang="10800000">
                  <a:pos x="wd2" y="hd2"/>
                </a:cxn>
                <a:cxn ang="16200000">
                  <a:pos x="wd2" y="hd2"/>
                </a:cxn>
              </a:cxnLst>
              <a:rect l="0" t="0" r="r" b="b"/>
              <a:pathLst>
                <a:path w="21034" h="20500" extrusionOk="0">
                  <a:moveTo>
                    <a:pt x="12140" y="20433"/>
                  </a:moveTo>
                  <a:cubicBezTo>
                    <a:pt x="6422" y="21050"/>
                    <a:pt x="1340" y="17347"/>
                    <a:pt x="69" y="11793"/>
                  </a:cubicBezTo>
                  <a:cubicBezTo>
                    <a:pt x="-566" y="6239"/>
                    <a:pt x="3246" y="684"/>
                    <a:pt x="8963" y="67"/>
                  </a:cubicBezTo>
                  <a:cubicBezTo>
                    <a:pt x="14681" y="-550"/>
                    <a:pt x="20399" y="3153"/>
                    <a:pt x="21034" y="8707"/>
                  </a:cubicBezTo>
                  <a:cubicBezTo>
                    <a:pt x="21034" y="9324"/>
                    <a:pt x="21034" y="9941"/>
                    <a:pt x="21034" y="11176"/>
                  </a:cubicBezTo>
                  <a:cubicBezTo>
                    <a:pt x="21034" y="15496"/>
                    <a:pt x="17222" y="19816"/>
                    <a:pt x="12140" y="20433"/>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dirty="0"/>
            </a:p>
          </p:txBody>
        </p:sp>
        <p:sp>
          <p:nvSpPr>
            <p:cNvPr id="320" name="Shape 320"/>
            <p:cNvSpPr/>
            <p:nvPr/>
          </p:nvSpPr>
          <p:spPr>
            <a:xfrm>
              <a:off x="1665432" y="1339337"/>
              <a:ext cx="193953" cy="195230"/>
            </a:xfrm>
            <a:custGeom>
              <a:avLst/>
              <a:gdLst/>
              <a:ahLst/>
              <a:cxnLst>
                <a:cxn ang="0">
                  <a:pos x="wd2" y="hd2"/>
                </a:cxn>
                <a:cxn ang="5400000">
                  <a:pos x="wd2" y="hd2"/>
                </a:cxn>
                <a:cxn ang="10800000">
                  <a:pos x="wd2" y="hd2"/>
                </a:cxn>
                <a:cxn ang="16200000">
                  <a:pos x="wd2" y="hd2"/>
                </a:cxn>
              </a:cxnLst>
              <a:rect l="0" t="0" r="r" b="b"/>
              <a:pathLst>
                <a:path w="20067" h="19011" extrusionOk="0">
                  <a:moveTo>
                    <a:pt x="18867" y="14210"/>
                  </a:moveTo>
                  <a:cubicBezTo>
                    <a:pt x="18867" y="14210"/>
                    <a:pt x="18867" y="14210"/>
                    <a:pt x="18867" y="14210"/>
                  </a:cubicBezTo>
                  <a:cubicBezTo>
                    <a:pt x="15867" y="18758"/>
                    <a:pt x="9867" y="20463"/>
                    <a:pt x="5067" y="17621"/>
                  </a:cubicBezTo>
                  <a:cubicBezTo>
                    <a:pt x="267" y="15347"/>
                    <a:pt x="-1533" y="9095"/>
                    <a:pt x="1467" y="4547"/>
                  </a:cubicBezTo>
                  <a:cubicBezTo>
                    <a:pt x="3867" y="0"/>
                    <a:pt x="10467" y="-1137"/>
                    <a:pt x="15267" y="1137"/>
                  </a:cubicBezTo>
                  <a:cubicBezTo>
                    <a:pt x="18267" y="2842"/>
                    <a:pt x="20067" y="6821"/>
                    <a:pt x="20067" y="10231"/>
                  </a:cubicBezTo>
                  <a:cubicBezTo>
                    <a:pt x="20067" y="11368"/>
                    <a:pt x="19467" y="13074"/>
                    <a:pt x="18867" y="14210"/>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dirty="0"/>
            </a:p>
          </p:txBody>
        </p:sp>
        <p:sp>
          <p:nvSpPr>
            <p:cNvPr id="321" name="Shape 321"/>
            <p:cNvSpPr/>
            <p:nvPr/>
          </p:nvSpPr>
          <p:spPr>
            <a:xfrm>
              <a:off x="1668553" y="420618"/>
              <a:ext cx="190626" cy="191000"/>
            </a:xfrm>
            <a:custGeom>
              <a:avLst/>
              <a:gdLst/>
              <a:ahLst/>
              <a:cxnLst>
                <a:cxn ang="0">
                  <a:pos x="wd2" y="hd2"/>
                </a:cxn>
                <a:cxn ang="5400000">
                  <a:pos x="wd2" y="hd2"/>
                </a:cxn>
                <a:cxn ang="10800000">
                  <a:pos x="wd2" y="hd2"/>
                </a:cxn>
                <a:cxn ang="16200000">
                  <a:pos x="wd2" y="hd2"/>
                </a:cxn>
              </a:cxnLst>
              <a:rect l="0" t="0" r="r" b="b"/>
              <a:pathLst>
                <a:path w="20035" h="18876" extrusionOk="0">
                  <a:moveTo>
                    <a:pt x="15000" y="17487"/>
                  </a:moveTo>
                  <a:cubicBezTo>
                    <a:pt x="10200" y="20329"/>
                    <a:pt x="4200" y="18624"/>
                    <a:pt x="1200" y="14076"/>
                  </a:cubicBezTo>
                  <a:cubicBezTo>
                    <a:pt x="-1200" y="9529"/>
                    <a:pt x="0" y="3845"/>
                    <a:pt x="4800" y="1003"/>
                  </a:cubicBezTo>
                  <a:cubicBezTo>
                    <a:pt x="9600" y="-1271"/>
                    <a:pt x="16200" y="434"/>
                    <a:pt x="18600" y="4982"/>
                  </a:cubicBezTo>
                  <a:cubicBezTo>
                    <a:pt x="19800" y="6687"/>
                    <a:pt x="20400" y="8392"/>
                    <a:pt x="19800" y="10097"/>
                  </a:cubicBezTo>
                  <a:cubicBezTo>
                    <a:pt x="19800" y="13508"/>
                    <a:pt x="18000" y="15782"/>
                    <a:pt x="15000" y="17487"/>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dirty="0"/>
            </a:p>
          </p:txBody>
        </p:sp>
        <p:sp>
          <p:nvSpPr>
            <p:cNvPr id="322" name="Shape 322"/>
            <p:cNvSpPr/>
            <p:nvPr/>
          </p:nvSpPr>
          <p:spPr>
            <a:xfrm>
              <a:off x="0" y="0"/>
              <a:ext cx="1559274" cy="1950721"/>
            </a:xfrm>
            <a:custGeom>
              <a:avLst/>
              <a:gdLst/>
              <a:ahLst/>
              <a:cxnLst>
                <a:cxn ang="0">
                  <a:pos x="wd2" y="hd2"/>
                </a:cxn>
                <a:cxn ang="5400000">
                  <a:pos x="wd2" y="hd2"/>
                </a:cxn>
                <a:cxn ang="10800000">
                  <a:pos x="wd2" y="hd2"/>
                </a:cxn>
                <a:cxn ang="16200000">
                  <a:pos x="wd2" y="hd2"/>
                </a:cxn>
              </a:cxnLst>
              <a:rect l="0" t="0" r="r" b="b"/>
              <a:pathLst>
                <a:path w="21600" h="21600" extrusionOk="0">
                  <a:moveTo>
                    <a:pt x="13390" y="21600"/>
                  </a:moveTo>
                  <a:cubicBezTo>
                    <a:pt x="9804" y="21600"/>
                    <a:pt x="6456" y="20507"/>
                    <a:pt x="3906" y="18450"/>
                  </a:cubicBezTo>
                  <a:cubicBezTo>
                    <a:pt x="1435" y="16393"/>
                    <a:pt x="0" y="13693"/>
                    <a:pt x="0" y="10800"/>
                  </a:cubicBezTo>
                  <a:cubicBezTo>
                    <a:pt x="0" y="7907"/>
                    <a:pt x="1435" y="5207"/>
                    <a:pt x="3906" y="3150"/>
                  </a:cubicBezTo>
                  <a:cubicBezTo>
                    <a:pt x="6456" y="1157"/>
                    <a:pt x="9883" y="0"/>
                    <a:pt x="13390" y="0"/>
                  </a:cubicBezTo>
                  <a:cubicBezTo>
                    <a:pt x="16419" y="0"/>
                    <a:pt x="19209" y="771"/>
                    <a:pt x="21600" y="2250"/>
                  </a:cubicBezTo>
                  <a:cubicBezTo>
                    <a:pt x="19846" y="4050"/>
                    <a:pt x="19846" y="4050"/>
                    <a:pt x="19846" y="4050"/>
                  </a:cubicBezTo>
                  <a:cubicBezTo>
                    <a:pt x="17934" y="2957"/>
                    <a:pt x="15782" y="2314"/>
                    <a:pt x="13390" y="2314"/>
                  </a:cubicBezTo>
                  <a:cubicBezTo>
                    <a:pt x="10601" y="2314"/>
                    <a:pt x="7970" y="3214"/>
                    <a:pt x="5978" y="4821"/>
                  </a:cubicBezTo>
                  <a:cubicBezTo>
                    <a:pt x="3985" y="6429"/>
                    <a:pt x="2869" y="8550"/>
                    <a:pt x="2869" y="10800"/>
                  </a:cubicBezTo>
                  <a:cubicBezTo>
                    <a:pt x="2869" y="13114"/>
                    <a:pt x="3985" y="15236"/>
                    <a:pt x="5978" y="16843"/>
                  </a:cubicBezTo>
                  <a:cubicBezTo>
                    <a:pt x="7970" y="18450"/>
                    <a:pt x="10601" y="19286"/>
                    <a:pt x="13390" y="19286"/>
                  </a:cubicBezTo>
                  <a:cubicBezTo>
                    <a:pt x="15782" y="19286"/>
                    <a:pt x="17934" y="18707"/>
                    <a:pt x="19846" y="17550"/>
                  </a:cubicBezTo>
                  <a:cubicBezTo>
                    <a:pt x="21520" y="19414"/>
                    <a:pt x="21520" y="19414"/>
                    <a:pt x="21520" y="19414"/>
                  </a:cubicBezTo>
                  <a:cubicBezTo>
                    <a:pt x="19209" y="20893"/>
                    <a:pt x="16419" y="21600"/>
                    <a:pt x="13390" y="21600"/>
                  </a:cubicBez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dirty="0"/>
            </a:p>
          </p:txBody>
        </p:sp>
      </p:grpSp>
      <p:sp>
        <p:nvSpPr>
          <p:cNvPr id="324" name="Shape 324"/>
          <p:cNvSpPr/>
          <p:nvPr/>
        </p:nvSpPr>
        <p:spPr>
          <a:xfrm>
            <a:off x="8525562" y="2931055"/>
            <a:ext cx="14677338" cy="8489300"/>
          </a:xfrm>
          <a:prstGeom prst="rect">
            <a:avLst/>
          </a:prstGeom>
          <a:solidFill>
            <a:srgbClr val="CCCCCC">
              <a:alpha val="10000"/>
            </a:srgbClr>
          </a:solidFill>
          <a:ln w="25400">
            <a:solidFill>
              <a:srgbClr val="ADB9CA"/>
            </a:solidFill>
          </a:ln>
        </p:spPr>
        <p:txBody>
          <a:bodyPr lIns="121919" tIns="121919" rIns="121919" bIns="121919"/>
          <a:lstStyle/>
          <a:p>
            <a:pPr defTabSz="2438400">
              <a:lnSpc>
                <a:spcPct val="100000"/>
              </a:lnSpc>
              <a:spcBef>
                <a:spcPts val="0"/>
              </a:spcBef>
              <a:defRPr sz="2400" b="0">
                <a:solidFill>
                  <a:srgbClr val="000000"/>
                </a:solidFill>
                <a:latin typeface="Menlo"/>
                <a:ea typeface="Menlo"/>
                <a:cs typeface="Menlo"/>
                <a:sym typeface="Menlo"/>
              </a:defRPr>
            </a:pPr>
            <a:endParaRPr dirty="0"/>
          </a:p>
        </p:txBody>
      </p:sp>
      <p:sp>
        <p:nvSpPr>
          <p:cNvPr id="325" name="Shape 325"/>
          <p:cNvSpPr/>
          <p:nvPr/>
        </p:nvSpPr>
        <p:spPr>
          <a:xfrm>
            <a:off x="8523730" y="2479554"/>
            <a:ext cx="14679170" cy="731521"/>
          </a:xfrm>
          <a:prstGeom prst="rect">
            <a:avLst/>
          </a:prstGeom>
          <a:solidFill>
            <a:srgbClr val="ADB9CA"/>
          </a:solidFill>
          <a:ln w="25400">
            <a:solidFill>
              <a:srgbClr val="ADB9CA"/>
            </a:solidFill>
            <a:miter/>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dirty="0"/>
          </a:p>
        </p:txBody>
      </p:sp>
      <p:sp>
        <p:nvSpPr>
          <p:cNvPr id="326" name="Shape 326"/>
          <p:cNvSpPr/>
          <p:nvPr/>
        </p:nvSpPr>
        <p:spPr>
          <a:xfrm>
            <a:off x="6030" y="4094997"/>
            <a:ext cx="6773335" cy="7315201"/>
          </a:xfrm>
          <a:prstGeom prst="rect">
            <a:avLst/>
          </a:prstGeom>
          <a:solidFill>
            <a:schemeClr val="accent6">
              <a:lumOff val="-11728"/>
            </a:schemeClr>
          </a:solidFill>
          <a:ln w="12700">
            <a:miter lim="400000"/>
          </a:ln>
        </p:spPr>
        <p:txBody>
          <a:bodyPr lIns="121919" tIns="121919" rIns="121919" bIns="121919">
            <a:normAutofit/>
          </a:bodyPr>
          <a:lstStyle/>
          <a:p>
            <a:pPr defTabSz="2438400">
              <a:lnSpc>
                <a:spcPts val="4000"/>
              </a:lnSpc>
              <a:spcBef>
                <a:spcPts val="0"/>
              </a:spcBef>
              <a:defRPr sz="3600" b="0">
                <a:latin typeface="Verdana"/>
                <a:ea typeface="Verdana"/>
                <a:cs typeface="Verdana"/>
                <a:sym typeface="Verdana"/>
              </a:defRPr>
            </a:pPr>
            <a:endParaRPr dirty="0"/>
          </a:p>
        </p:txBody>
      </p:sp>
      <p:sp>
        <p:nvSpPr>
          <p:cNvPr id="327" name="Shape 327"/>
          <p:cNvSpPr>
            <a:spLocks noGrp="1"/>
          </p:cNvSpPr>
          <p:nvPr>
            <p:ph type="body" sz="quarter" idx="13"/>
          </p:nvPr>
        </p:nvSpPr>
        <p:spPr>
          <a:xfrm>
            <a:off x="-1" y="7657141"/>
            <a:ext cx="6585388" cy="3365501"/>
          </a:xfrm>
          <a:prstGeom prst="rect">
            <a:avLst/>
          </a:prstGeom>
          <a:ln w="12700"/>
        </p:spPr>
        <p:txBody>
          <a:bodyPr>
            <a:normAutofit/>
          </a:bodyPr>
          <a:lstStyle/>
          <a:p>
            <a:pPr marL="0" indent="0">
              <a:lnSpc>
                <a:spcPts val="4000"/>
              </a:lnSpc>
              <a:spcBef>
                <a:spcPts val="0"/>
              </a:spcBef>
              <a:buSzTx/>
              <a:buFontTx/>
              <a:buNone/>
              <a:defRPr sz="3600">
                <a:solidFill>
                  <a:srgbClr val="FFFFFF"/>
                </a:solidFill>
              </a:defRPr>
            </a:pPr>
            <a:endParaRPr/>
          </a:p>
        </p:txBody>
      </p:sp>
      <p:sp>
        <p:nvSpPr>
          <p:cNvPr id="328" name="Shape 328"/>
          <p:cNvSpPr>
            <a:spLocks noGrp="1"/>
          </p:cNvSpPr>
          <p:nvPr>
            <p:ph type="title"/>
          </p:nvPr>
        </p:nvSpPr>
        <p:spPr>
          <a:xfrm>
            <a:off x="-1" y="4552125"/>
            <a:ext cx="6616701" cy="2971801"/>
          </a:xfrm>
          <a:prstGeom prst="rect">
            <a:avLst/>
          </a:prstGeom>
        </p:spPr>
        <p:txBody>
          <a:bodyPr anchor="b"/>
          <a:lstStyle>
            <a:lvl1pPr>
              <a:lnSpc>
                <a:spcPts val="5000"/>
              </a:lnSpc>
              <a:defRPr sz="4800">
                <a:solidFill>
                  <a:srgbClr val="FFFFFF"/>
                </a:solidFill>
              </a:defRPr>
            </a:lvl1pPr>
          </a:lstStyle>
          <a:p>
            <a:r>
              <a:t>Title Text</a:t>
            </a:r>
          </a:p>
        </p:txBody>
      </p:sp>
      <p:sp>
        <p:nvSpPr>
          <p:cNvPr id="329" name="Shape 329"/>
          <p:cNvSpPr>
            <a:spLocks noGrp="1"/>
          </p:cNvSpPr>
          <p:nvPr>
            <p:ph type="body" sz="half" idx="14"/>
          </p:nvPr>
        </p:nvSpPr>
        <p:spPr>
          <a:xfrm>
            <a:off x="8812231" y="3470983"/>
            <a:ext cx="14097928" cy="7689463"/>
          </a:xfrm>
          <a:prstGeom prst="rect">
            <a:avLst/>
          </a:prstGeom>
          <a:ln w="12700"/>
        </p:spPr>
        <p:txBody>
          <a:bodyPr>
            <a:normAutofit/>
          </a:bodyPr>
          <a:lstStyle/>
          <a:p>
            <a:pPr marL="0" indent="0" defTabSz="1828800">
              <a:spcBef>
                <a:spcPts val="800"/>
              </a:spcBef>
              <a:buSzTx/>
              <a:buFontTx/>
              <a:buNone/>
              <a:defRPr sz="1800">
                <a:latin typeface="Menlo"/>
                <a:ea typeface="Menlo"/>
                <a:cs typeface="Menlo"/>
                <a:sym typeface="Menlo"/>
              </a:defRPr>
            </a:pPr>
            <a:endParaRPr/>
          </a:p>
        </p:txBody>
      </p:sp>
      <p:sp>
        <p:nvSpPr>
          <p:cNvPr id="330" name="Shape 330"/>
          <p:cNvSpPr>
            <a:spLocks noGrp="1"/>
          </p:cNvSpPr>
          <p:nvPr>
            <p:ph type="body" sz="quarter" idx="15"/>
          </p:nvPr>
        </p:nvSpPr>
        <p:spPr>
          <a:xfrm>
            <a:off x="8812231" y="2480555"/>
            <a:ext cx="13933759" cy="729519"/>
          </a:xfrm>
          <a:prstGeom prst="rect">
            <a:avLst/>
          </a:prstGeom>
          <a:ln w="12700"/>
        </p:spPr>
        <p:txBody>
          <a:bodyPr anchor="ctr">
            <a:normAutofit/>
          </a:bodyPr>
          <a:lstStyle/>
          <a:p>
            <a:pPr marL="0" indent="0" algn="ctr" defTabSz="1828800">
              <a:spcBef>
                <a:spcPts val="800"/>
              </a:spcBef>
              <a:buSzTx/>
              <a:buFontTx/>
              <a:buNone/>
              <a:defRPr sz="2000" b="1">
                <a:solidFill>
                  <a:srgbClr val="FFFFFF"/>
                </a:solidFill>
                <a:latin typeface="Menlo"/>
                <a:ea typeface="Menlo"/>
                <a:cs typeface="Menlo"/>
                <a:sym typeface="Menlo"/>
              </a:defRPr>
            </a:pPr>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Slide - Rise">
    <p:bg>
      <p:bgPr>
        <a:solidFill>
          <a:srgbClr val="000000"/>
        </a:solidFill>
        <a:effectLst/>
      </p:bgPr>
    </p:bg>
    <p:spTree>
      <p:nvGrpSpPr>
        <p:cNvPr id="1" name=""/>
        <p:cNvGrpSpPr/>
        <p:nvPr/>
      </p:nvGrpSpPr>
      <p:grpSpPr>
        <a:xfrm>
          <a:off x="0" y="0"/>
          <a:ext cx="0" cy="0"/>
          <a:chOff x="0" y="0"/>
          <a:chExt cx="0" cy="0"/>
        </a:xfrm>
      </p:grpSpPr>
      <p:pic>
        <p:nvPicPr>
          <p:cNvPr id="25" name="image3.jpg"/>
          <p:cNvPicPr>
            <a:picLocks noChangeAspect="1"/>
          </p:cNvPicPr>
          <p:nvPr/>
        </p:nvPicPr>
        <p:blipFill>
          <a:blip r:embed="rId2"/>
          <a:stretch>
            <a:fillRect/>
          </a:stretch>
        </p:blipFill>
        <p:spPr>
          <a:xfrm>
            <a:off x="-1" y="-1"/>
            <a:ext cx="24384001" cy="13716001"/>
          </a:xfrm>
          <a:prstGeom prst="rect">
            <a:avLst/>
          </a:prstGeom>
          <a:ln w="12700">
            <a:miter lim="400000"/>
          </a:ln>
        </p:spPr>
      </p:pic>
      <p:sp>
        <p:nvSpPr>
          <p:cNvPr id="26" name="Shape 26"/>
          <p:cNvSpPr/>
          <p:nvPr/>
        </p:nvSpPr>
        <p:spPr>
          <a:xfrm>
            <a:off x="1701674" y="3082173"/>
            <a:ext cx="12838854" cy="10633828"/>
          </a:xfrm>
          <a:prstGeom prst="rect">
            <a:avLst/>
          </a:prstGeom>
          <a:solidFill>
            <a:srgbClr val="000000"/>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dirty="0"/>
          </a:p>
        </p:txBody>
      </p:sp>
      <p:sp>
        <p:nvSpPr>
          <p:cNvPr id="27" name="Shape 27"/>
          <p:cNvSpPr/>
          <p:nvPr/>
        </p:nvSpPr>
        <p:spPr>
          <a:xfrm>
            <a:off x="2856461" y="1387717"/>
            <a:ext cx="2938849" cy="3081870"/>
          </a:xfrm>
          <a:prstGeom prst="rect">
            <a:avLst/>
          </a:prstGeom>
          <a:solidFill>
            <a:schemeClr val="accent2"/>
          </a:solidFill>
          <a:ln w="12700">
            <a:miter lim="400000"/>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28" name="Shape 28"/>
          <p:cNvSpPr/>
          <p:nvPr/>
        </p:nvSpPr>
        <p:spPr>
          <a:xfrm>
            <a:off x="2336799" y="12859187"/>
            <a:ext cx="4290647" cy="279401"/>
          </a:xfrm>
          <a:prstGeom prst="rect">
            <a:avLst/>
          </a:prstGeom>
          <a:ln w="25400">
            <a:miter lim="400000"/>
          </a:ln>
          <a:extLst>
            <a:ext uri="{C572A759-6A51-4108-AA02-DFA0A04FC94B}">
              <ma14:wrappingTextBoxFlag xmlns="" xmlns:ma14="http://schemas.microsoft.com/office/mac/drawingml/2011/main" val="1"/>
            </a:ext>
          </a:extLst>
        </p:spPr>
        <p:txBody>
          <a:bodyPr lIns="0" tIns="0" rIns="0" bIns="0">
            <a:spAutoFit/>
          </a:bodyPr>
          <a:lstStyle>
            <a:lvl1pPr>
              <a:lnSpc>
                <a:spcPct val="100000"/>
              </a:lnSpc>
              <a:spcBef>
                <a:spcPts val="0"/>
              </a:spcBef>
              <a:defRPr sz="1800" b="0">
                <a:solidFill>
                  <a:srgbClr val="44546A"/>
                </a:solidFill>
                <a:latin typeface="Verdana"/>
                <a:ea typeface="Verdana"/>
                <a:cs typeface="Verdana"/>
                <a:sym typeface="Verdana"/>
              </a:defRPr>
            </a:lvl1pPr>
          </a:lstStyle>
          <a:p>
            <a:r>
              <a:rPr dirty="0"/>
              <a:t>Copyright © 2017 HashiCorp</a:t>
            </a:r>
          </a:p>
        </p:txBody>
      </p:sp>
      <p:pic>
        <p:nvPicPr>
          <p:cNvPr id="29" name="image2.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116234" y="1817714"/>
            <a:ext cx="2374966" cy="2374961"/>
          </a:xfrm>
          <a:prstGeom prst="rect">
            <a:avLst/>
          </a:prstGeom>
          <a:ln w="12700">
            <a:miter lim="400000"/>
          </a:ln>
        </p:spPr>
      </p:pic>
      <p:sp>
        <p:nvSpPr>
          <p:cNvPr id="30" name="Shape 30"/>
          <p:cNvSpPr>
            <a:spLocks noGrp="1"/>
          </p:cNvSpPr>
          <p:nvPr>
            <p:ph type="title"/>
          </p:nvPr>
        </p:nvSpPr>
        <p:spPr>
          <a:xfrm>
            <a:off x="2336799" y="5257800"/>
            <a:ext cx="11531601" cy="4927600"/>
          </a:xfrm>
          <a:prstGeom prst="rect">
            <a:avLst/>
          </a:prstGeom>
        </p:spPr>
        <p:txBody>
          <a:bodyPr anchor="b"/>
          <a:lstStyle>
            <a:lvl1pPr>
              <a:spcBef>
                <a:spcPts val="2500"/>
              </a:spcBef>
              <a:defRPr sz="8400">
                <a:solidFill>
                  <a:srgbClr val="FFFFFF"/>
                </a:solidFill>
              </a:defRPr>
            </a:lvl1pPr>
          </a:lstStyle>
          <a:p>
            <a:r>
              <a:t>Title Text</a:t>
            </a:r>
          </a:p>
        </p:txBody>
      </p:sp>
      <p:sp>
        <p:nvSpPr>
          <p:cNvPr id="31" name="Shape 31"/>
          <p:cNvSpPr>
            <a:spLocks noGrp="1"/>
          </p:cNvSpPr>
          <p:nvPr>
            <p:ph type="body" sz="quarter" idx="1"/>
          </p:nvPr>
        </p:nvSpPr>
        <p:spPr>
          <a:xfrm>
            <a:off x="2336799" y="10414000"/>
            <a:ext cx="11531601" cy="2374961"/>
          </a:xfrm>
          <a:prstGeom prst="rect">
            <a:avLst/>
          </a:prstGeom>
          <a:ln w="12700"/>
        </p:spPr>
        <p:txBody>
          <a:bodyPr lIns="0" tIns="0" rIns="0" bIns="0">
            <a:normAutofit/>
          </a:bodyPr>
          <a:lstStyle>
            <a:lvl1pPr marL="0" indent="0">
              <a:buSzTx/>
              <a:buFontTx/>
              <a:buNone/>
              <a:defRPr sz="4200">
                <a:solidFill>
                  <a:srgbClr val="8497B0"/>
                </a:solidFill>
              </a:defRPr>
            </a:lvl1pPr>
            <a:lvl2pPr marL="0" indent="342900">
              <a:buSzTx/>
              <a:buFontTx/>
              <a:buNone/>
              <a:defRPr sz="4200">
                <a:solidFill>
                  <a:srgbClr val="8497B0"/>
                </a:solidFill>
              </a:defRPr>
            </a:lvl2pPr>
            <a:lvl3pPr marL="1165860" indent="-480060">
              <a:buFontTx/>
              <a:defRPr sz="4200">
                <a:solidFill>
                  <a:srgbClr val="8497B0"/>
                </a:solidFill>
              </a:defRPr>
            </a:lvl3pPr>
            <a:lvl4pPr marL="1562100" indent="-533400">
              <a:buFontTx/>
              <a:defRPr sz="4200">
                <a:solidFill>
                  <a:srgbClr val="8497B0"/>
                </a:solidFill>
              </a:defRPr>
            </a:lvl4pPr>
            <a:lvl5pPr marL="1905000" indent="-533400">
              <a:buFontTx/>
              <a:defRPr sz="4200">
                <a:solidFill>
                  <a:srgbClr val="8497B0"/>
                </a:solidFill>
              </a:defRPr>
            </a:lvl5pPr>
          </a:lstStyle>
          <a:p>
            <a:r>
              <a:t>Body Level One</a:t>
            </a:r>
          </a:p>
          <a:p>
            <a:pPr lvl="1"/>
            <a:r>
              <a:t>Body Level Two</a:t>
            </a:r>
          </a:p>
          <a:p>
            <a:pPr lvl="2"/>
            <a:r>
              <a:t>Body Level Three</a:t>
            </a:r>
          </a:p>
          <a:p>
            <a:pPr lvl="3"/>
            <a:r>
              <a:t>Body Level Four</a:t>
            </a:r>
          </a:p>
          <a:p>
            <a:pPr lvl="4"/>
            <a:r>
              <a:t>Body Level Five</a:t>
            </a:r>
          </a:p>
        </p:txBody>
      </p:sp>
      <p:sp>
        <p:nvSpPr>
          <p:cNvPr id="32" name="Shape 32"/>
          <p:cNvSpPr>
            <a:spLocks noGrp="1"/>
          </p:cNvSpPr>
          <p:nvPr>
            <p:ph type="sldNum" sz="quarter" idx="2"/>
          </p:nvPr>
        </p:nvSpPr>
        <p:spPr>
          <a:prstGeom prst="rect">
            <a:avLst/>
          </a:prstGeom>
        </p:spPr>
        <p:txBody>
          <a:bodyPr/>
          <a:lstStyle/>
          <a:p>
            <a:fld id="{86CB4B4D-7CA3-9044-876B-883B54F8677D}" type="slidenum">
              <a:rPr/>
              <a:t>‹#›</a:t>
            </a:fld>
            <a:endParaRPr dirty="0"/>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type="tx">
  <p:cSld name="Info-Image-Vault">
    <p:spTree>
      <p:nvGrpSpPr>
        <p:cNvPr id="1" name=""/>
        <p:cNvGrpSpPr/>
        <p:nvPr/>
      </p:nvGrpSpPr>
      <p:grpSpPr>
        <a:xfrm>
          <a:off x="0" y="0"/>
          <a:ext cx="0" cy="0"/>
          <a:chOff x="0" y="0"/>
          <a:chExt cx="0" cy="0"/>
        </a:xfrm>
      </p:grpSpPr>
      <p:pic>
        <p:nvPicPr>
          <p:cNvPr id="337" name="image16.pn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a:xfrm>
            <a:off x="94" y="11"/>
            <a:ext cx="7373723" cy="13716001"/>
          </a:xfrm>
          <a:prstGeom prst="rect">
            <a:avLst/>
          </a:prstGeom>
          <a:ln w="12700">
            <a:miter lim="400000"/>
          </a:ln>
        </p:spPr>
      </p:pic>
      <p:sp>
        <p:nvSpPr>
          <p:cNvPr id="338" name="Shape 338"/>
          <p:cNvSpPr/>
          <p:nvPr/>
        </p:nvSpPr>
        <p:spPr>
          <a:xfrm>
            <a:off x="28890" y="4105157"/>
            <a:ext cx="6773335" cy="7315201"/>
          </a:xfrm>
          <a:prstGeom prst="rect">
            <a:avLst/>
          </a:prstGeom>
          <a:solidFill>
            <a:srgbClr val="000000"/>
          </a:soli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dirty="0"/>
          </a:p>
        </p:txBody>
      </p:sp>
      <p:grpSp>
        <p:nvGrpSpPr>
          <p:cNvPr id="346" name="Group 346"/>
          <p:cNvGrpSpPr/>
          <p:nvPr/>
        </p:nvGrpSpPr>
        <p:grpSpPr>
          <a:xfrm>
            <a:off x="705842" y="643031"/>
            <a:ext cx="2099012" cy="2105871"/>
            <a:chOff x="0" y="0"/>
            <a:chExt cx="2099011" cy="2105869"/>
          </a:xfrm>
        </p:grpSpPr>
        <p:sp>
          <p:nvSpPr>
            <p:cNvPr id="339" name="Shape 339"/>
            <p:cNvSpPr/>
            <p:nvPr/>
          </p:nvSpPr>
          <p:spPr>
            <a:xfrm>
              <a:off x="-1" y="-1"/>
              <a:ext cx="2099012" cy="210587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0729" y="21600"/>
                  </a:lnTo>
                  <a:lnTo>
                    <a:pt x="21600" y="0"/>
                  </a:lnTo>
                  <a:lnTo>
                    <a:pt x="0" y="0"/>
                  </a:lnTo>
                  <a:close/>
                  <a:moveTo>
                    <a:pt x="12071" y="4327"/>
                  </a:moveTo>
                  <a:lnTo>
                    <a:pt x="13306" y="4327"/>
                  </a:lnTo>
                  <a:lnTo>
                    <a:pt x="13306" y="5558"/>
                  </a:lnTo>
                  <a:lnTo>
                    <a:pt x="12071" y="5558"/>
                  </a:lnTo>
                  <a:lnTo>
                    <a:pt x="12071" y="4327"/>
                  </a:lnTo>
                  <a:close/>
                  <a:moveTo>
                    <a:pt x="9565" y="9322"/>
                  </a:moveTo>
                  <a:lnTo>
                    <a:pt x="8329" y="9322"/>
                  </a:lnTo>
                  <a:lnTo>
                    <a:pt x="8329" y="8056"/>
                  </a:lnTo>
                  <a:lnTo>
                    <a:pt x="9565" y="8056"/>
                  </a:lnTo>
                  <a:lnTo>
                    <a:pt x="9565" y="9322"/>
                  </a:lnTo>
                  <a:close/>
                  <a:moveTo>
                    <a:pt x="9565" y="7458"/>
                  </a:moveTo>
                  <a:lnTo>
                    <a:pt x="8329" y="7458"/>
                  </a:lnTo>
                  <a:lnTo>
                    <a:pt x="8329" y="6192"/>
                  </a:lnTo>
                  <a:lnTo>
                    <a:pt x="9565" y="6192"/>
                  </a:lnTo>
                  <a:lnTo>
                    <a:pt x="9565" y="7458"/>
                  </a:lnTo>
                  <a:close/>
                  <a:moveTo>
                    <a:pt x="9565" y="5558"/>
                  </a:moveTo>
                  <a:lnTo>
                    <a:pt x="8329" y="5558"/>
                  </a:lnTo>
                  <a:lnTo>
                    <a:pt x="8329" y="4327"/>
                  </a:lnTo>
                  <a:lnTo>
                    <a:pt x="9565" y="4327"/>
                  </a:lnTo>
                  <a:lnTo>
                    <a:pt x="9565" y="5558"/>
                  </a:lnTo>
                  <a:close/>
                  <a:moveTo>
                    <a:pt x="11435" y="11187"/>
                  </a:moveTo>
                  <a:lnTo>
                    <a:pt x="10200" y="11187"/>
                  </a:lnTo>
                  <a:lnTo>
                    <a:pt x="10200" y="9956"/>
                  </a:lnTo>
                  <a:lnTo>
                    <a:pt x="11435" y="9956"/>
                  </a:lnTo>
                  <a:lnTo>
                    <a:pt x="11435" y="11187"/>
                  </a:lnTo>
                  <a:close/>
                  <a:moveTo>
                    <a:pt x="11435" y="9322"/>
                  </a:moveTo>
                  <a:lnTo>
                    <a:pt x="10200" y="9322"/>
                  </a:lnTo>
                  <a:lnTo>
                    <a:pt x="10200" y="8056"/>
                  </a:lnTo>
                  <a:lnTo>
                    <a:pt x="11435" y="8056"/>
                  </a:lnTo>
                  <a:lnTo>
                    <a:pt x="11435" y="9322"/>
                  </a:lnTo>
                  <a:close/>
                  <a:moveTo>
                    <a:pt x="11435" y="7458"/>
                  </a:moveTo>
                  <a:lnTo>
                    <a:pt x="10200" y="7458"/>
                  </a:lnTo>
                  <a:lnTo>
                    <a:pt x="10200" y="6192"/>
                  </a:lnTo>
                  <a:lnTo>
                    <a:pt x="11435" y="6192"/>
                  </a:lnTo>
                  <a:lnTo>
                    <a:pt x="11435" y="7458"/>
                  </a:lnTo>
                  <a:close/>
                  <a:moveTo>
                    <a:pt x="11435" y="5558"/>
                  </a:moveTo>
                  <a:lnTo>
                    <a:pt x="10200" y="5558"/>
                  </a:lnTo>
                  <a:lnTo>
                    <a:pt x="10200" y="4327"/>
                  </a:lnTo>
                  <a:lnTo>
                    <a:pt x="11435" y="4327"/>
                  </a:lnTo>
                  <a:lnTo>
                    <a:pt x="11435" y="5558"/>
                  </a:lnTo>
                  <a:close/>
                  <a:moveTo>
                    <a:pt x="12071" y="6192"/>
                  </a:moveTo>
                  <a:lnTo>
                    <a:pt x="13306" y="6192"/>
                  </a:lnTo>
                  <a:lnTo>
                    <a:pt x="13306" y="7458"/>
                  </a:lnTo>
                  <a:lnTo>
                    <a:pt x="12071" y="7458"/>
                  </a:lnTo>
                  <a:lnTo>
                    <a:pt x="12071" y="6192"/>
                  </a:lnTo>
                  <a:close/>
                  <a:moveTo>
                    <a:pt x="12071" y="9322"/>
                  </a:moveTo>
                  <a:lnTo>
                    <a:pt x="12071" y="8056"/>
                  </a:lnTo>
                  <a:lnTo>
                    <a:pt x="13306" y="8056"/>
                  </a:lnTo>
                  <a:lnTo>
                    <a:pt x="13306" y="9322"/>
                  </a:lnTo>
                  <a:lnTo>
                    <a:pt x="12071" y="9322"/>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340" name="Shape 340"/>
            <p:cNvSpPr/>
            <p:nvPr/>
          </p:nvSpPr>
          <p:spPr>
            <a:xfrm>
              <a:off x="809422" y="785414"/>
              <a:ext cx="113180" cy="123473"/>
            </a:xfrm>
            <a:prstGeom prst="rect">
              <a:avLst/>
            </a:prstGeom>
            <a:solidFill>
              <a:srgbClr val="FFFFFF">
                <a:alpha val="54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341" name="Shape 341"/>
            <p:cNvSpPr/>
            <p:nvPr/>
          </p:nvSpPr>
          <p:spPr>
            <a:xfrm>
              <a:off x="802561" y="785414"/>
              <a:ext cx="120043" cy="12347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1234" y="21600"/>
                  </a:lnTo>
                  <a:lnTo>
                    <a:pt x="1234" y="0"/>
                  </a:lnTo>
                  <a:lnTo>
                    <a:pt x="21600" y="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342" name="Shape 342"/>
            <p:cNvSpPr/>
            <p:nvPr/>
          </p:nvSpPr>
          <p:spPr>
            <a:xfrm>
              <a:off x="809422" y="421860"/>
              <a:ext cx="113180" cy="120041"/>
            </a:xfrm>
            <a:prstGeom prst="rect">
              <a:avLst/>
            </a:prstGeom>
            <a:solidFill>
              <a:srgbClr val="FFFFFF">
                <a:alpha val="54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343" name="Shape 343"/>
            <p:cNvSpPr/>
            <p:nvPr/>
          </p:nvSpPr>
          <p:spPr>
            <a:xfrm>
              <a:off x="802561" y="421860"/>
              <a:ext cx="120043" cy="12004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1234" y="21600"/>
                  </a:lnTo>
                  <a:lnTo>
                    <a:pt x="1234" y="0"/>
                  </a:lnTo>
                  <a:lnTo>
                    <a:pt x="21600" y="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344" name="Shape 344"/>
            <p:cNvSpPr/>
            <p:nvPr/>
          </p:nvSpPr>
          <p:spPr>
            <a:xfrm>
              <a:off x="991199" y="603637"/>
              <a:ext cx="113180" cy="123473"/>
            </a:xfrm>
            <a:prstGeom prst="rect">
              <a:avLst/>
            </a:prstGeom>
            <a:solidFill>
              <a:srgbClr val="FFFFFF">
                <a:alpha val="54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345" name="Shape 345"/>
            <p:cNvSpPr/>
            <p:nvPr/>
          </p:nvSpPr>
          <p:spPr>
            <a:xfrm>
              <a:off x="984341" y="603637"/>
              <a:ext cx="120043" cy="12347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1234" y="21600"/>
                  </a:lnTo>
                  <a:lnTo>
                    <a:pt x="1234" y="0"/>
                  </a:lnTo>
                  <a:lnTo>
                    <a:pt x="21600" y="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grpSp>
      <p:sp>
        <p:nvSpPr>
          <p:cNvPr id="347" name="Shape 347"/>
          <p:cNvSpPr>
            <a:spLocks noGrp="1"/>
          </p:cNvSpPr>
          <p:nvPr>
            <p:ph type="sldNum" sz="quarter" idx="2"/>
          </p:nvPr>
        </p:nvSpPr>
        <p:spPr>
          <a:xfrm>
            <a:off x="23603591" y="13156774"/>
            <a:ext cx="514906" cy="485141"/>
          </a:xfrm>
          <a:prstGeom prst="rect">
            <a:avLst/>
          </a:prstGeom>
        </p:spPr>
        <p:txBody>
          <a:bodyPr anchor="b"/>
          <a:lstStyle>
            <a:lvl1pPr>
              <a:defRPr sz="1600">
                <a:solidFill>
                  <a:srgbClr val="AFABAB"/>
                </a:solidFill>
              </a:defRPr>
            </a:lvl1pPr>
          </a:lstStyle>
          <a:p>
            <a:fld id="{86CB4B4D-7CA3-9044-876B-883B54F8677D}" type="slidenum">
              <a:rPr/>
              <a:t>‹#›</a:t>
            </a:fld>
            <a:endParaRPr dirty="0"/>
          </a:p>
        </p:txBody>
      </p:sp>
      <p:sp>
        <p:nvSpPr>
          <p:cNvPr id="348" name="Shape 348"/>
          <p:cNvSpPr/>
          <p:nvPr/>
        </p:nvSpPr>
        <p:spPr>
          <a:xfrm>
            <a:off x="19445329" y="13141286"/>
            <a:ext cx="3223578" cy="485141"/>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rPr dirty="0"/>
              <a:t>Copyright © 2017 HashiCorp</a:t>
            </a:r>
          </a:p>
        </p:txBody>
      </p:sp>
      <p:sp>
        <p:nvSpPr>
          <p:cNvPr id="349" name="Shape 349"/>
          <p:cNvSpPr>
            <a:spLocks noGrp="1"/>
          </p:cNvSpPr>
          <p:nvPr>
            <p:ph type="title"/>
          </p:nvPr>
        </p:nvSpPr>
        <p:spPr>
          <a:xfrm>
            <a:off x="-2060" y="4547424"/>
            <a:ext cx="6612847" cy="2976502"/>
          </a:xfrm>
          <a:prstGeom prst="rect">
            <a:avLst/>
          </a:prstGeom>
        </p:spPr>
        <p:txBody>
          <a:bodyPr anchor="b"/>
          <a:lstStyle>
            <a:lvl1pPr marL="12700" indent="-12700">
              <a:lnSpc>
                <a:spcPts val="5000"/>
              </a:lnSpc>
              <a:defRPr sz="4800">
                <a:solidFill>
                  <a:srgbClr val="FFFFFF"/>
                </a:solidFill>
              </a:defRPr>
            </a:lvl1pPr>
          </a:lstStyle>
          <a:p>
            <a:r>
              <a:t>Title Text</a:t>
            </a:r>
          </a:p>
        </p:txBody>
      </p:sp>
      <p:sp>
        <p:nvSpPr>
          <p:cNvPr id="350" name="Shape 350"/>
          <p:cNvSpPr>
            <a:spLocks noGrp="1"/>
          </p:cNvSpPr>
          <p:nvPr>
            <p:ph type="body" sz="quarter" idx="13"/>
          </p:nvPr>
        </p:nvSpPr>
        <p:spPr>
          <a:xfrm>
            <a:off x="-1" y="7657141"/>
            <a:ext cx="6585388" cy="3368285"/>
          </a:xfrm>
          <a:prstGeom prst="rect">
            <a:avLst/>
          </a:prstGeom>
          <a:ln w="12700"/>
        </p:spPr>
        <p:txBody>
          <a:bodyPr>
            <a:normAutofit/>
          </a:bodyPr>
          <a:lstStyle/>
          <a:p>
            <a:pPr marL="0" indent="0">
              <a:lnSpc>
                <a:spcPts val="4000"/>
              </a:lnSpc>
              <a:spcBef>
                <a:spcPts val="0"/>
              </a:spcBef>
              <a:buSzTx/>
              <a:buFontTx/>
              <a:buNone/>
              <a:defRPr sz="3600">
                <a:solidFill>
                  <a:srgbClr val="FFFFFF"/>
                </a:solidFill>
              </a:defRPr>
            </a:pPr>
            <a:endParaRPr/>
          </a:p>
        </p:txBody>
      </p:sp>
      <p:sp>
        <p:nvSpPr>
          <p:cNvPr id="351" name="Shape 351"/>
          <p:cNvSpPr>
            <a:spLocks noGrp="1"/>
          </p:cNvSpPr>
          <p:nvPr>
            <p:ph type="pic" idx="14"/>
          </p:nvPr>
        </p:nvSpPr>
        <p:spPr>
          <a:xfrm>
            <a:off x="8030797" y="747437"/>
            <a:ext cx="15696127" cy="12195643"/>
          </a:xfrm>
          <a:prstGeom prst="rect">
            <a:avLst/>
          </a:prstGeom>
          <a:ln w="12700">
            <a:solidFill>
              <a:srgbClr val="CBCFD5"/>
            </a:solidFill>
            <a:round/>
          </a:ln>
        </p:spPr>
        <p:txBody>
          <a:bodyPr lIns="91439" tIns="45719" rIns="91439" bIns="45719"/>
          <a:lstStyle/>
          <a:p>
            <a:endParaRPr dirty="0"/>
          </a:p>
        </p:txBody>
      </p:sp>
    </p:spTree>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type="tx">
  <p:cSld name="Info-Text-Vault">
    <p:spTree>
      <p:nvGrpSpPr>
        <p:cNvPr id="1" name=""/>
        <p:cNvGrpSpPr/>
        <p:nvPr/>
      </p:nvGrpSpPr>
      <p:grpSpPr>
        <a:xfrm>
          <a:off x="0" y="0"/>
          <a:ext cx="0" cy="0"/>
          <a:chOff x="0" y="0"/>
          <a:chExt cx="0" cy="0"/>
        </a:xfrm>
      </p:grpSpPr>
      <p:pic>
        <p:nvPicPr>
          <p:cNvPr id="358" name="image16.pn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a:xfrm>
            <a:off x="94" y="11"/>
            <a:ext cx="7373723" cy="13716001"/>
          </a:xfrm>
          <a:prstGeom prst="rect">
            <a:avLst/>
          </a:prstGeom>
          <a:ln w="12700">
            <a:miter lim="400000"/>
          </a:ln>
        </p:spPr>
      </p:pic>
      <p:sp>
        <p:nvSpPr>
          <p:cNvPr id="359" name="Shape 359"/>
          <p:cNvSpPr/>
          <p:nvPr/>
        </p:nvSpPr>
        <p:spPr>
          <a:xfrm>
            <a:off x="28890" y="4105157"/>
            <a:ext cx="6773335" cy="7315201"/>
          </a:xfrm>
          <a:prstGeom prst="rect">
            <a:avLst/>
          </a:prstGeom>
          <a:solidFill>
            <a:srgbClr val="000000"/>
          </a:soli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dirty="0"/>
          </a:p>
        </p:txBody>
      </p:sp>
      <p:grpSp>
        <p:nvGrpSpPr>
          <p:cNvPr id="367" name="Group 367"/>
          <p:cNvGrpSpPr/>
          <p:nvPr/>
        </p:nvGrpSpPr>
        <p:grpSpPr>
          <a:xfrm>
            <a:off x="705842" y="643031"/>
            <a:ext cx="2099012" cy="2105871"/>
            <a:chOff x="0" y="0"/>
            <a:chExt cx="2099011" cy="2105869"/>
          </a:xfrm>
        </p:grpSpPr>
        <p:sp>
          <p:nvSpPr>
            <p:cNvPr id="360" name="Shape 360"/>
            <p:cNvSpPr/>
            <p:nvPr/>
          </p:nvSpPr>
          <p:spPr>
            <a:xfrm>
              <a:off x="-1" y="-1"/>
              <a:ext cx="2099012" cy="210587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0729" y="21600"/>
                  </a:lnTo>
                  <a:lnTo>
                    <a:pt x="21600" y="0"/>
                  </a:lnTo>
                  <a:lnTo>
                    <a:pt x="0" y="0"/>
                  </a:lnTo>
                  <a:close/>
                  <a:moveTo>
                    <a:pt x="12071" y="4327"/>
                  </a:moveTo>
                  <a:lnTo>
                    <a:pt x="13306" y="4327"/>
                  </a:lnTo>
                  <a:lnTo>
                    <a:pt x="13306" y="5558"/>
                  </a:lnTo>
                  <a:lnTo>
                    <a:pt x="12071" y="5558"/>
                  </a:lnTo>
                  <a:lnTo>
                    <a:pt x="12071" y="4327"/>
                  </a:lnTo>
                  <a:close/>
                  <a:moveTo>
                    <a:pt x="9565" y="9322"/>
                  </a:moveTo>
                  <a:lnTo>
                    <a:pt x="8329" y="9322"/>
                  </a:lnTo>
                  <a:lnTo>
                    <a:pt x="8329" y="8056"/>
                  </a:lnTo>
                  <a:lnTo>
                    <a:pt x="9565" y="8056"/>
                  </a:lnTo>
                  <a:lnTo>
                    <a:pt x="9565" y="9322"/>
                  </a:lnTo>
                  <a:close/>
                  <a:moveTo>
                    <a:pt x="9565" y="7458"/>
                  </a:moveTo>
                  <a:lnTo>
                    <a:pt x="8329" y="7458"/>
                  </a:lnTo>
                  <a:lnTo>
                    <a:pt x="8329" y="6192"/>
                  </a:lnTo>
                  <a:lnTo>
                    <a:pt x="9565" y="6192"/>
                  </a:lnTo>
                  <a:lnTo>
                    <a:pt x="9565" y="7458"/>
                  </a:lnTo>
                  <a:close/>
                  <a:moveTo>
                    <a:pt x="9565" y="5558"/>
                  </a:moveTo>
                  <a:lnTo>
                    <a:pt x="8329" y="5558"/>
                  </a:lnTo>
                  <a:lnTo>
                    <a:pt x="8329" y="4327"/>
                  </a:lnTo>
                  <a:lnTo>
                    <a:pt x="9565" y="4327"/>
                  </a:lnTo>
                  <a:lnTo>
                    <a:pt x="9565" y="5558"/>
                  </a:lnTo>
                  <a:close/>
                  <a:moveTo>
                    <a:pt x="11435" y="11187"/>
                  </a:moveTo>
                  <a:lnTo>
                    <a:pt x="10200" y="11187"/>
                  </a:lnTo>
                  <a:lnTo>
                    <a:pt x="10200" y="9956"/>
                  </a:lnTo>
                  <a:lnTo>
                    <a:pt x="11435" y="9956"/>
                  </a:lnTo>
                  <a:lnTo>
                    <a:pt x="11435" y="11187"/>
                  </a:lnTo>
                  <a:close/>
                  <a:moveTo>
                    <a:pt x="11435" y="9322"/>
                  </a:moveTo>
                  <a:lnTo>
                    <a:pt x="10200" y="9322"/>
                  </a:lnTo>
                  <a:lnTo>
                    <a:pt x="10200" y="8056"/>
                  </a:lnTo>
                  <a:lnTo>
                    <a:pt x="11435" y="8056"/>
                  </a:lnTo>
                  <a:lnTo>
                    <a:pt x="11435" y="9322"/>
                  </a:lnTo>
                  <a:close/>
                  <a:moveTo>
                    <a:pt x="11435" y="7458"/>
                  </a:moveTo>
                  <a:lnTo>
                    <a:pt x="10200" y="7458"/>
                  </a:lnTo>
                  <a:lnTo>
                    <a:pt x="10200" y="6192"/>
                  </a:lnTo>
                  <a:lnTo>
                    <a:pt x="11435" y="6192"/>
                  </a:lnTo>
                  <a:lnTo>
                    <a:pt x="11435" y="7458"/>
                  </a:lnTo>
                  <a:close/>
                  <a:moveTo>
                    <a:pt x="11435" y="5558"/>
                  </a:moveTo>
                  <a:lnTo>
                    <a:pt x="10200" y="5558"/>
                  </a:lnTo>
                  <a:lnTo>
                    <a:pt x="10200" y="4327"/>
                  </a:lnTo>
                  <a:lnTo>
                    <a:pt x="11435" y="4327"/>
                  </a:lnTo>
                  <a:lnTo>
                    <a:pt x="11435" y="5558"/>
                  </a:lnTo>
                  <a:close/>
                  <a:moveTo>
                    <a:pt x="12071" y="6192"/>
                  </a:moveTo>
                  <a:lnTo>
                    <a:pt x="13306" y="6192"/>
                  </a:lnTo>
                  <a:lnTo>
                    <a:pt x="13306" y="7458"/>
                  </a:lnTo>
                  <a:lnTo>
                    <a:pt x="12071" y="7458"/>
                  </a:lnTo>
                  <a:lnTo>
                    <a:pt x="12071" y="6192"/>
                  </a:lnTo>
                  <a:close/>
                  <a:moveTo>
                    <a:pt x="12071" y="9322"/>
                  </a:moveTo>
                  <a:lnTo>
                    <a:pt x="12071" y="8056"/>
                  </a:lnTo>
                  <a:lnTo>
                    <a:pt x="13306" y="8056"/>
                  </a:lnTo>
                  <a:lnTo>
                    <a:pt x="13306" y="9322"/>
                  </a:lnTo>
                  <a:lnTo>
                    <a:pt x="12071" y="9322"/>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361" name="Shape 361"/>
            <p:cNvSpPr/>
            <p:nvPr/>
          </p:nvSpPr>
          <p:spPr>
            <a:xfrm>
              <a:off x="809422" y="785414"/>
              <a:ext cx="113180" cy="123473"/>
            </a:xfrm>
            <a:prstGeom prst="rect">
              <a:avLst/>
            </a:prstGeom>
            <a:solidFill>
              <a:srgbClr val="FFFFFF">
                <a:alpha val="54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362" name="Shape 362"/>
            <p:cNvSpPr/>
            <p:nvPr/>
          </p:nvSpPr>
          <p:spPr>
            <a:xfrm>
              <a:off x="802561" y="785414"/>
              <a:ext cx="120043" cy="12347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1234" y="21600"/>
                  </a:lnTo>
                  <a:lnTo>
                    <a:pt x="1234" y="0"/>
                  </a:lnTo>
                  <a:lnTo>
                    <a:pt x="21600" y="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363" name="Shape 363"/>
            <p:cNvSpPr/>
            <p:nvPr/>
          </p:nvSpPr>
          <p:spPr>
            <a:xfrm>
              <a:off x="809422" y="421860"/>
              <a:ext cx="113180" cy="120041"/>
            </a:xfrm>
            <a:prstGeom prst="rect">
              <a:avLst/>
            </a:prstGeom>
            <a:solidFill>
              <a:srgbClr val="FFFFFF">
                <a:alpha val="54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364" name="Shape 364"/>
            <p:cNvSpPr/>
            <p:nvPr/>
          </p:nvSpPr>
          <p:spPr>
            <a:xfrm>
              <a:off x="802561" y="421860"/>
              <a:ext cx="120043" cy="12004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1234" y="21600"/>
                  </a:lnTo>
                  <a:lnTo>
                    <a:pt x="1234" y="0"/>
                  </a:lnTo>
                  <a:lnTo>
                    <a:pt x="21600" y="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365" name="Shape 365"/>
            <p:cNvSpPr/>
            <p:nvPr/>
          </p:nvSpPr>
          <p:spPr>
            <a:xfrm>
              <a:off x="991199" y="603637"/>
              <a:ext cx="113180" cy="123473"/>
            </a:xfrm>
            <a:prstGeom prst="rect">
              <a:avLst/>
            </a:prstGeom>
            <a:solidFill>
              <a:srgbClr val="FFFFFF">
                <a:alpha val="54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366" name="Shape 366"/>
            <p:cNvSpPr/>
            <p:nvPr/>
          </p:nvSpPr>
          <p:spPr>
            <a:xfrm>
              <a:off x="984341" y="603637"/>
              <a:ext cx="120043" cy="12347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1234" y="21600"/>
                  </a:lnTo>
                  <a:lnTo>
                    <a:pt x="1234" y="0"/>
                  </a:lnTo>
                  <a:lnTo>
                    <a:pt x="21600" y="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grpSp>
      <p:sp>
        <p:nvSpPr>
          <p:cNvPr id="368" name="Shape 368"/>
          <p:cNvSpPr>
            <a:spLocks noGrp="1"/>
          </p:cNvSpPr>
          <p:nvPr>
            <p:ph type="body" idx="1"/>
          </p:nvPr>
        </p:nvSpPr>
        <p:spPr>
          <a:xfrm>
            <a:off x="8014999" y="4128163"/>
            <a:ext cx="15711928" cy="8814917"/>
          </a:xfrm>
          <a:prstGeom prst="rect">
            <a:avLst/>
          </a:prstGeom>
        </p:spPr>
        <p:txBody>
          <a:bodyPr>
            <a:normAutofit/>
          </a:bodyPr>
          <a:lstStyle>
            <a:lvl1pPr marL="457200" indent="-457200" defTabSz="1828800">
              <a:spcBef>
                <a:spcPts val="1600"/>
              </a:spcBef>
              <a:buClr>
                <a:srgbClr val="808080"/>
              </a:buClr>
              <a:buFont typeface="Wingdings-Regular"/>
              <a:buChar char="▪"/>
              <a:defRPr sz="4800">
                <a:solidFill>
                  <a:srgbClr val="44546A"/>
                </a:solidFill>
              </a:defRPr>
            </a:lvl1pPr>
            <a:lvl2pPr marL="800100" indent="-514350" defTabSz="1828800">
              <a:spcBef>
                <a:spcPts val="1600"/>
              </a:spcBef>
              <a:buClr>
                <a:srgbClr val="808080"/>
              </a:buClr>
              <a:buFont typeface="Wingdings-Regular"/>
              <a:buChar char="–"/>
              <a:defRPr sz="4800">
                <a:solidFill>
                  <a:srgbClr val="44546A"/>
                </a:solidFill>
              </a:defRPr>
            </a:lvl2pPr>
            <a:lvl3pPr marL="1103766" indent="-587828" defTabSz="1828800">
              <a:spcBef>
                <a:spcPts val="1600"/>
              </a:spcBef>
              <a:buClr>
                <a:srgbClr val="808080"/>
              </a:buClr>
              <a:buFont typeface="Wingdings-Regular"/>
              <a:buChar char="▪"/>
              <a:defRPr sz="4800">
                <a:solidFill>
                  <a:srgbClr val="44546A"/>
                </a:solidFill>
              </a:defRPr>
            </a:lvl3pPr>
            <a:lvl4pPr marL="1330778" indent="-587828" defTabSz="1828800">
              <a:spcBef>
                <a:spcPts val="1600"/>
              </a:spcBef>
              <a:buClr>
                <a:srgbClr val="808080"/>
              </a:buClr>
              <a:buFont typeface="Wingdings-Regular"/>
              <a:buChar char="–"/>
              <a:defRPr sz="4800">
                <a:solidFill>
                  <a:srgbClr val="44546A"/>
                </a:solidFill>
              </a:defRPr>
            </a:lvl4pPr>
            <a:lvl5pPr marL="1557112" indent="-582387" defTabSz="1828800">
              <a:spcBef>
                <a:spcPts val="1600"/>
              </a:spcBef>
              <a:buClr>
                <a:srgbClr val="808080"/>
              </a:buClr>
              <a:buFont typeface="Wingdings-Regular"/>
              <a:buChar char="▪"/>
              <a:defRPr sz="4800">
                <a:solidFill>
                  <a:srgbClr val="44546A"/>
                </a:solidFill>
              </a:defRPr>
            </a:lvl5pPr>
          </a:lstStyle>
          <a:p>
            <a:r>
              <a:t>Body Level One</a:t>
            </a:r>
          </a:p>
          <a:p>
            <a:pPr lvl="1"/>
            <a:r>
              <a:t>Body Level Two</a:t>
            </a:r>
          </a:p>
          <a:p>
            <a:pPr lvl="2"/>
            <a:r>
              <a:t>Body Level Three</a:t>
            </a:r>
          </a:p>
          <a:p>
            <a:pPr lvl="3"/>
            <a:r>
              <a:t>Body Level Four</a:t>
            </a:r>
          </a:p>
          <a:p>
            <a:pPr lvl="4"/>
            <a:r>
              <a:t>Body Level Five</a:t>
            </a:r>
          </a:p>
        </p:txBody>
      </p:sp>
      <p:sp>
        <p:nvSpPr>
          <p:cNvPr id="369" name="Shape 369"/>
          <p:cNvSpPr>
            <a:spLocks noGrp="1"/>
          </p:cNvSpPr>
          <p:nvPr>
            <p:ph type="sldNum" sz="quarter" idx="2"/>
          </p:nvPr>
        </p:nvSpPr>
        <p:spPr>
          <a:xfrm>
            <a:off x="23603591" y="13156774"/>
            <a:ext cx="514906" cy="485141"/>
          </a:xfrm>
          <a:prstGeom prst="rect">
            <a:avLst/>
          </a:prstGeom>
        </p:spPr>
        <p:txBody>
          <a:bodyPr anchor="b"/>
          <a:lstStyle>
            <a:lvl1pPr>
              <a:defRPr sz="1600">
                <a:solidFill>
                  <a:srgbClr val="AFABAB"/>
                </a:solidFill>
              </a:defRPr>
            </a:lvl1pPr>
          </a:lstStyle>
          <a:p>
            <a:fld id="{86CB4B4D-7CA3-9044-876B-883B54F8677D}" type="slidenum">
              <a:rPr/>
              <a:t>‹#›</a:t>
            </a:fld>
            <a:endParaRPr dirty="0"/>
          </a:p>
        </p:txBody>
      </p:sp>
      <p:sp>
        <p:nvSpPr>
          <p:cNvPr id="370" name="Shape 370"/>
          <p:cNvSpPr/>
          <p:nvPr/>
        </p:nvSpPr>
        <p:spPr>
          <a:xfrm>
            <a:off x="19445329" y="13141286"/>
            <a:ext cx="3223578" cy="485141"/>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rPr dirty="0"/>
              <a:t>Copyright © 2017 HashiCorp</a:t>
            </a:r>
          </a:p>
        </p:txBody>
      </p:sp>
      <p:sp>
        <p:nvSpPr>
          <p:cNvPr id="371" name="Shape 371"/>
          <p:cNvSpPr>
            <a:spLocks noGrp="1"/>
          </p:cNvSpPr>
          <p:nvPr>
            <p:ph type="title"/>
          </p:nvPr>
        </p:nvSpPr>
        <p:spPr>
          <a:xfrm>
            <a:off x="-2060" y="4547424"/>
            <a:ext cx="6612847" cy="2976502"/>
          </a:xfrm>
          <a:prstGeom prst="rect">
            <a:avLst/>
          </a:prstGeom>
        </p:spPr>
        <p:txBody>
          <a:bodyPr anchor="b"/>
          <a:lstStyle>
            <a:lvl1pPr>
              <a:lnSpc>
                <a:spcPts val="5000"/>
              </a:lnSpc>
              <a:defRPr sz="4800">
                <a:solidFill>
                  <a:srgbClr val="FFFFFF"/>
                </a:solidFill>
              </a:defRPr>
            </a:lvl1pPr>
          </a:lstStyle>
          <a:p>
            <a:r>
              <a:t>Title Text</a:t>
            </a:r>
          </a:p>
        </p:txBody>
      </p:sp>
      <p:sp>
        <p:nvSpPr>
          <p:cNvPr id="372" name="Shape 372"/>
          <p:cNvSpPr>
            <a:spLocks noGrp="1"/>
          </p:cNvSpPr>
          <p:nvPr>
            <p:ph type="body" sz="quarter" idx="13"/>
          </p:nvPr>
        </p:nvSpPr>
        <p:spPr>
          <a:xfrm>
            <a:off x="-1" y="7657141"/>
            <a:ext cx="6585388" cy="3365501"/>
          </a:xfrm>
          <a:prstGeom prst="rect">
            <a:avLst/>
          </a:prstGeom>
          <a:ln w="12700"/>
        </p:spPr>
        <p:txBody>
          <a:bodyPr>
            <a:normAutofit/>
          </a:bodyPr>
          <a:lstStyle/>
          <a:p>
            <a:pPr marL="0" indent="0">
              <a:lnSpc>
                <a:spcPts val="4000"/>
              </a:lnSpc>
              <a:spcBef>
                <a:spcPts val="0"/>
              </a:spcBef>
              <a:buSzTx/>
              <a:buFontTx/>
              <a:buNone/>
              <a:defRPr sz="3600">
                <a:solidFill>
                  <a:srgbClr val="FFFFFF"/>
                </a:solidFill>
              </a:defRPr>
            </a:pPr>
            <a:endParaRPr/>
          </a:p>
        </p:txBody>
      </p:sp>
    </p:spTree>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type="tx">
  <p:cSld name="Info-Code-Vault">
    <p:spTree>
      <p:nvGrpSpPr>
        <p:cNvPr id="1" name=""/>
        <p:cNvGrpSpPr/>
        <p:nvPr/>
      </p:nvGrpSpPr>
      <p:grpSpPr>
        <a:xfrm>
          <a:off x="0" y="0"/>
          <a:ext cx="0" cy="0"/>
          <a:chOff x="0" y="0"/>
          <a:chExt cx="0" cy="0"/>
        </a:xfrm>
      </p:grpSpPr>
      <p:pic>
        <p:nvPicPr>
          <p:cNvPr id="379" name="image16.pn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a:xfrm>
            <a:off x="94" y="11"/>
            <a:ext cx="7373723" cy="13716001"/>
          </a:xfrm>
          <a:prstGeom prst="rect">
            <a:avLst/>
          </a:prstGeom>
          <a:ln w="12700">
            <a:miter lim="400000"/>
          </a:ln>
        </p:spPr>
      </p:pic>
      <p:sp>
        <p:nvSpPr>
          <p:cNvPr id="380" name="Shape 380"/>
          <p:cNvSpPr/>
          <p:nvPr/>
        </p:nvSpPr>
        <p:spPr>
          <a:xfrm>
            <a:off x="28890" y="4105157"/>
            <a:ext cx="6773335" cy="7315201"/>
          </a:xfrm>
          <a:prstGeom prst="rect">
            <a:avLst/>
          </a:prstGeom>
          <a:solidFill>
            <a:srgbClr val="000000"/>
          </a:soli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dirty="0"/>
          </a:p>
        </p:txBody>
      </p:sp>
      <p:grpSp>
        <p:nvGrpSpPr>
          <p:cNvPr id="388" name="Group 388"/>
          <p:cNvGrpSpPr/>
          <p:nvPr/>
        </p:nvGrpSpPr>
        <p:grpSpPr>
          <a:xfrm>
            <a:off x="705842" y="643031"/>
            <a:ext cx="2099012" cy="2105871"/>
            <a:chOff x="0" y="0"/>
            <a:chExt cx="2099011" cy="2105869"/>
          </a:xfrm>
        </p:grpSpPr>
        <p:sp>
          <p:nvSpPr>
            <p:cNvPr id="381" name="Shape 381"/>
            <p:cNvSpPr/>
            <p:nvPr/>
          </p:nvSpPr>
          <p:spPr>
            <a:xfrm>
              <a:off x="-1" y="-1"/>
              <a:ext cx="2099012" cy="210587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0729" y="21600"/>
                  </a:lnTo>
                  <a:lnTo>
                    <a:pt x="21600" y="0"/>
                  </a:lnTo>
                  <a:lnTo>
                    <a:pt x="0" y="0"/>
                  </a:lnTo>
                  <a:close/>
                  <a:moveTo>
                    <a:pt x="12071" y="4327"/>
                  </a:moveTo>
                  <a:lnTo>
                    <a:pt x="13306" y="4327"/>
                  </a:lnTo>
                  <a:lnTo>
                    <a:pt x="13306" y="5558"/>
                  </a:lnTo>
                  <a:lnTo>
                    <a:pt x="12071" y="5558"/>
                  </a:lnTo>
                  <a:lnTo>
                    <a:pt x="12071" y="4327"/>
                  </a:lnTo>
                  <a:close/>
                  <a:moveTo>
                    <a:pt x="9565" y="9322"/>
                  </a:moveTo>
                  <a:lnTo>
                    <a:pt x="8329" y="9322"/>
                  </a:lnTo>
                  <a:lnTo>
                    <a:pt x="8329" y="8056"/>
                  </a:lnTo>
                  <a:lnTo>
                    <a:pt x="9565" y="8056"/>
                  </a:lnTo>
                  <a:lnTo>
                    <a:pt x="9565" y="9322"/>
                  </a:lnTo>
                  <a:close/>
                  <a:moveTo>
                    <a:pt x="9565" y="7458"/>
                  </a:moveTo>
                  <a:lnTo>
                    <a:pt x="8329" y="7458"/>
                  </a:lnTo>
                  <a:lnTo>
                    <a:pt x="8329" y="6192"/>
                  </a:lnTo>
                  <a:lnTo>
                    <a:pt x="9565" y="6192"/>
                  </a:lnTo>
                  <a:lnTo>
                    <a:pt x="9565" y="7458"/>
                  </a:lnTo>
                  <a:close/>
                  <a:moveTo>
                    <a:pt x="9565" y="5558"/>
                  </a:moveTo>
                  <a:lnTo>
                    <a:pt x="8329" y="5558"/>
                  </a:lnTo>
                  <a:lnTo>
                    <a:pt x="8329" y="4327"/>
                  </a:lnTo>
                  <a:lnTo>
                    <a:pt x="9565" y="4327"/>
                  </a:lnTo>
                  <a:lnTo>
                    <a:pt x="9565" y="5558"/>
                  </a:lnTo>
                  <a:close/>
                  <a:moveTo>
                    <a:pt x="11435" y="11187"/>
                  </a:moveTo>
                  <a:lnTo>
                    <a:pt x="10200" y="11187"/>
                  </a:lnTo>
                  <a:lnTo>
                    <a:pt x="10200" y="9956"/>
                  </a:lnTo>
                  <a:lnTo>
                    <a:pt x="11435" y="9956"/>
                  </a:lnTo>
                  <a:lnTo>
                    <a:pt x="11435" y="11187"/>
                  </a:lnTo>
                  <a:close/>
                  <a:moveTo>
                    <a:pt x="11435" y="9322"/>
                  </a:moveTo>
                  <a:lnTo>
                    <a:pt x="10200" y="9322"/>
                  </a:lnTo>
                  <a:lnTo>
                    <a:pt x="10200" y="8056"/>
                  </a:lnTo>
                  <a:lnTo>
                    <a:pt x="11435" y="8056"/>
                  </a:lnTo>
                  <a:lnTo>
                    <a:pt x="11435" y="9322"/>
                  </a:lnTo>
                  <a:close/>
                  <a:moveTo>
                    <a:pt x="11435" y="7458"/>
                  </a:moveTo>
                  <a:lnTo>
                    <a:pt x="10200" y="7458"/>
                  </a:lnTo>
                  <a:lnTo>
                    <a:pt x="10200" y="6192"/>
                  </a:lnTo>
                  <a:lnTo>
                    <a:pt x="11435" y="6192"/>
                  </a:lnTo>
                  <a:lnTo>
                    <a:pt x="11435" y="7458"/>
                  </a:lnTo>
                  <a:close/>
                  <a:moveTo>
                    <a:pt x="11435" y="5558"/>
                  </a:moveTo>
                  <a:lnTo>
                    <a:pt x="10200" y="5558"/>
                  </a:lnTo>
                  <a:lnTo>
                    <a:pt x="10200" y="4327"/>
                  </a:lnTo>
                  <a:lnTo>
                    <a:pt x="11435" y="4327"/>
                  </a:lnTo>
                  <a:lnTo>
                    <a:pt x="11435" y="5558"/>
                  </a:lnTo>
                  <a:close/>
                  <a:moveTo>
                    <a:pt x="12071" y="6192"/>
                  </a:moveTo>
                  <a:lnTo>
                    <a:pt x="13306" y="6192"/>
                  </a:lnTo>
                  <a:lnTo>
                    <a:pt x="13306" y="7458"/>
                  </a:lnTo>
                  <a:lnTo>
                    <a:pt x="12071" y="7458"/>
                  </a:lnTo>
                  <a:lnTo>
                    <a:pt x="12071" y="6192"/>
                  </a:lnTo>
                  <a:close/>
                  <a:moveTo>
                    <a:pt x="12071" y="9322"/>
                  </a:moveTo>
                  <a:lnTo>
                    <a:pt x="12071" y="8056"/>
                  </a:lnTo>
                  <a:lnTo>
                    <a:pt x="13306" y="8056"/>
                  </a:lnTo>
                  <a:lnTo>
                    <a:pt x="13306" y="9322"/>
                  </a:lnTo>
                  <a:lnTo>
                    <a:pt x="12071" y="9322"/>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382" name="Shape 382"/>
            <p:cNvSpPr/>
            <p:nvPr/>
          </p:nvSpPr>
          <p:spPr>
            <a:xfrm>
              <a:off x="809422" y="785414"/>
              <a:ext cx="113180" cy="123473"/>
            </a:xfrm>
            <a:prstGeom prst="rect">
              <a:avLst/>
            </a:prstGeom>
            <a:solidFill>
              <a:srgbClr val="FFFFFF">
                <a:alpha val="54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383" name="Shape 383"/>
            <p:cNvSpPr/>
            <p:nvPr/>
          </p:nvSpPr>
          <p:spPr>
            <a:xfrm>
              <a:off x="802561" y="785414"/>
              <a:ext cx="120043" cy="12347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1234" y="21600"/>
                  </a:lnTo>
                  <a:lnTo>
                    <a:pt x="1234" y="0"/>
                  </a:lnTo>
                  <a:lnTo>
                    <a:pt x="21600" y="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384" name="Shape 384"/>
            <p:cNvSpPr/>
            <p:nvPr/>
          </p:nvSpPr>
          <p:spPr>
            <a:xfrm>
              <a:off x="809422" y="421860"/>
              <a:ext cx="113180" cy="120041"/>
            </a:xfrm>
            <a:prstGeom prst="rect">
              <a:avLst/>
            </a:prstGeom>
            <a:solidFill>
              <a:srgbClr val="FFFFFF">
                <a:alpha val="54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385" name="Shape 385"/>
            <p:cNvSpPr/>
            <p:nvPr/>
          </p:nvSpPr>
          <p:spPr>
            <a:xfrm>
              <a:off x="802561" y="421860"/>
              <a:ext cx="120043" cy="12004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1234" y="21600"/>
                  </a:lnTo>
                  <a:lnTo>
                    <a:pt x="1234" y="0"/>
                  </a:lnTo>
                  <a:lnTo>
                    <a:pt x="21600" y="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386" name="Shape 386"/>
            <p:cNvSpPr/>
            <p:nvPr/>
          </p:nvSpPr>
          <p:spPr>
            <a:xfrm>
              <a:off x="991199" y="603637"/>
              <a:ext cx="113180" cy="123473"/>
            </a:xfrm>
            <a:prstGeom prst="rect">
              <a:avLst/>
            </a:prstGeom>
            <a:solidFill>
              <a:srgbClr val="FFFFFF">
                <a:alpha val="54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387" name="Shape 387"/>
            <p:cNvSpPr/>
            <p:nvPr/>
          </p:nvSpPr>
          <p:spPr>
            <a:xfrm>
              <a:off x="984341" y="603637"/>
              <a:ext cx="120043" cy="12347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1234" y="21600"/>
                  </a:lnTo>
                  <a:lnTo>
                    <a:pt x="1234" y="0"/>
                  </a:lnTo>
                  <a:lnTo>
                    <a:pt x="21600" y="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grpSp>
      <p:sp>
        <p:nvSpPr>
          <p:cNvPr id="389" name="Shape 389"/>
          <p:cNvSpPr>
            <a:spLocks noGrp="1"/>
          </p:cNvSpPr>
          <p:nvPr>
            <p:ph type="sldNum" sz="quarter" idx="2"/>
          </p:nvPr>
        </p:nvSpPr>
        <p:spPr>
          <a:xfrm>
            <a:off x="23603591" y="13156774"/>
            <a:ext cx="514906" cy="485141"/>
          </a:xfrm>
          <a:prstGeom prst="rect">
            <a:avLst/>
          </a:prstGeom>
        </p:spPr>
        <p:txBody>
          <a:bodyPr anchor="b"/>
          <a:lstStyle>
            <a:lvl1pPr>
              <a:defRPr sz="1600">
                <a:solidFill>
                  <a:srgbClr val="AFABAB"/>
                </a:solidFill>
              </a:defRPr>
            </a:lvl1pPr>
          </a:lstStyle>
          <a:p>
            <a:fld id="{86CB4B4D-7CA3-9044-876B-883B54F8677D}" type="slidenum">
              <a:rPr/>
              <a:t>‹#›</a:t>
            </a:fld>
            <a:endParaRPr dirty="0"/>
          </a:p>
        </p:txBody>
      </p:sp>
      <p:sp>
        <p:nvSpPr>
          <p:cNvPr id="390" name="Shape 390"/>
          <p:cNvSpPr/>
          <p:nvPr/>
        </p:nvSpPr>
        <p:spPr>
          <a:xfrm>
            <a:off x="19445329" y="13141286"/>
            <a:ext cx="3223578" cy="485141"/>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rPr dirty="0"/>
              <a:t>Copyright © 2017 HashiCorp</a:t>
            </a:r>
          </a:p>
        </p:txBody>
      </p:sp>
      <p:sp>
        <p:nvSpPr>
          <p:cNvPr id="391" name="Shape 391"/>
          <p:cNvSpPr>
            <a:spLocks noGrp="1"/>
          </p:cNvSpPr>
          <p:nvPr>
            <p:ph type="title"/>
          </p:nvPr>
        </p:nvSpPr>
        <p:spPr>
          <a:xfrm>
            <a:off x="-2060" y="4547424"/>
            <a:ext cx="6612847" cy="2976502"/>
          </a:xfrm>
          <a:prstGeom prst="rect">
            <a:avLst/>
          </a:prstGeom>
        </p:spPr>
        <p:txBody>
          <a:bodyPr anchor="b"/>
          <a:lstStyle>
            <a:lvl1pPr>
              <a:lnSpc>
                <a:spcPts val="5000"/>
              </a:lnSpc>
              <a:defRPr sz="4800">
                <a:solidFill>
                  <a:srgbClr val="FFFFFF"/>
                </a:solidFill>
              </a:defRPr>
            </a:lvl1pPr>
          </a:lstStyle>
          <a:p>
            <a:r>
              <a:t>Title Text</a:t>
            </a:r>
          </a:p>
        </p:txBody>
      </p:sp>
      <p:sp>
        <p:nvSpPr>
          <p:cNvPr id="392" name="Shape 392"/>
          <p:cNvSpPr>
            <a:spLocks noGrp="1"/>
          </p:cNvSpPr>
          <p:nvPr>
            <p:ph type="body" sz="quarter" idx="13"/>
          </p:nvPr>
        </p:nvSpPr>
        <p:spPr>
          <a:xfrm>
            <a:off x="-1" y="7657141"/>
            <a:ext cx="6585388" cy="3365501"/>
          </a:xfrm>
          <a:prstGeom prst="rect">
            <a:avLst/>
          </a:prstGeom>
          <a:ln w="12700"/>
        </p:spPr>
        <p:txBody>
          <a:bodyPr>
            <a:normAutofit/>
          </a:bodyPr>
          <a:lstStyle/>
          <a:p>
            <a:pPr marL="0" indent="0">
              <a:lnSpc>
                <a:spcPts val="4000"/>
              </a:lnSpc>
              <a:spcBef>
                <a:spcPts val="0"/>
              </a:spcBef>
              <a:buSzTx/>
              <a:buFontTx/>
              <a:buNone/>
              <a:defRPr sz="3600">
                <a:solidFill>
                  <a:srgbClr val="FFFFFF"/>
                </a:solidFill>
              </a:defRPr>
            </a:pPr>
            <a:endParaRPr/>
          </a:p>
        </p:txBody>
      </p:sp>
      <p:sp>
        <p:nvSpPr>
          <p:cNvPr id="393" name="Shape 393"/>
          <p:cNvSpPr/>
          <p:nvPr/>
        </p:nvSpPr>
        <p:spPr>
          <a:xfrm>
            <a:off x="8525562" y="2931055"/>
            <a:ext cx="14677338" cy="8489300"/>
          </a:xfrm>
          <a:prstGeom prst="rect">
            <a:avLst/>
          </a:prstGeom>
          <a:solidFill>
            <a:srgbClr val="CCCCCC">
              <a:alpha val="10000"/>
            </a:srgbClr>
          </a:solidFill>
          <a:ln w="25400">
            <a:solidFill>
              <a:srgbClr val="ADB9CA"/>
            </a:solidFill>
          </a:ln>
        </p:spPr>
        <p:txBody>
          <a:bodyPr lIns="121919" tIns="121919" rIns="121919" bIns="121919"/>
          <a:lstStyle/>
          <a:p>
            <a:pPr defTabSz="2438400">
              <a:lnSpc>
                <a:spcPct val="100000"/>
              </a:lnSpc>
              <a:spcBef>
                <a:spcPts val="0"/>
              </a:spcBef>
              <a:defRPr sz="2400" b="0">
                <a:solidFill>
                  <a:srgbClr val="000000"/>
                </a:solidFill>
                <a:latin typeface="Menlo"/>
                <a:ea typeface="Menlo"/>
                <a:cs typeface="Menlo"/>
                <a:sym typeface="Menlo"/>
              </a:defRPr>
            </a:pPr>
            <a:endParaRPr dirty="0"/>
          </a:p>
        </p:txBody>
      </p:sp>
      <p:sp>
        <p:nvSpPr>
          <p:cNvPr id="394" name="Shape 394"/>
          <p:cNvSpPr/>
          <p:nvPr/>
        </p:nvSpPr>
        <p:spPr>
          <a:xfrm>
            <a:off x="8525562" y="2479554"/>
            <a:ext cx="14677338" cy="731521"/>
          </a:xfrm>
          <a:prstGeom prst="rect">
            <a:avLst/>
          </a:prstGeom>
          <a:solidFill>
            <a:srgbClr val="ADB9CA"/>
          </a:solidFill>
          <a:ln w="25400">
            <a:solidFill>
              <a:srgbClr val="ADB9CA"/>
            </a:solidFill>
            <a:miter/>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dirty="0"/>
          </a:p>
        </p:txBody>
      </p:sp>
      <p:sp>
        <p:nvSpPr>
          <p:cNvPr id="395" name="Shape 395"/>
          <p:cNvSpPr>
            <a:spLocks noGrp="1"/>
          </p:cNvSpPr>
          <p:nvPr>
            <p:ph type="body" sz="half" idx="14"/>
          </p:nvPr>
        </p:nvSpPr>
        <p:spPr>
          <a:xfrm>
            <a:off x="8812231" y="3470983"/>
            <a:ext cx="14097928" cy="7689463"/>
          </a:xfrm>
          <a:prstGeom prst="rect">
            <a:avLst/>
          </a:prstGeom>
          <a:ln w="12700"/>
        </p:spPr>
        <p:txBody>
          <a:bodyPr>
            <a:normAutofit/>
          </a:bodyPr>
          <a:lstStyle/>
          <a:p>
            <a:pPr marL="0" indent="0" defTabSz="1828800">
              <a:spcBef>
                <a:spcPts val="800"/>
              </a:spcBef>
              <a:buSzTx/>
              <a:buFontTx/>
              <a:buNone/>
              <a:defRPr sz="1800">
                <a:latin typeface="Menlo"/>
                <a:ea typeface="Menlo"/>
                <a:cs typeface="Menlo"/>
                <a:sym typeface="Menlo"/>
              </a:defRPr>
            </a:pPr>
            <a:endParaRPr/>
          </a:p>
        </p:txBody>
      </p:sp>
      <p:sp>
        <p:nvSpPr>
          <p:cNvPr id="396" name="Shape 396"/>
          <p:cNvSpPr>
            <a:spLocks noGrp="1"/>
          </p:cNvSpPr>
          <p:nvPr>
            <p:ph type="body" sz="quarter" idx="15"/>
          </p:nvPr>
        </p:nvSpPr>
        <p:spPr>
          <a:xfrm>
            <a:off x="8812231" y="2480555"/>
            <a:ext cx="13933759" cy="729519"/>
          </a:xfrm>
          <a:prstGeom prst="rect">
            <a:avLst/>
          </a:prstGeom>
          <a:ln w="12700"/>
        </p:spPr>
        <p:txBody>
          <a:bodyPr anchor="ctr">
            <a:normAutofit/>
          </a:bodyPr>
          <a:lstStyle/>
          <a:p>
            <a:pPr marL="0" indent="0" algn="ctr" defTabSz="1828800">
              <a:spcBef>
                <a:spcPts val="800"/>
              </a:spcBef>
              <a:buSzTx/>
              <a:buFontTx/>
              <a:buNone/>
              <a:defRPr sz="2000" b="1">
                <a:solidFill>
                  <a:srgbClr val="FFFFFF"/>
                </a:solidFill>
                <a:latin typeface="Menlo"/>
                <a:ea typeface="Menlo"/>
                <a:cs typeface="Menlo"/>
                <a:sym typeface="Menlo"/>
              </a:defRPr>
            </a:pPr>
            <a:endParaRPr/>
          </a:p>
        </p:txBody>
      </p:sp>
    </p:spTree>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type="tx">
  <p:cSld name="Info-Image-Nomad">
    <p:spTree>
      <p:nvGrpSpPr>
        <p:cNvPr id="1" name=""/>
        <p:cNvGrpSpPr/>
        <p:nvPr/>
      </p:nvGrpSpPr>
      <p:grpSpPr>
        <a:xfrm>
          <a:off x="0" y="0"/>
          <a:ext cx="0" cy="0"/>
          <a:chOff x="0" y="0"/>
          <a:chExt cx="0" cy="0"/>
        </a:xfrm>
      </p:grpSpPr>
      <p:pic>
        <p:nvPicPr>
          <p:cNvPr id="403" name="image17.pn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a:xfrm>
            <a:off x="4938" y="-3"/>
            <a:ext cx="7337692" cy="13716004"/>
          </a:xfrm>
          <a:prstGeom prst="rect">
            <a:avLst/>
          </a:prstGeom>
          <a:ln w="12700">
            <a:miter lim="400000"/>
          </a:ln>
        </p:spPr>
      </p:pic>
      <p:grpSp>
        <p:nvGrpSpPr>
          <p:cNvPr id="407" name="Group 407"/>
          <p:cNvGrpSpPr/>
          <p:nvPr/>
        </p:nvGrpSpPr>
        <p:grpSpPr>
          <a:xfrm>
            <a:off x="653685" y="610965"/>
            <a:ext cx="1971097" cy="2266393"/>
            <a:chOff x="0" y="0"/>
            <a:chExt cx="1971095" cy="2266391"/>
          </a:xfrm>
        </p:grpSpPr>
        <p:sp>
          <p:nvSpPr>
            <p:cNvPr id="404" name="Shape 404"/>
            <p:cNvSpPr/>
            <p:nvPr/>
          </p:nvSpPr>
          <p:spPr>
            <a:xfrm>
              <a:off x="985547" y="564753"/>
              <a:ext cx="985549" cy="1701639"/>
            </a:xfrm>
            <a:custGeom>
              <a:avLst/>
              <a:gdLst/>
              <a:ahLst/>
              <a:cxnLst>
                <a:cxn ang="0">
                  <a:pos x="wd2" y="hd2"/>
                </a:cxn>
                <a:cxn ang="5400000">
                  <a:pos x="wd2" y="hd2"/>
                </a:cxn>
                <a:cxn ang="10800000">
                  <a:pos x="wd2" y="hd2"/>
                </a:cxn>
                <a:cxn ang="16200000">
                  <a:pos x="wd2" y="hd2"/>
                </a:cxn>
              </a:cxnLst>
              <a:rect l="0" t="0" r="r" b="b"/>
              <a:pathLst>
                <a:path w="21600" h="21600" extrusionOk="0">
                  <a:moveTo>
                    <a:pt x="21196" y="0"/>
                  </a:moveTo>
                  <a:lnTo>
                    <a:pt x="9708" y="3842"/>
                  </a:lnTo>
                  <a:lnTo>
                    <a:pt x="9708" y="8621"/>
                  </a:lnTo>
                  <a:lnTo>
                    <a:pt x="4045" y="10495"/>
                  </a:lnTo>
                  <a:lnTo>
                    <a:pt x="0" y="9090"/>
                  </a:lnTo>
                  <a:lnTo>
                    <a:pt x="0" y="21600"/>
                  </a:lnTo>
                  <a:lnTo>
                    <a:pt x="162" y="21600"/>
                  </a:lnTo>
                  <a:lnTo>
                    <a:pt x="21600" y="14338"/>
                  </a:lnTo>
                  <a:lnTo>
                    <a:pt x="21600" y="0"/>
                  </a:lnTo>
                  <a:lnTo>
                    <a:pt x="21196" y="0"/>
                  </a:lnTo>
                  <a:close/>
                </a:path>
              </a:pathLst>
            </a:custGeom>
            <a:solidFill>
              <a:srgbClr val="FFFFFF">
                <a:alpha val="73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405" name="Shape 405"/>
            <p:cNvSpPr/>
            <p:nvPr/>
          </p:nvSpPr>
          <p:spPr>
            <a:xfrm>
              <a:off x="0" y="0"/>
              <a:ext cx="1971096" cy="1059373"/>
            </a:xfrm>
            <a:custGeom>
              <a:avLst/>
              <a:gdLst/>
              <a:ahLst/>
              <a:cxnLst>
                <a:cxn ang="0">
                  <a:pos x="wd2" y="hd2"/>
                </a:cxn>
                <a:cxn ang="5400000">
                  <a:pos x="wd2" y="hd2"/>
                </a:cxn>
                <a:cxn ang="10800000">
                  <a:pos x="wd2" y="hd2"/>
                </a:cxn>
                <a:cxn ang="16200000">
                  <a:pos x="wd2" y="hd2"/>
                </a:cxn>
              </a:cxnLst>
              <a:rect l="0" t="0" r="r" b="b"/>
              <a:pathLst>
                <a:path w="21600" h="21600" extrusionOk="0">
                  <a:moveTo>
                    <a:pt x="10719" y="0"/>
                  </a:moveTo>
                  <a:lnTo>
                    <a:pt x="0" y="11515"/>
                  </a:lnTo>
                  <a:lnTo>
                    <a:pt x="7240" y="19417"/>
                  </a:lnTo>
                  <a:lnTo>
                    <a:pt x="8737" y="17837"/>
                  </a:lnTo>
                  <a:lnTo>
                    <a:pt x="12216" y="21600"/>
                  </a:lnTo>
                  <a:lnTo>
                    <a:pt x="12216" y="13848"/>
                  </a:lnTo>
                  <a:lnTo>
                    <a:pt x="15654" y="10085"/>
                  </a:lnTo>
                  <a:lnTo>
                    <a:pt x="15654" y="17686"/>
                  </a:lnTo>
                  <a:lnTo>
                    <a:pt x="21600" y="11515"/>
                  </a:lnTo>
                  <a:lnTo>
                    <a:pt x="10719" y="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406" name="Shape 406"/>
            <p:cNvSpPr/>
            <p:nvPr/>
          </p:nvSpPr>
          <p:spPr>
            <a:xfrm>
              <a:off x="0" y="564753"/>
              <a:ext cx="985549" cy="1701639"/>
            </a:xfrm>
            <a:custGeom>
              <a:avLst/>
              <a:gdLst/>
              <a:ahLst/>
              <a:cxnLst>
                <a:cxn ang="0">
                  <a:pos x="wd2" y="hd2"/>
                </a:cxn>
                <a:cxn ang="5400000">
                  <a:pos x="wd2" y="hd2"/>
                </a:cxn>
                <a:cxn ang="10800000">
                  <a:pos x="wd2" y="hd2"/>
                </a:cxn>
                <a:cxn ang="16200000">
                  <a:pos x="wd2" y="hd2"/>
                </a:cxn>
              </a:cxnLst>
              <a:rect l="0" t="0" r="r" b="b"/>
              <a:pathLst>
                <a:path w="21600" h="21600" extrusionOk="0">
                  <a:moveTo>
                    <a:pt x="18769" y="8200"/>
                  </a:moveTo>
                  <a:lnTo>
                    <a:pt x="18769" y="12932"/>
                  </a:lnTo>
                  <a:lnTo>
                    <a:pt x="12297" y="15368"/>
                  </a:lnTo>
                  <a:lnTo>
                    <a:pt x="12297" y="5763"/>
                  </a:lnTo>
                  <a:lnTo>
                    <a:pt x="14724" y="4826"/>
                  </a:lnTo>
                  <a:lnTo>
                    <a:pt x="162" y="0"/>
                  </a:lnTo>
                  <a:lnTo>
                    <a:pt x="0" y="0"/>
                  </a:lnTo>
                  <a:lnTo>
                    <a:pt x="0" y="14338"/>
                  </a:lnTo>
                  <a:lnTo>
                    <a:pt x="21600" y="21600"/>
                  </a:lnTo>
                  <a:lnTo>
                    <a:pt x="21600" y="9090"/>
                  </a:lnTo>
                  <a:lnTo>
                    <a:pt x="18769" y="820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grpSp>
      <p:sp>
        <p:nvSpPr>
          <p:cNvPr id="408" name="Shape 408"/>
          <p:cNvSpPr>
            <a:spLocks noGrp="1"/>
          </p:cNvSpPr>
          <p:nvPr>
            <p:ph type="sldNum" sz="quarter" idx="2"/>
          </p:nvPr>
        </p:nvSpPr>
        <p:spPr>
          <a:xfrm>
            <a:off x="23603591" y="13156774"/>
            <a:ext cx="514906" cy="485141"/>
          </a:xfrm>
          <a:prstGeom prst="rect">
            <a:avLst/>
          </a:prstGeom>
        </p:spPr>
        <p:txBody>
          <a:bodyPr anchor="b"/>
          <a:lstStyle>
            <a:lvl1pPr>
              <a:defRPr sz="1600">
                <a:solidFill>
                  <a:srgbClr val="AFABAB"/>
                </a:solidFill>
              </a:defRPr>
            </a:lvl1pPr>
          </a:lstStyle>
          <a:p>
            <a:fld id="{86CB4B4D-7CA3-9044-876B-883B54F8677D}" type="slidenum">
              <a:rPr/>
              <a:t>‹#›</a:t>
            </a:fld>
            <a:endParaRPr dirty="0"/>
          </a:p>
        </p:txBody>
      </p:sp>
      <p:sp>
        <p:nvSpPr>
          <p:cNvPr id="409" name="Shape 409"/>
          <p:cNvSpPr/>
          <p:nvPr/>
        </p:nvSpPr>
        <p:spPr>
          <a:xfrm>
            <a:off x="19445329" y="13141286"/>
            <a:ext cx="3223578" cy="485141"/>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rPr dirty="0"/>
              <a:t>Copyright © 2017 HashiCorp</a:t>
            </a:r>
          </a:p>
        </p:txBody>
      </p:sp>
      <p:sp>
        <p:nvSpPr>
          <p:cNvPr id="410" name="Shape 410"/>
          <p:cNvSpPr>
            <a:spLocks noGrp="1"/>
          </p:cNvSpPr>
          <p:nvPr>
            <p:ph type="pic" idx="13"/>
          </p:nvPr>
        </p:nvSpPr>
        <p:spPr>
          <a:xfrm>
            <a:off x="8030797" y="747437"/>
            <a:ext cx="15696127" cy="12195643"/>
          </a:xfrm>
          <a:prstGeom prst="rect">
            <a:avLst/>
          </a:prstGeom>
          <a:ln w="12700">
            <a:solidFill>
              <a:srgbClr val="CBCFD5"/>
            </a:solidFill>
            <a:round/>
          </a:ln>
        </p:spPr>
        <p:txBody>
          <a:bodyPr lIns="91439" tIns="45719" rIns="91439" bIns="45719"/>
          <a:lstStyle/>
          <a:p>
            <a:endParaRPr dirty="0"/>
          </a:p>
        </p:txBody>
      </p:sp>
      <p:sp>
        <p:nvSpPr>
          <p:cNvPr id="411" name="Shape 411"/>
          <p:cNvSpPr/>
          <p:nvPr/>
        </p:nvSpPr>
        <p:spPr>
          <a:xfrm>
            <a:off x="28890" y="4105157"/>
            <a:ext cx="6773335" cy="7315201"/>
          </a:xfrm>
          <a:prstGeom prst="rect">
            <a:avLst/>
          </a:prstGeom>
          <a:solidFill>
            <a:schemeClr val="accent5">
              <a:lumOff val="-8745"/>
            </a:schemeClr>
          </a:solidFill>
          <a:ln w="25400">
            <a:miter lim="400000"/>
          </a:ln>
        </p:spPr>
        <p:txBody>
          <a:bodyPr lIns="243839" tIns="243839" rIns="243839" bIns="243839" anchor="b">
            <a:normAutofit/>
          </a:bodyPr>
          <a:lstStyle/>
          <a:p>
            <a:pPr defTabSz="2438400">
              <a:lnSpc>
                <a:spcPts val="5000"/>
              </a:lnSpc>
              <a:spcBef>
                <a:spcPts val="0"/>
              </a:spcBef>
            </a:pPr>
            <a:endParaRPr dirty="0"/>
          </a:p>
        </p:txBody>
      </p:sp>
      <p:sp>
        <p:nvSpPr>
          <p:cNvPr id="412" name="Shape 412"/>
          <p:cNvSpPr>
            <a:spLocks noGrp="1"/>
          </p:cNvSpPr>
          <p:nvPr>
            <p:ph type="body" sz="quarter" idx="14"/>
          </p:nvPr>
        </p:nvSpPr>
        <p:spPr>
          <a:xfrm>
            <a:off x="-1" y="7657141"/>
            <a:ext cx="6585388" cy="3365501"/>
          </a:xfrm>
          <a:prstGeom prst="rect">
            <a:avLst/>
          </a:prstGeom>
          <a:ln w="12700"/>
        </p:spPr>
        <p:txBody>
          <a:bodyPr>
            <a:normAutofit/>
          </a:bodyPr>
          <a:lstStyle/>
          <a:p>
            <a:pPr marL="0" indent="0">
              <a:lnSpc>
                <a:spcPts val="4000"/>
              </a:lnSpc>
              <a:spcBef>
                <a:spcPts val="0"/>
              </a:spcBef>
              <a:buSzTx/>
              <a:buFontTx/>
              <a:buNone/>
              <a:defRPr sz="3600">
                <a:solidFill>
                  <a:srgbClr val="FFFFFF"/>
                </a:solidFill>
              </a:defRPr>
            </a:pPr>
            <a:endParaRPr/>
          </a:p>
        </p:txBody>
      </p:sp>
      <p:sp>
        <p:nvSpPr>
          <p:cNvPr id="413" name="Shape 413"/>
          <p:cNvSpPr>
            <a:spLocks noGrp="1"/>
          </p:cNvSpPr>
          <p:nvPr>
            <p:ph type="title"/>
          </p:nvPr>
        </p:nvSpPr>
        <p:spPr>
          <a:xfrm>
            <a:off x="-1" y="4552125"/>
            <a:ext cx="6616701" cy="2971801"/>
          </a:xfrm>
          <a:prstGeom prst="rect">
            <a:avLst/>
          </a:prstGeom>
        </p:spPr>
        <p:txBody>
          <a:bodyPr anchor="b"/>
          <a:lstStyle>
            <a:lvl1pPr>
              <a:lnSpc>
                <a:spcPts val="5000"/>
              </a:lnSpc>
              <a:defRPr sz="4800">
                <a:solidFill>
                  <a:srgbClr val="FFFFFF"/>
                </a:solidFill>
              </a:defRPr>
            </a:lvl1pPr>
          </a:lstStyle>
          <a:p>
            <a:r>
              <a:t>Title Text</a:t>
            </a:r>
          </a:p>
        </p:txBody>
      </p:sp>
    </p:spTree>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type="tx">
  <p:cSld name="Info-Text-Nomad">
    <p:spTree>
      <p:nvGrpSpPr>
        <p:cNvPr id="1" name=""/>
        <p:cNvGrpSpPr/>
        <p:nvPr/>
      </p:nvGrpSpPr>
      <p:grpSpPr>
        <a:xfrm>
          <a:off x="0" y="0"/>
          <a:ext cx="0" cy="0"/>
          <a:chOff x="0" y="0"/>
          <a:chExt cx="0" cy="0"/>
        </a:xfrm>
      </p:grpSpPr>
      <p:sp>
        <p:nvSpPr>
          <p:cNvPr id="420" name="Shape 420"/>
          <p:cNvSpPr>
            <a:spLocks noGrp="1"/>
          </p:cNvSpPr>
          <p:nvPr>
            <p:ph type="body" idx="1"/>
          </p:nvPr>
        </p:nvSpPr>
        <p:spPr>
          <a:xfrm>
            <a:off x="8014999" y="4133223"/>
            <a:ext cx="15711929" cy="8809857"/>
          </a:xfrm>
          <a:prstGeom prst="rect">
            <a:avLst/>
          </a:prstGeom>
        </p:spPr>
        <p:txBody>
          <a:bodyPr>
            <a:normAutofit/>
          </a:bodyPr>
          <a:lstStyle>
            <a:lvl1pPr marL="457200" indent="-457200" defTabSz="1828800">
              <a:spcBef>
                <a:spcPts val="1600"/>
              </a:spcBef>
              <a:buClr>
                <a:schemeClr val="accent5"/>
              </a:buClr>
              <a:buFont typeface="Wingdings-Regular"/>
              <a:buChar char="▪"/>
              <a:defRPr sz="4800">
                <a:solidFill>
                  <a:srgbClr val="44546A"/>
                </a:solidFill>
              </a:defRPr>
            </a:lvl1pPr>
            <a:lvl2pPr marL="800100" indent="-514350" defTabSz="1828800">
              <a:spcBef>
                <a:spcPts val="1600"/>
              </a:spcBef>
              <a:buClr>
                <a:schemeClr val="accent5"/>
              </a:buClr>
              <a:buFont typeface="Wingdings-Regular"/>
              <a:buChar char="–"/>
              <a:defRPr sz="4800">
                <a:solidFill>
                  <a:srgbClr val="44546A"/>
                </a:solidFill>
              </a:defRPr>
            </a:lvl2pPr>
            <a:lvl3pPr marL="1103766" indent="-587828" defTabSz="1828800">
              <a:spcBef>
                <a:spcPts val="1600"/>
              </a:spcBef>
              <a:buClr>
                <a:schemeClr val="accent5"/>
              </a:buClr>
              <a:buFont typeface="Wingdings-Regular"/>
              <a:buChar char="▪"/>
              <a:defRPr sz="4800">
                <a:solidFill>
                  <a:srgbClr val="44546A"/>
                </a:solidFill>
              </a:defRPr>
            </a:lvl3pPr>
            <a:lvl4pPr marL="1330778" indent="-587828" defTabSz="1828800">
              <a:spcBef>
                <a:spcPts val="1600"/>
              </a:spcBef>
              <a:buClr>
                <a:schemeClr val="accent5"/>
              </a:buClr>
              <a:buFont typeface="Wingdings-Regular"/>
              <a:buChar char="–"/>
              <a:defRPr sz="4800">
                <a:solidFill>
                  <a:srgbClr val="44546A"/>
                </a:solidFill>
              </a:defRPr>
            </a:lvl4pPr>
            <a:lvl5pPr marL="1557112" indent="-582387" defTabSz="1828800">
              <a:spcBef>
                <a:spcPts val="1600"/>
              </a:spcBef>
              <a:buClr>
                <a:schemeClr val="accent5"/>
              </a:buClr>
              <a:buFont typeface="Wingdings-Regular"/>
              <a:buChar char="▪"/>
              <a:defRPr sz="4800">
                <a:solidFill>
                  <a:srgbClr val="44546A"/>
                </a:solidFill>
              </a:defRPr>
            </a:lvl5pPr>
          </a:lstStyle>
          <a:p>
            <a:r>
              <a:t>Body Level One</a:t>
            </a:r>
          </a:p>
          <a:p>
            <a:pPr lvl="1"/>
            <a:r>
              <a:t>Body Level Two</a:t>
            </a:r>
          </a:p>
          <a:p>
            <a:pPr lvl="2"/>
            <a:r>
              <a:t>Body Level Three</a:t>
            </a:r>
          </a:p>
          <a:p>
            <a:pPr lvl="3"/>
            <a:r>
              <a:t>Body Level Four</a:t>
            </a:r>
          </a:p>
          <a:p>
            <a:pPr lvl="4"/>
            <a:r>
              <a:t>Body Level Five</a:t>
            </a:r>
          </a:p>
        </p:txBody>
      </p:sp>
      <p:pic>
        <p:nvPicPr>
          <p:cNvPr id="421" name="image17.pn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a:xfrm>
            <a:off x="4938" y="-3"/>
            <a:ext cx="7337692" cy="13716004"/>
          </a:xfrm>
          <a:prstGeom prst="rect">
            <a:avLst/>
          </a:prstGeom>
          <a:ln w="12700">
            <a:miter lim="400000"/>
          </a:ln>
        </p:spPr>
      </p:pic>
      <p:grpSp>
        <p:nvGrpSpPr>
          <p:cNvPr id="425" name="Group 425"/>
          <p:cNvGrpSpPr/>
          <p:nvPr/>
        </p:nvGrpSpPr>
        <p:grpSpPr>
          <a:xfrm>
            <a:off x="653685" y="610965"/>
            <a:ext cx="1971097" cy="2266393"/>
            <a:chOff x="0" y="0"/>
            <a:chExt cx="1971095" cy="2266391"/>
          </a:xfrm>
        </p:grpSpPr>
        <p:sp>
          <p:nvSpPr>
            <p:cNvPr id="422" name="Shape 422"/>
            <p:cNvSpPr/>
            <p:nvPr/>
          </p:nvSpPr>
          <p:spPr>
            <a:xfrm>
              <a:off x="985547" y="564753"/>
              <a:ext cx="985549" cy="1701639"/>
            </a:xfrm>
            <a:custGeom>
              <a:avLst/>
              <a:gdLst/>
              <a:ahLst/>
              <a:cxnLst>
                <a:cxn ang="0">
                  <a:pos x="wd2" y="hd2"/>
                </a:cxn>
                <a:cxn ang="5400000">
                  <a:pos x="wd2" y="hd2"/>
                </a:cxn>
                <a:cxn ang="10800000">
                  <a:pos x="wd2" y="hd2"/>
                </a:cxn>
                <a:cxn ang="16200000">
                  <a:pos x="wd2" y="hd2"/>
                </a:cxn>
              </a:cxnLst>
              <a:rect l="0" t="0" r="r" b="b"/>
              <a:pathLst>
                <a:path w="21600" h="21600" extrusionOk="0">
                  <a:moveTo>
                    <a:pt x="21196" y="0"/>
                  </a:moveTo>
                  <a:lnTo>
                    <a:pt x="9708" y="3842"/>
                  </a:lnTo>
                  <a:lnTo>
                    <a:pt x="9708" y="8621"/>
                  </a:lnTo>
                  <a:lnTo>
                    <a:pt x="4045" y="10495"/>
                  </a:lnTo>
                  <a:lnTo>
                    <a:pt x="0" y="9090"/>
                  </a:lnTo>
                  <a:lnTo>
                    <a:pt x="0" y="21600"/>
                  </a:lnTo>
                  <a:lnTo>
                    <a:pt x="162" y="21600"/>
                  </a:lnTo>
                  <a:lnTo>
                    <a:pt x="21600" y="14338"/>
                  </a:lnTo>
                  <a:lnTo>
                    <a:pt x="21600" y="0"/>
                  </a:lnTo>
                  <a:lnTo>
                    <a:pt x="21196" y="0"/>
                  </a:lnTo>
                  <a:close/>
                </a:path>
              </a:pathLst>
            </a:custGeom>
            <a:solidFill>
              <a:srgbClr val="FFFFFF">
                <a:alpha val="73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423" name="Shape 423"/>
            <p:cNvSpPr/>
            <p:nvPr/>
          </p:nvSpPr>
          <p:spPr>
            <a:xfrm>
              <a:off x="0" y="0"/>
              <a:ext cx="1971096" cy="1059373"/>
            </a:xfrm>
            <a:custGeom>
              <a:avLst/>
              <a:gdLst/>
              <a:ahLst/>
              <a:cxnLst>
                <a:cxn ang="0">
                  <a:pos x="wd2" y="hd2"/>
                </a:cxn>
                <a:cxn ang="5400000">
                  <a:pos x="wd2" y="hd2"/>
                </a:cxn>
                <a:cxn ang="10800000">
                  <a:pos x="wd2" y="hd2"/>
                </a:cxn>
                <a:cxn ang="16200000">
                  <a:pos x="wd2" y="hd2"/>
                </a:cxn>
              </a:cxnLst>
              <a:rect l="0" t="0" r="r" b="b"/>
              <a:pathLst>
                <a:path w="21600" h="21600" extrusionOk="0">
                  <a:moveTo>
                    <a:pt x="10719" y="0"/>
                  </a:moveTo>
                  <a:lnTo>
                    <a:pt x="0" y="11515"/>
                  </a:lnTo>
                  <a:lnTo>
                    <a:pt x="7240" y="19417"/>
                  </a:lnTo>
                  <a:lnTo>
                    <a:pt x="8737" y="17837"/>
                  </a:lnTo>
                  <a:lnTo>
                    <a:pt x="12216" y="21600"/>
                  </a:lnTo>
                  <a:lnTo>
                    <a:pt x="12216" y="13848"/>
                  </a:lnTo>
                  <a:lnTo>
                    <a:pt x="15654" y="10085"/>
                  </a:lnTo>
                  <a:lnTo>
                    <a:pt x="15654" y="17686"/>
                  </a:lnTo>
                  <a:lnTo>
                    <a:pt x="21600" y="11515"/>
                  </a:lnTo>
                  <a:lnTo>
                    <a:pt x="10719" y="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424" name="Shape 424"/>
            <p:cNvSpPr/>
            <p:nvPr/>
          </p:nvSpPr>
          <p:spPr>
            <a:xfrm>
              <a:off x="0" y="564753"/>
              <a:ext cx="985549" cy="1701639"/>
            </a:xfrm>
            <a:custGeom>
              <a:avLst/>
              <a:gdLst/>
              <a:ahLst/>
              <a:cxnLst>
                <a:cxn ang="0">
                  <a:pos x="wd2" y="hd2"/>
                </a:cxn>
                <a:cxn ang="5400000">
                  <a:pos x="wd2" y="hd2"/>
                </a:cxn>
                <a:cxn ang="10800000">
                  <a:pos x="wd2" y="hd2"/>
                </a:cxn>
                <a:cxn ang="16200000">
                  <a:pos x="wd2" y="hd2"/>
                </a:cxn>
              </a:cxnLst>
              <a:rect l="0" t="0" r="r" b="b"/>
              <a:pathLst>
                <a:path w="21600" h="21600" extrusionOk="0">
                  <a:moveTo>
                    <a:pt x="18769" y="8200"/>
                  </a:moveTo>
                  <a:lnTo>
                    <a:pt x="18769" y="12932"/>
                  </a:lnTo>
                  <a:lnTo>
                    <a:pt x="12297" y="15368"/>
                  </a:lnTo>
                  <a:lnTo>
                    <a:pt x="12297" y="5763"/>
                  </a:lnTo>
                  <a:lnTo>
                    <a:pt x="14724" y="4826"/>
                  </a:lnTo>
                  <a:lnTo>
                    <a:pt x="162" y="0"/>
                  </a:lnTo>
                  <a:lnTo>
                    <a:pt x="0" y="0"/>
                  </a:lnTo>
                  <a:lnTo>
                    <a:pt x="0" y="14338"/>
                  </a:lnTo>
                  <a:lnTo>
                    <a:pt x="21600" y="21600"/>
                  </a:lnTo>
                  <a:lnTo>
                    <a:pt x="21600" y="9090"/>
                  </a:lnTo>
                  <a:lnTo>
                    <a:pt x="18769" y="820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grpSp>
      <p:sp>
        <p:nvSpPr>
          <p:cNvPr id="426" name="Shape 426"/>
          <p:cNvSpPr>
            <a:spLocks noGrp="1"/>
          </p:cNvSpPr>
          <p:nvPr>
            <p:ph type="sldNum" sz="quarter" idx="2"/>
          </p:nvPr>
        </p:nvSpPr>
        <p:spPr>
          <a:xfrm>
            <a:off x="23603591" y="13156774"/>
            <a:ext cx="514906" cy="485141"/>
          </a:xfrm>
          <a:prstGeom prst="rect">
            <a:avLst/>
          </a:prstGeom>
        </p:spPr>
        <p:txBody>
          <a:bodyPr anchor="b"/>
          <a:lstStyle>
            <a:lvl1pPr>
              <a:defRPr sz="1600">
                <a:solidFill>
                  <a:srgbClr val="AFABAB"/>
                </a:solidFill>
              </a:defRPr>
            </a:lvl1pPr>
          </a:lstStyle>
          <a:p>
            <a:fld id="{86CB4B4D-7CA3-9044-876B-883B54F8677D}" type="slidenum">
              <a:rPr/>
              <a:t>‹#›</a:t>
            </a:fld>
            <a:endParaRPr dirty="0"/>
          </a:p>
        </p:txBody>
      </p:sp>
      <p:sp>
        <p:nvSpPr>
          <p:cNvPr id="427" name="Shape 427"/>
          <p:cNvSpPr/>
          <p:nvPr/>
        </p:nvSpPr>
        <p:spPr>
          <a:xfrm>
            <a:off x="19445329" y="13141286"/>
            <a:ext cx="3223578" cy="485141"/>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rPr dirty="0"/>
              <a:t>Copyright © 2017 HashiCorp</a:t>
            </a:r>
          </a:p>
        </p:txBody>
      </p:sp>
      <p:sp>
        <p:nvSpPr>
          <p:cNvPr id="428" name="Shape 428"/>
          <p:cNvSpPr/>
          <p:nvPr/>
        </p:nvSpPr>
        <p:spPr>
          <a:xfrm>
            <a:off x="6030" y="4094997"/>
            <a:ext cx="6773335" cy="7315201"/>
          </a:xfrm>
          <a:prstGeom prst="rect">
            <a:avLst/>
          </a:prstGeom>
          <a:solidFill>
            <a:schemeClr val="accent5">
              <a:lumOff val="-8745"/>
            </a:schemeClr>
          </a:solidFill>
          <a:ln w="25400">
            <a:miter lim="400000"/>
          </a:ln>
        </p:spPr>
        <p:txBody>
          <a:bodyPr lIns="243839" tIns="243839" rIns="243839" bIns="243839" anchor="b">
            <a:normAutofit/>
          </a:bodyPr>
          <a:lstStyle/>
          <a:p>
            <a:pPr defTabSz="2438400">
              <a:lnSpc>
                <a:spcPts val="5000"/>
              </a:lnSpc>
              <a:spcBef>
                <a:spcPts val="0"/>
              </a:spcBef>
            </a:pPr>
            <a:endParaRPr dirty="0"/>
          </a:p>
        </p:txBody>
      </p:sp>
      <p:sp>
        <p:nvSpPr>
          <p:cNvPr id="429" name="Shape 429"/>
          <p:cNvSpPr>
            <a:spLocks noGrp="1"/>
          </p:cNvSpPr>
          <p:nvPr>
            <p:ph type="body" sz="quarter" idx="13"/>
          </p:nvPr>
        </p:nvSpPr>
        <p:spPr>
          <a:xfrm>
            <a:off x="-1" y="7657141"/>
            <a:ext cx="6585388" cy="3365501"/>
          </a:xfrm>
          <a:prstGeom prst="rect">
            <a:avLst/>
          </a:prstGeom>
          <a:ln w="12700"/>
        </p:spPr>
        <p:txBody>
          <a:bodyPr>
            <a:normAutofit/>
          </a:bodyPr>
          <a:lstStyle/>
          <a:p>
            <a:pPr marL="0" indent="0">
              <a:lnSpc>
                <a:spcPts val="4000"/>
              </a:lnSpc>
              <a:spcBef>
                <a:spcPts val="0"/>
              </a:spcBef>
              <a:buSzTx/>
              <a:buFontTx/>
              <a:buNone/>
              <a:defRPr sz="3600">
                <a:solidFill>
                  <a:srgbClr val="FFFFFF"/>
                </a:solidFill>
              </a:defRPr>
            </a:pPr>
            <a:endParaRPr/>
          </a:p>
        </p:txBody>
      </p:sp>
      <p:sp>
        <p:nvSpPr>
          <p:cNvPr id="430" name="Shape 430"/>
          <p:cNvSpPr>
            <a:spLocks noGrp="1"/>
          </p:cNvSpPr>
          <p:nvPr>
            <p:ph type="title"/>
          </p:nvPr>
        </p:nvSpPr>
        <p:spPr>
          <a:xfrm>
            <a:off x="-1" y="4552125"/>
            <a:ext cx="6616701" cy="2971801"/>
          </a:xfrm>
          <a:prstGeom prst="rect">
            <a:avLst/>
          </a:prstGeom>
        </p:spPr>
        <p:txBody>
          <a:bodyPr anchor="b"/>
          <a:lstStyle>
            <a:lvl1pPr>
              <a:lnSpc>
                <a:spcPts val="5000"/>
              </a:lnSpc>
              <a:defRPr sz="4800">
                <a:solidFill>
                  <a:srgbClr val="FFFFFF"/>
                </a:solidFill>
              </a:defRPr>
            </a:lvl1pPr>
          </a:lstStyle>
          <a:p>
            <a:r>
              <a:t>Title Text</a:t>
            </a:r>
          </a:p>
        </p:txBody>
      </p:sp>
    </p:spTree>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type="tx">
  <p:cSld name="Info-CodeBox-Nomad">
    <p:spTree>
      <p:nvGrpSpPr>
        <p:cNvPr id="1" name=""/>
        <p:cNvGrpSpPr/>
        <p:nvPr/>
      </p:nvGrpSpPr>
      <p:grpSpPr>
        <a:xfrm>
          <a:off x="0" y="0"/>
          <a:ext cx="0" cy="0"/>
          <a:chOff x="0" y="0"/>
          <a:chExt cx="0" cy="0"/>
        </a:xfrm>
      </p:grpSpPr>
      <p:pic>
        <p:nvPicPr>
          <p:cNvPr id="437" name="image17.pn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a:xfrm>
            <a:off x="4938" y="-3"/>
            <a:ext cx="7337692" cy="13716004"/>
          </a:xfrm>
          <a:prstGeom prst="rect">
            <a:avLst/>
          </a:prstGeom>
          <a:ln w="12700">
            <a:miter lim="400000"/>
          </a:ln>
        </p:spPr>
      </p:pic>
      <p:sp>
        <p:nvSpPr>
          <p:cNvPr id="438" name="Shape 438"/>
          <p:cNvSpPr/>
          <p:nvPr/>
        </p:nvSpPr>
        <p:spPr>
          <a:xfrm>
            <a:off x="8525562" y="2931055"/>
            <a:ext cx="14677338" cy="8489300"/>
          </a:xfrm>
          <a:prstGeom prst="rect">
            <a:avLst/>
          </a:prstGeom>
          <a:solidFill>
            <a:srgbClr val="CCCCCC">
              <a:alpha val="10000"/>
            </a:srgbClr>
          </a:solidFill>
          <a:ln w="25400">
            <a:solidFill>
              <a:srgbClr val="ADB9CA"/>
            </a:solidFill>
          </a:ln>
        </p:spPr>
        <p:txBody>
          <a:bodyPr lIns="121919" tIns="121919" rIns="121919" bIns="121919"/>
          <a:lstStyle/>
          <a:p>
            <a:pPr defTabSz="2438400">
              <a:lnSpc>
                <a:spcPct val="100000"/>
              </a:lnSpc>
              <a:spcBef>
                <a:spcPts val="0"/>
              </a:spcBef>
              <a:defRPr sz="2400" b="0">
                <a:solidFill>
                  <a:srgbClr val="000000"/>
                </a:solidFill>
                <a:latin typeface="Menlo"/>
                <a:ea typeface="Menlo"/>
                <a:cs typeface="Menlo"/>
                <a:sym typeface="Menlo"/>
              </a:defRPr>
            </a:pPr>
            <a:endParaRPr dirty="0"/>
          </a:p>
        </p:txBody>
      </p:sp>
      <p:sp>
        <p:nvSpPr>
          <p:cNvPr id="439" name="Shape 439"/>
          <p:cNvSpPr/>
          <p:nvPr/>
        </p:nvSpPr>
        <p:spPr>
          <a:xfrm>
            <a:off x="8523730" y="2479554"/>
            <a:ext cx="14679170" cy="731521"/>
          </a:xfrm>
          <a:prstGeom prst="rect">
            <a:avLst/>
          </a:prstGeom>
          <a:solidFill>
            <a:srgbClr val="ADB9CA"/>
          </a:solidFill>
          <a:ln w="25400">
            <a:solidFill>
              <a:srgbClr val="ADB9CA"/>
            </a:solidFill>
            <a:miter/>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dirty="0"/>
          </a:p>
        </p:txBody>
      </p:sp>
      <p:sp>
        <p:nvSpPr>
          <p:cNvPr id="440" name="Shape 440"/>
          <p:cNvSpPr>
            <a:spLocks noGrp="1"/>
          </p:cNvSpPr>
          <p:nvPr>
            <p:ph type="sldNum" sz="quarter" idx="2"/>
          </p:nvPr>
        </p:nvSpPr>
        <p:spPr>
          <a:xfrm>
            <a:off x="23603591" y="13156774"/>
            <a:ext cx="514906" cy="485141"/>
          </a:xfrm>
          <a:prstGeom prst="rect">
            <a:avLst/>
          </a:prstGeom>
        </p:spPr>
        <p:txBody>
          <a:bodyPr anchor="b"/>
          <a:lstStyle>
            <a:lvl1pPr>
              <a:defRPr sz="1600">
                <a:solidFill>
                  <a:srgbClr val="AFABAB"/>
                </a:solidFill>
              </a:defRPr>
            </a:lvl1pPr>
          </a:lstStyle>
          <a:p>
            <a:fld id="{86CB4B4D-7CA3-9044-876B-883B54F8677D}" type="slidenum">
              <a:rPr/>
              <a:t>‹#›</a:t>
            </a:fld>
            <a:endParaRPr dirty="0"/>
          </a:p>
        </p:txBody>
      </p:sp>
      <p:sp>
        <p:nvSpPr>
          <p:cNvPr id="441" name="Shape 441"/>
          <p:cNvSpPr/>
          <p:nvPr/>
        </p:nvSpPr>
        <p:spPr>
          <a:xfrm>
            <a:off x="19445329" y="13141286"/>
            <a:ext cx="3223578" cy="485141"/>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rPr dirty="0"/>
              <a:t>Copyright © 2017 HashiCorp</a:t>
            </a:r>
          </a:p>
        </p:txBody>
      </p:sp>
      <p:grpSp>
        <p:nvGrpSpPr>
          <p:cNvPr id="445" name="Group 445"/>
          <p:cNvGrpSpPr/>
          <p:nvPr/>
        </p:nvGrpSpPr>
        <p:grpSpPr>
          <a:xfrm>
            <a:off x="653685" y="610965"/>
            <a:ext cx="1971097" cy="2266393"/>
            <a:chOff x="0" y="0"/>
            <a:chExt cx="1971095" cy="2266391"/>
          </a:xfrm>
        </p:grpSpPr>
        <p:sp>
          <p:nvSpPr>
            <p:cNvPr id="442" name="Shape 442"/>
            <p:cNvSpPr/>
            <p:nvPr/>
          </p:nvSpPr>
          <p:spPr>
            <a:xfrm>
              <a:off x="985547" y="564753"/>
              <a:ext cx="985549" cy="1701639"/>
            </a:xfrm>
            <a:custGeom>
              <a:avLst/>
              <a:gdLst/>
              <a:ahLst/>
              <a:cxnLst>
                <a:cxn ang="0">
                  <a:pos x="wd2" y="hd2"/>
                </a:cxn>
                <a:cxn ang="5400000">
                  <a:pos x="wd2" y="hd2"/>
                </a:cxn>
                <a:cxn ang="10800000">
                  <a:pos x="wd2" y="hd2"/>
                </a:cxn>
                <a:cxn ang="16200000">
                  <a:pos x="wd2" y="hd2"/>
                </a:cxn>
              </a:cxnLst>
              <a:rect l="0" t="0" r="r" b="b"/>
              <a:pathLst>
                <a:path w="21600" h="21600" extrusionOk="0">
                  <a:moveTo>
                    <a:pt x="21196" y="0"/>
                  </a:moveTo>
                  <a:lnTo>
                    <a:pt x="9708" y="3842"/>
                  </a:lnTo>
                  <a:lnTo>
                    <a:pt x="9708" y="8621"/>
                  </a:lnTo>
                  <a:lnTo>
                    <a:pt x="4045" y="10495"/>
                  </a:lnTo>
                  <a:lnTo>
                    <a:pt x="0" y="9090"/>
                  </a:lnTo>
                  <a:lnTo>
                    <a:pt x="0" y="21600"/>
                  </a:lnTo>
                  <a:lnTo>
                    <a:pt x="162" y="21600"/>
                  </a:lnTo>
                  <a:lnTo>
                    <a:pt x="21600" y="14338"/>
                  </a:lnTo>
                  <a:lnTo>
                    <a:pt x="21600" y="0"/>
                  </a:lnTo>
                  <a:lnTo>
                    <a:pt x="21196" y="0"/>
                  </a:lnTo>
                  <a:close/>
                </a:path>
              </a:pathLst>
            </a:custGeom>
            <a:solidFill>
              <a:srgbClr val="FFFFFF">
                <a:alpha val="73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443" name="Shape 443"/>
            <p:cNvSpPr/>
            <p:nvPr/>
          </p:nvSpPr>
          <p:spPr>
            <a:xfrm>
              <a:off x="0" y="0"/>
              <a:ext cx="1971096" cy="1059373"/>
            </a:xfrm>
            <a:custGeom>
              <a:avLst/>
              <a:gdLst/>
              <a:ahLst/>
              <a:cxnLst>
                <a:cxn ang="0">
                  <a:pos x="wd2" y="hd2"/>
                </a:cxn>
                <a:cxn ang="5400000">
                  <a:pos x="wd2" y="hd2"/>
                </a:cxn>
                <a:cxn ang="10800000">
                  <a:pos x="wd2" y="hd2"/>
                </a:cxn>
                <a:cxn ang="16200000">
                  <a:pos x="wd2" y="hd2"/>
                </a:cxn>
              </a:cxnLst>
              <a:rect l="0" t="0" r="r" b="b"/>
              <a:pathLst>
                <a:path w="21600" h="21600" extrusionOk="0">
                  <a:moveTo>
                    <a:pt x="10719" y="0"/>
                  </a:moveTo>
                  <a:lnTo>
                    <a:pt x="0" y="11515"/>
                  </a:lnTo>
                  <a:lnTo>
                    <a:pt x="7240" y="19417"/>
                  </a:lnTo>
                  <a:lnTo>
                    <a:pt x="8737" y="17837"/>
                  </a:lnTo>
                  <a:lnTo>
                    <a:pt x="12216" y="21600"/>
                  </a:lnTo>
                  <a:lnTo>
                    <a:pt x="12216" y="13848"/>
                  </a:lnTo>
                  <a:lnTo>
                    <a:pt x="15654" y="10085"/>
                  </a:lnTo>
                  <a:lnTo>
                    <a:pt x="15654" y="17686"/>
                  </a:lnTo>
                  <a:lnTo>
                    <a:pt x="21600" y="11515"/>
                  </a:lnTo>
                  <a:lnTo>
                    <a:pt x="10719" y="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444" name="Shape 444"/>
            <p:cNvSpPr/>
            <p:nvPr/>
          </p:nvSpPr>
          <p:spPr>
            <a:xfrm>
              <a:off x="0" y="564753"/>
              <a:ext cx="985549" cy="1701639"/>
            </a:xfrm>
            <a:custGeom>
              <a:avLst/>
              <a:gdLst/>
              <a:ahLst/>
              <a:cxnLst>
                <a:cxn ang="0">
                  <a:pos x="wd2" y="hd2"/>
                </a:cxn>
                <a:cxn ang="5400000">
                  <a:pos x="wd2" y="hd2"/>
                </a:cxn>
                <a:cxn ang="10800000">
                  <a:pos x="wd2" y="hd2"/>
                </a:cxn>
                <a:cxn ang="16200000">
                  <a:pos x="wd2" y="hd2"/>
                </a:cxn>
              </a:cxnLst>
              <a:rect l="0" t="0" r="r" b="b"/>
              <a:pathLst>
                <a:path w="21600" h="21600" extrusionOk="0">
                  <a:moveTo>
                    <a:pt x="18769" y="8200"/>
                  </a:moveTo>
                  <a:lnTo>
                    <a:pt x="18769" y="12932"/>
                  </a:lnTo>
                  <a:lnTo>
                    <a:pt x="12297" y="15368"/>
                  </a:lnTo>
                  <a:lnTo>
                    <a:pt x="12297" y="5763"/>
                  </a:lnTo>
                  <a:lnTo>
                    <a:pt x="14724" y="4826"/>
                  </a:lnTo>
                  <a:lnTo>
                    <a:pt x="162" y="0"/>
                  </a:lnTo>
                  <a:lnTo>
                    <a:pt x="0" y="0"/>
                  </a:lnTo>
                  <a:lnTo>
                    <a:pt x="0" y="14338"/>
                  </a:lnTo>
                  <a:lnTo>
                    <a:pt x="21600" y="21600"/>
                  </a:lnTo>
                  <a:lnTo>
                    <a:pt x="21600" y="9090"/>
                  </a:lnTo>
                  <a:lnTo>
                    <a:pt x="18769" y="820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grpSp>
      <p:sp>
        <p:nvSpPr>
          <p:cNvPr id="446" name="Shape 446"/>
          <p:cNvSpPr/>
          <p:nvPr/>
        </p:nvSpPr>
        <p:spPr>
          <a:xfrm>
            <a:off x="6030" y="4094997"/>
            <a:ext cx="6773335" cy="7315201"/>
          </a:xfrm>
          <a:prstGeom prst="rect">
            <a:avLst/>
          </a:prstGeom>
          <a:solidFill>
            <a:schemeClr val="accent5">
              <a:lumOff val="-8745"/>
            </a:schemeClr>
          </a:solidFill>
          <a:ln w="25400">
            <a:miter lim="400000"/>
          </a:ln>
        </p:spPr>
        <p:txBody>
          <a:bodyPr lIns="243839" tIns="243839" rIns="243839" bIns="243839" anchor="b">
            <a:normAutofit/>
          </a:bodyPr>
          <a:lstStyle/>
          <a:p>
            <a:pPr defTabSz="2438400">
              <a:lnSpc>
                <a:spcPts val="5000"/>
              </a:lnSpc>
              <a:spcBef>
                <a:spcPts val="0"/>
              </a:spcBef>
            </a:pPr>
            <a:endParaRPr dirty="0"/>
          </a:p>
        </p:txBody>
      </p:sp>
      <p:sp>
        <p:nvSpPr>
          <p:cNvPr id="447" name="Shape 447"/>
          <p:cNvSpPr>
            <a:spLocks noGrp="1"/>
          </p:cNvSpPr>
          <p:nvPr>
            <p:ph type="body" sz="quarter" idx="13"/>
          </p:nvPr>
        </p:nvSpPr>
        <p:spPr>
          <a:xfrm>
            <a:off x="-1" y="7657141"/>
            <a:ext cx="6585388" cy="3365501"/>
          </a:xfrm>
          <a:prstGeom prst="rect">
            <a:avLst/>
          </a:prstGeom>
          <a:ln w="12700"/>
        </p:spPr>
        <p:txBody>
          <a:bodyPr>
            <a:normAutofit/>
          </a:bodyPr>
          <a:lstStyle/>
          <a:p>
            <a:pPr marL="0" indent="0">
              <a:lnSpc>
                <a:spcPts val="4000"/>
              </a:lnSpc>
              <a:spcBef>
                <a:spcPts val="0"/>
              </a:spcBef>
              <a:buSzTx/>
              <a:buFontTx/>
              <a:buNone/>
              <a:defRPr sz="3600">
                <a:solidFill>
                  <a:srgbClr val="FFFFFF"/>
                </a:solidFill>
              </a:defRPr>
            </a:pPr>
            <a:endParaRPr/>
          </a:p>
        </p:txBody>
      </p:sp>
      <p:sp>
        <p:nvSpPr>
          <p:cNvPr id="448" name="Shape 448"/>
          <p:cNvSpPr>
            <a:spLocks noGrp="1"/>
          </p:cNvSpPr>
          <p:nvPr>
            <p:ph type="title"/>
          </p:nvPr>
        </p:nvSpPr>
        <p:spPr>
          <a:xfrm>
            <a:off x="-1" y="4552125"/>
            <a:ext cx="6616701" cy="2971801"/>
          </a:xfrm>
          <a:prstGeom prst="rect">
            <a:avLst/>
          </a:prstGeom>
        </p:spPr>
        <p:txBody>
          <a:bodyPr anchor="b"/>
          <a:lstStyle>
            <a:lvl1pPr>
              <a:lnSpc>
                <a:spcPts val="5000"/>
              </a:lnSpc>
              <a:defRPr sz="4800">
                <a:solidFill>
                  <a:srgbClr val="FFFFFF"/>
                </a:solidFill>
              </a:defRPr>
            </a:lvl1pPr>
          </a:lstStyle>
          <a:p>
            <a:r>
              <a:t>Title Text</a:t>
            </a:r>
          </a:p>
        </p:txBody>
      </p:sp>
      <p:sp>
        <p:nvSpPr>
          <p:cNvPr id="449" name="Shape 449"/>
          <p:cNvSpPr>
            <a:spLocks noGrp="1"/>
          </p:cNvSpPr>
          <p:nvPr>
            <p:ph type="body" sz="half" idx="14"/>
          </p:nvPr>
        </p:nvSpPr>
        <p:spPr>
          <a:xfrm>
            <a:off x="8812231" y="3470983"/>
            <a:ext cx="14097928" cy="7689463"/>
          </a:xfrm>
          <a:prstGeom prst="rect">
            <a:avLst/>
          </a:prstGeom>
          <a:ln w="12700"/>
        </p:spPr>
        <p:txBody>
          <a:bodyPr>
            <a:normAutofit/>
          </a:bodyPr>
          <a:lstStyle/>
          <a:p>
            <a:pPr marL="0" indent="0" defTabSz="1828800">
              <a:spcBef>
                <a:spcPts val="800"/>
              </a:spcBef>
              <a:buSzTx/>
              <a:buFontTx/>
              <a:buNone/>
              <a:defRPr sz="1800">
                <a:latin typeface="Menlo"/>
                <a:ea typeface="Menlo"/>
                <a:cs typeface="Menlo"/>
                <a:sym typeface="Menlo"/>
              </a:defRPr>
            </a:pPr>
            <a:endParaRPr/>
          </a:p>
        </p:txBody>
      </p:sp>
      <p:sp>
        <p:nvSpPr>
          <p:cNvPr id="450" name="Shape 450"/>
          <p:cNvSpPr>
            <a:spLocks noGrp="1"/>
          </p:cNvSpPr>
          <p:nvPr>
            <p:ph type="body" sz="quarter" idx="15"/>
          </p:nvPr>
        </p:nvSpPr>
        <p:spPr>
          <a:xfrm>
            <a:off x="8812231" y="2480555"/>
            <a:ext cx="13933759" cy="729519"/>
          </a:xfrm>
          <a:prstGeom prst="rect">
            <a:avLst/>
          </a:prstGeom>
          <a:ln w="12700"/>
        </p:spPr>
        <p:txBody>
          <a:bodyPr anchor="ctr">
            <a:normAutofit/>
          </a:bodyPr>
          <a:lstStyle/>
          <a:p>
            <a:pPr marL="0" indent="0" algn="ctr" defTabSz="1828800">
              <a:spcBef>
                <a:spcPts val="800"/>
              </a:spcBef>
              <a:buSzTx/>
              <a:buFontTx/>
              <a:buNone/>
              <a:defRPr sz="2000" b="1">
                <a:solidFill>
                  <a:srgbClr val="FFFFFF"/>
                </a:solidFill>
                <a:latin typeface="Menlo"/>
                <a:ea typeface="Menlo"/>
                <a:cs typeface="Menlo"/>
                <a:sym typeface="Menlo"/>
              </a:defRPr>
            </a:pPr>
            <a:endParaRPr/>
          </a:p>
        </p:txBody>
      </p:sp>
    </p:spTree>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type="tx">
  <p:cSld name="Body w/title">
    <p:spTree>
      <p:nvGrpSpPr>
        <p:cNvPr id="1" name=""/>
        <p:cNvGrpSpPr/>
        <p:nvPr/>
      </p:nvGrpSpPr>
      <p:grpSpPr>
        <a:xfrm>
          <a:off x="0" y="0"/>
          <a:ext cx="0" cy="0"/>
          <a:chOff x="0" y="0"/>
          <a:chExt cx="0" cy="0"/>
        </a:xfrm>
      </p:grpSpPr>
      <p:pic>
        <p:nvPicPr>
          <p:cNvPr id="457" name="image18.jpg"/>
          <p:cNvPicPr>
            <a:picLocks noChangeAspect="1"/>
          </p:cNvPicPr>
          <p:nvPr/>
        </p:nvPicPr>
        <p:blipFill>
          <a:blip r:embed="rId2">
            <a:alphaModFix amt="34000"/>
          </a:blip>
          <a:stretch>
            <a:fillRect/>
          </a:stretch>
        </p:blipFill>
        <p:spPr>
          <a:xfrm>
            <a:off x="-1" y="-1"/>
            <a:ext cx="24384001" cy="13716001"/>
          </a:xfrm>
          <a:prstGeom prst="rect">
            <a:avLst/>
          </a:prstGeom>
          <a:ln w="12700">
            <a:miter lim="400000"/>
          </a:ln>
        </p:spPr>
      </p:pic>
      <p:sp>
        <p:nvSpPr>
          <p:cNvPr id="458" name="Shape 458"/>
          <p:cNvSpPr/>
          <p:nvPr/>
        </p:nvSpPr>
        <p:spPr>
          <a:xfrm>
            <a:off x="1175173" y="783772"/>
            <a:ext cx="22023494" cy="11814632"/>
          </a:xfrm>
          <a:prstGeom prst="rect">
            <a:avLst/>
          </a:prstGeom>
          <a:solidFill>
            <a:srgbClr val="FFFFFF"/>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dirty="0"/>
          </a:p>
        </p:txBody>
      </p:sp>
      <p:sp>
        <p:nvSpPr>
          <p:cNvPr id="459" name="Shape 459"/>
          <p:cNvSpPr>
            <a:spLocks noGrp="1"/>
          </p:cNvSpPr>
          <p:nvPr>
            <p:ph type="body" idx="1" hasCustomPrompt="1"/>
          </p:nvPr>
        </p:nvSpPr>
        <p:spPr>
          <a:xfrm>
            <a:off x="1453186" y="2851929"/>
            <a:ext cx="21745481" cy="9739082"/>
          </a:xfrm>
          <a:prstGeom prst="rect">
            <a:avLst/>
          </a:prstGeom>
        </p:spPr>
        <p:txBody>
          <a:bodyPr>
            <a:normAutofit/>
          </a:bodyPr>
          <a:lstStyle>
            <a:lvl1pPr marL="633413" indent="-611188" defTabSz="1828800">
              <a:lnSpc>
                <a:spcPct val="110000"/>
              </a:lnSpc>
              <a:spcBef>
                <a:spcPts val="1200"/>
              </a:spcBef>
              <a:spcAft>
                <a:spcPts val="300"/>
              </a:spcAft>
              <a:buClr>
                <a:schemeClr val="accent1"/>
              </a:buClr>
              <a:buFont typeface="Wingdings-Regular"/>
              <a:buChar char="▪"/>
              <a:tabLst/>
              <a:defRPr sz="4800">
                <a:solidFill>
                  <a:srgbClr val="44546A"/>
                </a:solidFill>
              </a:defRPr>
            </a:lvl1pPr>
            <a:lvl2pPr marL="800100" indent="-514350" defTabSz="1828800">
              <a:lnSpc>
                <a:spcPct val="100000"/>
              </a:lnSpc>
              <a:spcBef>
                <a:spcPts val="1200"/>
              </a:spcBef>
              <a:spcAft>
                <a:spcPts val="0"/>
              </a:spcAft>
              <a:buClr>
                <a:schemeClr val="accent1"/>
              </a:buClr>
              <a:buFont typeface="Wingdings-Regular"/>
              <a:buChar char="–"/>
              <a:defRPr sz="4800">
                <a:solidFill>
                  <a:srgbClr val="44546A"/>
                </a:solidFill>
              </a:defRPr>
            </a:lvl2pPr>
            <a:lvl3pPr marL="1103766" indent="-587828" defTabSz="1828800">
              <a:spcBef>
                <a:spcPts val="1600"/>
              </a:spcBef>
              <a:buClr>
                <a:schemeClr val="accent1"/>
              </a:buClr>
              <a:buFont typeface="Wingdings-Regular"/>
              <a:buChar char="▪"/>
              <a:defRPr sz="4400">
                <a:solidFill>
                  <a:srgbClr val="44546A"/>
                </a:solidFill>
              </a:defRPr>
            </a:lvl3pPr>
            <a:lvl4pPr marL="1330778" indent="-587828" defTabSz="1828800">
              <a:spcBef>
                <a:spcPts val="1600"/>
              </a:spcBef>
              <a:buClr>
                <a:schemeClr val="accent1"/>
              </a:buClr>
              <a:buFont typeface="Wingdings-Regular"/>
              <a:buChar char="–"/>
              <a:defRPr sz="4000">
                <a:solidFill>
                  <a:srgbClr val="44546A"/>
                </a:solidFill>
              </a:defRPr>
            </a:lvl4pPr>
            <a:lvl5pPr marL="1557112" indent="-582387" defTabSz="1828800">
              <a:spcBef>
                <a:spcPts val="1600"/>
              </a:spcBef>
              <a:buClr>
                <a:schemeClr val="accent1"/>
              </a:buClr>
              <a:buFont typeface="Wingdings-Regular"/>
              <a:buChar char="▪"/>
              <a:defRPr sz="3600">
                <a:solidFill>
                  <a:srgbClr val="44546A"/>
                </a:solidFill>
              </a:defRPr>
            </a:lvl5pPr>
          </a:lstStyle>
          <a:p>
            <a:r>
              <a:t>Body Level One</a:t>
            </a:r>
            <a:endParaRPr lang="en-US"/>
          </a:p>
          <a:p>
            <a:pPr lvl="1"/>
            <a:r>
              <a:t>Body Level Two</a:t>
            </a:r>
          </a:p>
          <a:p>
            <a:pPr lvl="2"/>
            <a:r>
              <a:t>Body Level Three</a:t>
            </a:r>
          </a:p>
          <a:p>
            <a:pPr lvl="3"/>
            <a:r>
              <a:t>Body Level Four</a:t>
            </a:r>
          </a:p>
          <a:p>
            <a:pPr lvl="4"/>
            <a:r>
              <a:t>Body Level Five</a:t>
            </a:r>
          </a:p>
        </p:txBody>
      </p:sp>
      <p:sp>
        <p:nvSpPr>
          <p:cNvPr id="460" name="Shape 460"/>
          <p:cNvSpPr/>
          <p:nvPr/>
        </p:nvSpPr>
        <p:spPr>
          <a:xfrm flipH="1">
            <a:off x="1041394" y="-1"/>
            <a:ext cx="133774" cy="13716001"/>
          </a:xfrm>
          <a:prstGeom prst="rect">
            <a:avLst/>
          </a:prstGeom>
          <a:solidFill>
            <a:srgbClr val="F2F2F2"/>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dirty="0"/>
          </a:p>
        </p:txBody>
      </p:sp>
      <p:sp>
        <p:nvSpPr>
          <p:cNvPr id="461" name="Shape 461"/>
          <p:cNvSpPr>
            <a:spLocks noGrp="1"/>
          </p:cNvSpPr>
          <p:nvPr>
            <p:ph type="title"/>
          </p:nvPr>
        </p:nvSpPr>
        <p:spPr>
          <a:xfrm>
            <a:off x="1451869" y="783573"/>
            <a:ext cx="21746797" cy="1784534"/>
          </a:xfrm>
          <a:prstGeom prst="rect">
            <a:avLst/>
          </a:prstGeom>
        </p:spPr>
        <p:txBody>
          <a:bodyPr lIns="127000" tIns="127000" rIns="127000" bIns="127000" anchor="t">
            <a:normAutofit/>
          </a:bodyPr>
          <a:lstStyle>
            <a:lvl1pPr defTabSz="1828800">
              <a:lnSpc>
                <a:spcPct val="100000"/>
              </a:lnSpc>
              <a:spcBef>
                <a:spcPts val="1800"/>
              </a:spcBef>
              <a:defRPr sz="7400" spc="-158"/>
            </a:lvl1pPr>
          </a:lstStyle>
          <a:p>
            <a:r>
              <a:t>Title Text</a:t>
            </a:r>
          </a:p>
        </p:txBody>
      </p:sp>
      <p:sp>
        <p:nvSpPr>
          <p:cNvPr id="462" name="Shape 462"/>
          <p:cNvSpPr/>
          <p:nvPr/>
        </p:nvSpPr>
        <p:spPr>
          <a:xfrm flipH="1">
            <a:off x="1041396" y="783575"/>
            <a:ext cx="133772" cy="1784529"/>
          </a:xfrm>
          <a:prstGeom prst="rect">
            <a:avLst/>
          </a:prstGeom>
          <a:solidFill>
            <a:srgbClr val="000000"/>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dirty="0"/>
          </a:p>
        </p:txBody>
      </p:sp>
      <p:grpSp>
        <p:nvGrpSpPr>
          <p:cNvPr id="466" name="Group 466"/>
          <p:cNvGrpSpPr/>
          <p:nvPr/>
        </p:nvGrpSpPr>
        <p:grpSpPr>
          <a:xfrm>
            <a:off x="22603860" y="12793059"/>
            <a:ext cx="594806" cy="629478"/>
            <a:chOff x="0" y="0"/>
            <a:chExt cx="594805" cy="629477"/>
          </a:xfrm>
        </p:grpSpPr>
        <p:sp>
          <p:nvSpPr>
            <p:cNvPr id="463" name="Shape 463"/>
            <p:cNvSpPr/>
            <p:nvPr/>
          </p:nvSpPr>
          <p:spPr>
            <a:xfrm>
              <a:off x="0" y="0"/>
              <a:ext cx="247689" cy="53995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5718"/>
                  </a:lnTo>
                  <a:lnTo>
                    <a:pt x="0" y="19448"/>
                  </a:lnTo>
                  <a:lnTo>
                    <a:pt x="8115" y="21600"/>
                  </a:lnTo>
                  <a:lnTo>
                    <a:pt x="8115" y="7870"/>
                  </a:lnTo>
                  <a:lnTo>
                    <a:pt x="21600" y="4303"/>
                  </a:lnTo>
                  <a:lnTo>
                    <a:pt x="21600"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464" name="Shape 464"/>
            <p:cNvSpPr/>
            <p:nvPr/>
          </p:nvSpPr>
          <p:spPr>
            <a:xfrm>
              <a:off x="154628" y="0"/>
              <a:ext cx="285550" cy="629124"/>
            </a:xfrm>
            <a:custGeom>
              <a:avLst/>
              <a:gdLst/>
              <a:ahLst/>
              <a:cxnLst>
                <a:cxn ang="0">
                  <a:pos x="wd2" y="hd2"/>
                </a:cxn>
                <a:cxn ang="5400000">
                  <a:pos x="wd2" y="hd2"/>
                </a:cxn>
                <a:cxn ang="10800000">
                  <a:pos x="wd2" y="hd2"/>
                </a:cxn>
                <a:cxn ang="16200000">
                  <a:pos x="wd2" y="hd2"/>
                </a:cxn>
              </a:cxnLst>
              <a:rect l="0" t="0" r="r" b="b"/>
              <a:pathLst>
                <a:path w="21600" h="21600" extrusionOk="0">
                  <a:moveTo>
                    <a:pt x="14534" y="0"/>
                  </a:moveTo>
                  <a:lnTo>
                    <a:pt x="14534" y="9379"/>
                  </a:lnTo>
                  <a:lnTo>
                    <a:pt x="7039" y="9379"/>
                  </a:lnTo>
                  <a:lnTo>
                    <a:pt x="7039" y="5892"/>
                  </a:lnTo>
                  <a:lnTo>
                    <a:pt x="0" y="7739"/>
                  </a:lnTo>
                  <a:lnTo>
                    <a:pt x="0" y="19753"/>
                  </a:lnTo>
                  <a:lnTo>
                    <a:pt x="7039" y="21600"/>
                  </a:lnTo>
                  <a:lnTo>
                    <a:pt x="7039" y="12246"/>
                  </a:lnTo>
                  <a:lnTo>
                    <a:pt x="14534" y="12246"/>
                  </a:lnTo>
                  <a:lnTo>
                    <a:pt x="14534" y="15720"/>
                  </a:lnTo>
                  <a:lnTo>
                    <a:pt x="21600" y="13874"/>
                  </a:lnTo>
                  <a:lnTo>
                    <a:pt x="21600" y="1847"/>
                  </a:lnTo>
                  <a:lnTo>
                    <a:pt x="14534"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465" name="Shape 465"/>
            <p:cNvSpPr/>
            <p:nvPr/>
          </p:nvSpPr>
          <p:spPr>
            <a:xfrm>
              <a:off x="346763" y="89167"/>
              <a:ext cx="248043" cy="54031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5885"/>
                  </a:lnTo>
                  <a:lnTo>
                    <a:pt x="21600" y="2150"/>
                  </a:lnTo>
                  <a:lnTo>
                    <a:pt x="13496" y="0"/>
                  </a:lnTo>
                  <a:lnTo>
                    <a:pt x="13496" y="13735"/>
                  </a:lnTo>
                  <a:lnTo>
                    <a:pt x="0" y="17300"/>
                  </a:lnTo>
                  <a:lnTo>
                    <a:pt x="0" y="2160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grpSp>
      <p:sp>
        <p:nvSpPr>
          <p:cNvPr id="467" name="Shape 467"/>
          <p:cNvSpPr/>
          <p:nvPr/>
        </p:nvSpPr>
        <p:spPr>
          <a:xfrm>
            <a:off x="1451869" y="12949816"/>
            <a:ext cx="3242232" cy="492440"/>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rPr dirty="0"/>
              <a:t>Copyright © 20</a:t>
            </a:r>
            <a:r>
              <a:rPr lang="en-US" dirty="0"/>
              <a:t>20</a:t>
            </a:r>
            <a:r>
              <a:rPr dirty="0"/>
              <a:t> HashiCorp</a:t>
            </a:r>
          </a:p>
        </p:txBody>
      </p:sp>
      <p:sp>
        <p:nvSpPr>
          <p:cNvPr id="468" name="Shape 468"/>
          <p:cNvSpPr>
            <a:spLocks noGrp="1"/>
          </p:cNvSpPr>
          <p:nvPr>
            <p:ph type="sldNum" sz="quarter" idx="2"/>
          </p:nvPr>
        </p:nvSpPr>
        <p:spPr>
          <a:xfrm>
            <a:off x="23460168" y="12945582"/>
            <a:ext cx="514907" cy="485141"/>
          </a:xfrm>
          <a:prstGeom prst="rect">
            <a:avLst/>
          </a:prstGeom>
        </p:spPr>
        <p:txBody>
          <a:bodyPr anchor="b"/>
          <a:lstStyle>
            <a:lvl1pPr>
              <a:defRPr sz="1600">
                <a:solidFill>
                  <a:srgbClr val="AFABAB"/>
                </a:solidFill>
              </a:defRPr>
            </a:lvl1pPr>
          </a:lstStyle>
          <a:p>
            <a:fld id="{86CB4B4D-7CA3-9044-876B-883B54F8677D}" type="slidenum">
              <a:rPr/>
              <a:t>‹#›</a:t>
            </a:fld>
            <a:endParaRPr dirty="0"/>
          </a:p>
        </p:txBody>
      </p:sp>
    </p:spTree>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type="tx">
  <p:cSld name="Body w/2 LINE TITLE Blank">
    <p:spTree>
      <p:nvGrpSpPr>
        <p:cNvPr id="1" name=""/>
        <p:cNvGrpSpPr/>
        <p:nvPr/>
      </p:nvGrpSpPr>
      <p:grpSpPr>
        <a:xfrm>
          <a:off x="0" y="0"/>
          <a:ext cx="0" cy="0"/>
          <a:chOff x="0" y="0"/>
          <a:chExt cx="0" cy="0"/>
        </a:xfrm>
      </p:grpSpPr>
      <p:pic>
        <p:nvPicPr>
          <p:cNvPr id="529" name="image18.jpg"/>
          <p:cNvPicPr>
            <a:picLocks noChangeAspect="1"/>
          </p:cNvPicPr>
          <p:nvPr/>
        </p:nvPicPr>
        <p:blipFill>
          <a:blip r:embed="rId2">
            <a:alphaModFix amt="34000"/>
          </a:blip>
          <a:stretch>
            <a:fillRect/>
          </a:stretch>
        </p:blipFill>
        <p:spPr>
          <a:xfrm>
            <a:off x="-1" y="-1"/>
            <a:ext cx="24384001" cy="13716001"/>
          </a:xfrm>
          <a:prstGeom prst="rect">
            <a:avLst/>
          </a:prstGeom>
          <a:ln w="12700">
            <a:miter lim="400000"/>
          </a:ln>
        </p:spPr>
      </p:pic>
      <p:sp>
        <p:nvSpPr>
          <p:cNvPr id="530" name="Shape 530"/>
          <p:cNvSpPr/>
          <p:nvPr/>
        </p:nvSpPr>
        <p:spPr>
          <a:xfrm>
            <a:off x="1175173" y="783772"/>
            <a:ext cx="22023494" cy="11814632"/>
          </a:xfrm>
          <a:prstGeom prst="rect">
            <a:avLst/>
          </a:prstGeom>
          <a:solidFill>
            <a:srgbClr val="FFFFFF"/>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dirty="0"/>
          </a:p>
        </p:txBody>
      </p:sp>
      <p:sp>
        <p:nvSpPr>
          <p:cNvPr id="531" name="Shape 531"/>
          <p:cNvSpPr/>
          <p:nvPr/>
        </p:nvSpPr>
        <p:spPr>
          <a:xfrm flipH="1">
            <a:off x="1041394" y="-1"/>
            <a:ext cx="133774" cy="13716001"/>
          </a:xfrm>
          <a:prstGeom prst="rect">
            <a:avLst/>
          </a:prstGeom>
          <a:solidFill>
            <a:srgbClr val="F2F2F2"/>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dirty="0"/>
          </a:p>
        </p:txBody>
      </p:sp>
      <p:sp>
        <p:nvSpPr>
          <p:cNvPr id="532" name="Shape 532"/>
          <p:cNvSpPr/>
          <p:nvPr/>
        </p:nvSpPr>
        <p:spPr>
          <a:xfrm flipH="1">
            <a:off x="1041394" y="783573"/>
            <a:ext cx="133771" cy="2559134"/>
          </a:xfrm>
          <a:prstGeom prst="rect">
            <a:avLst/>
          </a:prstGeom>
          <a:solidFill>
            <a:srgbClr val="000000"/>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dirty="0"/>
          </a:p>
        </p:txBody>
      </p:sp>
      <p:sp>
        <p:nvSpPr>
          <p:cNvPr id="533" name="Shape 533"/>
          <p:cNvSpPr>
            <a:spLocks noGrp="1"/>
          </p:cNvSpPr>
          <p:nvPr>
            <p:ph type="title"/>
          </p:nvPr>
        </p:nvSpPr>
        <p:spPr>
          <a:xfrm>
            <a:off x="1451869" y="783573"/>
            <a:ext cx="21746797" cy="2559134"/>
          </a:xfrm>
          <a:prstGeom prst="rect">
            <a:avLst/>
          </a:prstGeom>
        </p:spPr>
        <p:txBody>
          <a:bodyPr lIns="127000" tIns="127000" rIns="127000" bIns="127000" anchor="t">
            <a:normAutofit/>
          </a:bodyPr>
          <a:lstStyle>
            <a:lvl1pPr defTabSz="1828800">
              <a:lnSpc>
                <a:spcPct val="100000"/>
              </a:lnSpc>
              <a:spcBef>
                <a:spcPts val="1800"/>
              </a:spcBef>
              <a:defRPr sz="7400" spc="-158"/>
            </a:lvl1pPr>
          </a:lstStyle>
          <a:p>
            <a:r>
              <a:t>Title Text</a:t>
            </a:r>
          </a:p>
        </p:txBody>
      </p:sp>
      <p:grpSp>
        <p:nvGrpSpPr>
          <p:cNvPr id="537" name="Group 537"/>
          <p:cNvGrpSpPr/>
          <p:nvPr/>
        </p:nvGrpSpPr>
        <p:grpSpPr>
          <a:xfrm>
            <a:off x="22603860" y="12793059"/>
            <a:ext cx="594806" cy="629478"/>
            <a:chOff x="0" y="0"/>
            <a:chExt cx="594805" cy="629477"/>
          </a:xfrm>
        </p:grpSpPr>
        <p:sp>
          <p:nvSpPr>
            <p:cNvPr id="534" name="Shape 534"/>
            <p:cNvSpPr/>
            <p:nvPr/>
          </p:nvSpPr>
          <p:spPr>
            <a:xfrm>
              <a:off x="0" y="0"/>
              <a:ext cx="247689" cy="53995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5718"/>
                  </a:lnTo>
                  <a:lnTo>
                    <a:pt x="0" y="19448"/>
                  </a:lnTo>
                  <a:lnTo>
                    <a:pt x="8115" y="21600"/>
                  </a:lnTo>
                  <a:lnTo>
                    <a:pt x="8115" y="7870"/>
                  </a:lnTo>
                  <a:lnTo>
                    <a:pt x="21600" y="4303"/>
                  </a:lnTo>
                  <a:lnTo>
                    <a:pt x="21600"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535" name="Shape 535"/>
            <p:cNvSpPr/>
            <p:nvPr/>
          </p:nvSpPr>
          <p:spPr>
            <a:xfrm>
              <a:off x="154628" y="0"/>
              <a:ext cx="285550" cy="629124"/>
            </a:xfrm>
            <a:custGeom>
              <a:avLst/>
              <a:gdLst/>
              <a:ahLst/>
              <a:cxnLst>
                <a:cxn ang="0">
                  <a:pos x="wd2" y="hd2"/>
                </a:cxn>
                <a:cxn ang="5400000">
                  <a:pos x="wd2" y="hd2"/>
                </a:cxn>
                <a:cxn ang="10800000">
                  <a:pos x="wd2" y="hd2"/>
                </a:cxn>
                <a:cxn ang="16200000">
                  <a:pos x="wd2" y="hd2"/>
                </a:cxn>
              </a:cxnLst>
              <a:rect l="0" t="0" r="r" b="b"/>
              <a:pathLst>
                <a:path w="21600" h="21600" extrusionOk="0">
                  <a:moveTo>
                    <a:pt x="14534" y="0"/>
                  </a:moveTo>
                  <a:lnTo>
                    <a:pt x="14534" y="9379"/>
                  </a:lnTo>
                  <a:lnTo>
                    <a:pt x="7039" y="9379"/>
                  </a:lnTo>
                  <a:lnTo>
                    <a:pt x="7039" y="5892"/>
                  </a:lnTo>
                  <a:lnTo>
                    <a:pt x="0" y="7739"/>
                  </a:lnTo>
                  <a:lnTo>
                    <a:pt x="0" y="19753"/>
                  </a:lnTo>
                  <a:lnTo>
                    <a:pt x="7039" y="21600"/>
                  </a:lnTo>
                  <a:lnTo>
                    <a:pt x="7039" y="12246"/>
                  </a:lnTo>
                  <a:lnTo>
                    <a:pt x="14534" y="12246"/>
                  </a:lnTo>
                  <a:lnTo>
                    <a:pt x="14534" y="15720"/>
                  </a:lnTo>
                  <a:lnTo>
                    <a:pt x="21600" y="13874"/>
                  </a:lnTo>
                  <a:lnTo>
                    <a:pt x="21600" y="1847"/>
                  </a:lnTo>
                  <a:lnTo>
                    <a:pt x="14534"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536" name="Shape 536"/>
            <p:cNvSpPr/>
            <p:nvPr/>
          </p:nvSpPr>
          <p:spPr>
            <a:xfrm>
              <a:off x="346763" y="89167"/>
              <a:ext cx="248043" cy="54031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5885"/>
                  </a:lnTo>
                  <a:lnTo>
                    <a:pt x="21600" y="2150"/>
                  </a:lnTo>
                  <a:lnTo>
                    <a:pt x="13496" y="0"/>
                  </a:lnTo>
                  <a:lnTo>
                    <a:pt x="13496" y="13735"/>
                  </a:lnTo>
                  <a:lnTo>
                    <a:pt x="0" y="17300"/>
                  </a:lnTo>
                  <a:lnTo>
                    <a:pt x="0" y="2160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grpSp>
      <p:sp>
        <p:nvSpPr>
          <p:cNvPr id="538" name="Shape 538"/>
          <p:cNvSpPr/>
          <p:nvPr/>
        </p:nvSpPr>
        <p:spPr>
          <a:xfrm>
            <a:off x="1451869" y="12938280"/>
            <a:ext cx="3242232" cy="492440"/>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rPr dirty="0"/>
              <a:t>Copyright © 20</a:t>
            </a:r>
            <a:r>
              <a:rPr lang="en-US" dirty="0"/>
              <a:t>20</a:t>
            </a:r>
            <a:r>
              <a:rPr dirty="0"/>
              <a:t> HashiCorp</a:t>
            </a:r>
          </a:p>
        </p:txBody>
      </p:sp>
      <p:sp>
        <p:nvSpPr>
          <p:cNvPr id="539" name="Shape 539"/>
          <p:cNvSpPr>
            <a:spLocks noGrp="1"/>
          </p:cNvSpPr>
          <p:nvPr>
            <p:ph type="sldNum" sz="quarter" idx="2"/>
          </p:nvPr>
        </p:nvSpPr>
        <p:spPr>
          <a:xfrm>
            <a:off x="23456899" y="12945582"/>
            <a:ext cx="514906" cy="485141"/>
          </a:xfrm>
          <a:prstGeom prst="rect">
            <a:avLst/>
          </a:prstGeom>
        </p:spPr>
        <p:txBody>
          <a:bodyPr anchor="b"/>
          <a:lstStyle>
            <a:lvl1pPr>
              <a:defRPr sz="1600">
                <a:solidFill>
                  <a:srgbClr val="AFABAB"/>
                </a:solidFill>
              </a:defRPr>
            </a:lvl1pPr>
          </a:lstStyle>
          <a:p>
            <a:fld id="{86CB4B4D-7CA3-9044-876B-883B54F8677D}" type="slidenum">
              <a:rPr/>
              <a:t>‹#›</a:t>
            </a:fld>
            <a:endParaRPr dirty="0"/>
          </a:p>
        </p:txBody>
      </p:sp>
    </p:spTree>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type="tx">
  <p:cSld name="Body w/title &amp; Subtitle Blank">
    <p:spTree>
      <p:nvGrpSpPr>
        <p:cNvPr id="1" name=""/>
        <p:cNvGrpSpPr/>
        <p:nvPr/>
      </p:nvGrpSpPr>
      <p:grpSpPr>
        <a:xfrm>
          <a:off x="0" y="0"/>
          <a:ext cx="0" cy="0"/>
          <a:chOff x="0" y="0"/>
          <a:chExt cx="0" cy="0"/>
        </a:xfrm>
      </p:grpSpPr>
      <p:pic>
        <p:nvPicPr>
          <p:cNvPr id="546" name="image18.jpg"/>
          <p:cNvPicPr>
            <a:picLocks noChangeAspect="1"/>
          </p:cNvPicPr>
          <p:nvPr/>
        </p:nvPicPr>
        <p:blipFill>
          <a:blip r:embed="rId2">
            <a:alphaModFix amt="34000"/>
          </a:blip>
          <a:stretch>
            <a:fillRect/>
          </a:stretch>
        </p:blipFill>
        <p:spPr>
          <a:xfrm>
            <a:off x="-1" y="-1"/>
            <a:ext cx="24384001" cy="13716001"/>
          </a:xfrm>
          <a:prstGeom prst="rect">
            <a:avLst/>
          </a:prstGeom>
          <a:ln w="12700">
            <a:miter lim="400000"/>
          </a:ln>
        </p:spPr>
      </p:pic>
      <p:sp>
        <p:nvSpPr>
          <p:cNvPr id="547" name="Shape 547"/>
          <p:cNvSpPr/>
          <p:nvPr/>
        </p:nvSpPr>
        <p:spPr>
          <a:xfrm>
            <a:off x="1175173" y="783772"/>
            <a:ext cx="22023494" cy="11814632"/>
          </a:xfrm>
          <a:prstGeom prst="rect">
            <a:avLst/>
          </a:prstGeom>
          <a:solidFill>
            <a:srgbClr val="FFFFFF"/>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dirty="0"/>
          </a:p>
        </p:txBody>
      </p:sp>
      <p:sp>
        <p:nvSpPr>
          <p:cNvPr id="548" name="Shape 548"/>
          <p:cNvSpPr/>
          <p:nvPr/>
        </p:nvSpPr>
        <p:spPr>
          <a:xfrm flipH="1">
            <a:off x="1041394" y="-1"/>
            <a:ext cx="133774" cy="13716001"/>
          </a:xfrm>
          <a:prstGeom prst="rect">
            <a:avLst/>
          </a:prstGeom>
          <a:solidFill>
            <a:srgbClr val="F2F2F2"/>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dirty="0"/>
          </a:p>
        </p:txBody>
      </p:sp>
      <p:sp>
        <p:nvSpPr>
          <p:cNvPr id="549" name="Shape 549"/>
          <p:cNvSpPr/>
          <p:nvPr/>
        </p:nvSpPr>
        <p:spPr>
          <a:xfrm flipH="1">
            <a:off x="1041394" y="783573"/>
            <a:ext cx="133771" cy="2559134"/>
          </a:xfrm>
          <a:prstGeom prst="rect">
            <a:avLst/>
          </a:prstGeom>
          <a:solidFill>
            <a:srgbClr val="000000"/>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dirty="0"/>
          </a:p>
        </p:txBody>
      </p:sp>
      <p:sp>
        <p:nvSpPr>
          <p:cNvPr id="550" name="Shape 550"/>
          <p:cNvSpPr>
            <a:spLocks noGrp="1"/>
          </p:cNvSpPr>
          <p:nvPr>
            <p:ph type="title"/>
          </p:nvPr>
        </p:nvSpPr>
        <p:spPr>
          <a:xfrm>
            <a:off x="1451869" y="783573"/>
            <a:ext cx="21746797" cy="1434697"/>
          </a:xfrm>
          <a:prstGeom prst="rect">
            <a:avLst/>
          </a:prstGeom>
          <a:ln w="12700"/>
        </p:spPr>
        <p:txBody>
          <a:bodyPr lIns="127000" tIns="127000" rIns="127000" bIns="127000" anchor="t">
            <a:normAutofit/>
          </a:bodyPr>
          <a:lstStyle>
            <a:lvl1pPr defTabSz="1828800">
              <a:lnSpc>
                <a:spcPct val="100000"/>
              </a:lnSpc>
              <a:spcBef>
                <a:spcPts val="1800"/>
              </a:spcBef>
              <a:defRPr sz="7400" spc="-158"/>
            </a:lvl1pPr>
          </a:lstStyle>
          <a:p>
            <a:r>
              <a:t>Title Text</a:t>
            </a:r>
          </a:p>
        </p:txBody>
      </p:sp>
      <p:grpSp>
        <p:nvGrpSpPr>
          <p:cNvPr id="554" name="Group 554"/>
          <p:cNvGrpSpPr/>
          <p:nvPr/>
        </p:nvGrpSpPr>
        <p:grpSpPr>
          <a:xfrm>
            <a:off x="22603860" y="12793059"/>
            <a:ext cx="594806" cy="629478"/>
            <a:chOff x="0" y="0"/>
            <a:chExt cx="594805" cy="629477"/>
          </a:xfrm>
        </p:grpSpPr>
        <p:sp>
          <p:nvSpPr>
            <p:cNvPr id="551" name="Shape 551"/>
            <p:cNvSpPr/>
            <p:nvPr/>
          </p:nvSpPr>
          <p:spPr>
            <a:xfrm>
              <a:off x="0" y="0"/>
              <a:ext cx="247689" cy="53995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5718"/>
                  </a:lnTo>
                  <a:lnTo>
                    <a:pt x="0" y="19448"/>
                  </a:lnTo>
                  <a:lnTo>
                    <a:pt x="8115" y="21600"/>
                  </a:lnTo>
                  <a:lnTo>
                    <a:pt x="8115" y="7870"/>
                  </a:lnTo>
                  <a:lnTo>
                    <a:pt x="21600" y="4303"/>
                  </a:lnTo>
                  <a:lnTo>
                    <a:pt x="21600"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552" name="Shape 552"/>
            <p:cNvSpPr/>
            <p:nvPr/>
          </p:nvSpPr>
          <p:spPr>
            <a:xfrm>
              <a:off x="154628" y="0"/>
              <a:ext cx="285550" cy="629124"/>
            </a:xfrm>
            <a:custGeom>
              <a:avLst/>
              <a:gdLst/>
              <a:ahLst/>
              <a:cxnLst>
                <a:cxn ang="0">
                  <a:pos x="wd2" y="hd2"/>
                </a:cxn>
                <a:cxn ang="5400000">
                  <a:pos x="wd2" y="hd2"/>
                </a:cxn>
                <a:cxn ang="10800000">
                  <a:pos x="wd2" y="hd2"/>
                </a:cxn>
                <a:cxn ang="16200000">
                  <a:pos x="wd2" y="hd2"/>
                </a:cxn>
              </a:cxnLst>
              <a:rect l="0" t="0" r="r" b="b"/>
              <a:pathLst>
                <a:path w="21600" h="21600" extrusionOk="0">
                  <a:moveTo>
                    <a:pt x="14534" y="0"/>
                  </a:moveTo>
                  <a:lnTo>
                    <a:pt x="14534" y="9379"/>
                  </a:lnTo>
                  <a:lnTo>
                    <a:pt x="7039" y="9379"/>
                  </a:lnTo>
                  <a:lnTo>
                    <a:pt x="7039" y="5892"/>
                  </a:lnTo>
                  <a:lnTo>
                    <a:pt x="0" y="7739"/>
                  </a:lnTo>
                  <a:lnTo>
                    <a:pt x="0" y="19753"/>
                  </a:lnTo>
                  <a:lnTo>
                    <a:pt x="7039" y="21600"/>
                  </a:lnTo>
                  <a:lnTo>
                    <a:pt x="7039" y="12246"/>
                  </a:lnTo>
                  <a:lnTo>
                    <a:pt x="14534" y="12246"/>
                  </a:lnTo>
                  <a:lnTo>
                    <a:pt x="14534" y="15720"/>
                  </a:lnTo>
                  <a:lnTo>
                    <a:pt x="21600" y="13874"/>
                  </a:lnTo>
                  <a:lnTo>
                    <a:pt x="21600" y="1847"/>
                  </a:lnTo>
                  <a:lnTo>
                    <a:pt x="14534"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553" name="Shape 553"/>
            <p:cNvSpPr/>
            <p:nvPr/>
          </p:nvSpPr>
          <p:spPr>
            <a:xfrm>
              <a:off x="346763" y="89167"/>
              <a:ext cx="248043" cy="54031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5885"/>
                  </a:lnTo>
                  <a:lnTo>
                    <a:pt x="21600" y="2150"/>
                  </a:lnTo>
                  <a:lnTo>
                    <a:pt x="13496" y="0"/>
                  </a:lnTo>
                  <a:lnTo>
                    <a:pt x="13496" y="13735"/>
                  </a:lnTo>
                  <a:lnTo>
                    <a:pt x="0" y="17300"/>
                  </a:lnTo>
                  <a:lnTo>
                    <a:pt x="0" y="2160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grpSp>
      <p:sp>
        <p:nvSpPr>
          <p:cNvPr id="555" name="Shape 555"/>
          <p:cNvSpPr/>
          <p:nvPr/>
        </p:nvSpPr>
        <p:spPr>
          <a:xfrm>
            <a:off x="1451869" y="12938280"/>
            <a:ext cx="3242232" cy="492440"/>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rPr dirty="0"/>
              <a:t>Copyright © 20</a:t>
            </a:r>
            <a:r>
              <a:rPr lang="en-US" dirty="0"/>
              <a:t>20</a:t>
            </a:r>
            <a:r>
              <a:rPr dirty="0"/>
              <a:t> HashiCorp</a:t>
            </a:r>
          </a:p>
        </p:txBody>
      </p:sp>
      <p:sp>
        <p:nvSpPr>
          <p:cNvPr id="556" name="Shape 556"/>
          <p:cNvSpPr>
            <a:spLocks noGrp="1"/>
          </p:cNvSpPr>
          <p:nvPr>
            <p:ph type="sldNum" sz="quarter" idx="2"/>
          </p:nvPr>
        </p:nvSpPr>
        <p:spPr>
          <a:xfrm>
            <a:off x="23456900" y="12945582"/>
            <a:ext cx="514907" cy="485141"/>
          </a:xfrm>
          <a:prstGeom prst="rect">
            <a:avLst/>
          </a:prstGeom>
        </p:spPr>
        <p:txBody>
          <a:bodyPr anchor="b"/>
          <a:lstStyle>
            <a:lvl1pPr>
              <a:defRPr sz="1600">
                <a:solidFill>
                  <a:srgbClr val="AFABAB"/>
                </a:solidFill>
              </a:defRPr>
            </a:lvl1pPr>
          </a:lstStyle>
          <a:p>
            <a:fld id="{86CB4B4D-7CA3-9044-876B-883B54F8677D}" type="slidenum">
              <a:rPr/>
              <a:t>‹#›</a:t>
            </a:fld>
            <a:endParaRPr dirty="0"/>
          </a:p>
        </p:txBody>
      </p:sp>
      <p:sp>
        <p:nvSpPr>
          <p:cNvPr id="557" name="Shape 557"/>
          <p:cNvSpPr>
            <a:spLocks noGrp="1"/>
          </p:cNvSpPr>
          <p:nvPr>
            <p:ph type="body" sz="quarter" idx="13"/>
          </p:nvPr>
        </p:nvSpPr>
        <p:spPr>
          <a:xfrm>
            <a:off x="1451869" y="2053169"/>
            <a:ext cx="21746797" cy="1121173"/>
          </a:xfrm>
          <a:prstGeom prst="rect">
            <a:avLst/>
          </a:prstGeom>
          <a:ln w="12700"/>
        </p:spPr>
        <p:txBody>
          <a:bodyPr lIns="127000" tIns="127000" rIns="127000" bIns="127000"/>
          <a:lstStyle/>
          <a:p>
            <a:pPr marL="0" indent="0">
              <a:lnSpc>
                <a:spcPct val="100000"/>
              </a:lnSpc>
              <a:spcBef>
                <a:spcPts val="2300"/>
              </a:spcBef>
              <a:buSzTx/>
              <a:buFontTx/>
              <a:buNone/>
              <a:defRPr sz="4200" b="1">
                <a:solidFill>
                  <a:srgbClr val="44546A"/>
                </a:solidFill>
                <a:latin typeface="Tahoma"/>
                <a:ea typeface="Tahoma"/>
                <a:cs typeface="Tahoma"/>
                <a:sym typeface="Tahoma"/>
              </a:defRPr>
            </a:pPr>
            <a:endParaRPr/>
          </a:p>
        </p:txBody>
      </p:sp>
    </p:spTree>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type="tx">
  <p:cSld name="Body 3 Column">
    <p:spTree>
      <p:nvGrpSpPr>
        <p:cNvPr id="1" name=""/>
        <p:cNvGrpSpPr/>
        <p:nvPr/>
      </p:nvGrpSpPr>
      <p:grpSpPr>
        <a:xfrm>
          <a:off x="0" y="0"/>
          <a:ext cx="0" cy="0"/>
          <a:chOff x="0" y="0"/>
          <a:chExt cx="0" cy="0"/>
        </a:xfrm>
      </p:grpSpPr>
      <p:pic>
        <p:nvPicPr>
          <p:cNvPr id="583" name="image18.jpg"/>
          <p:cNvPicPr>
            <a:picLocks noChangeAspect="1"/>
          </p:cNvPicPr>
          <p:nvPr/>
        </p:nvPicPr>
        <p:blipFill>
          <a:blip r:embed="rId2">
            <a:alphaModFix amt="34000"/>
          </a:blip>
          <a:stretch>
            <a:fillRect/>
          </a:stretch>
        </p:blipFill>
        <p:spPr>
          <a:xfrm>
            <a:off x="-1" y="-1"/>
            <a:ext cx="24384001" cy="13716001"/>
          </a:xfrm>
          <a:prstGeom prst="rect">
            <a:avLst/>
          </a:prstGeom>
          <a:ln w="12700">
            <a:miter lim="400000"/>
          </a:ln>
        </p:spPr>
      </p:pic>
      <p:sp>
        <p:nvSpPr>
          <p:cNvPr id="584" name="Shape 584"/>
          <p:cNvSpPr/>
          <p:nvPr/>
        </p:nvSpPr>
        <p:spPr>
          <a:xfrm>
            <a:off x="1175173" y="783772"/>
            <a:ext cx="22023494" cy="11814632"/>
          </a:xfrm>
          <a:prstGeom prst="rect">
            <a:avLst/>
          </a:prstGeom>
          <a:solidFill>
            <a:srgbClr val="FFFFFF"/>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dirty="0"/>
          </a:p>
        </p:txBody>
      </p:sp>
      <p:sp>
        <p:nvSpPr>
          <p:cNvPr id="585" name="Shape 585"/>
          <p:cNvSpPr/>
          <p:nvPr/>
        </p:nvSpPr>
        <p:spPr>
          <a:xfrm flipH="1">
            <a:off x="1041394" y="-1"/>
            <a:ext cx="133774" cy="13716001"/>
          </a:xfrm>
          <a:prstGeom prst="rect">
            <a:avLst/>
          </a:prstGeom>
          <a:solidFill>
            <a:srgbClr val="F2F2F2"/>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dirty="0"/>
          </a:p>
        </p:txBody>
      </p:sp>
      <p:sp>
        <p:nvSpPr>
          <p:cNvPr id="586" name="Shape 586"/>
          <p:cNvSpPr>
            <a:spLocks noGrp="1"/>
          </p:cNvSpPr>
          <p:nvPr>
            <p:ph type="title"/>
          </p:nvPr>
        </p:nvSpPr>
        <p:spPr>
          <a:xfrm>
            <a:off x="1451869" y="783573"/>
            <a:ext cx="21746797" cy="2207523"/>
          </a:xfrm>
          <a:prstGeom prst="rect">
            <a:avLst/>
          </a:prstGeom>
        </p:spPr>
        <p:txBody>
          <a:bodyPr anchor="t">
            <a:normAutofit/>
          </a:bodyPr>
          <a:lstStyle>
            <a:lvl1pPr defTabSz="1828800">
              <a:lnSpc>
                <a:spcPct val="100000"/>
              </a:lnSpc>
              <a:spcBef>
                <a:spcPts val="1800"/>
              </a:spcBef>
              <a:defRPr sz="7400" spc="-158"/>
            </a:lvl1pPr>
          </a:lstStyle>
          <a:p>
            <a:r>
              <a:t>Title Text</a:t>
            </a:r>
          </a:p>
        </p:txBody>
      </p:sp>
      <p:sp>
        <p:nvSpPr>
          <p:cNvPr id="587" name="Shape 587"/>
          <p:cNvSpPr/>
          <p:nvPr/>
        </p:nvSpPr>
        <p:spPr>
          <a:xfrm flipH="1">
            <a:off x="1041396" y="783575"/>
            <a:ext cx="133772" cy="1784529"/>
          </a:xfrm>
          <a:prstGeom prst="rect">
            <a:avLst/>
          </a:prstGeom>
          <a:solidFill>
            <a:srgbClr val="000000"/>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dirty="0"/>
          </a:p>
        </p:txBody>
      </p:sp>
      <p:sp>
        <p:nvSpPr>
          <p:cNvPr id="588" name="Shape 588"/>
          <p:cNvSpPr>
            <a:spLocks noGrp="1"/>
          </p:cNvSpPr>
          <p:nvPr>
            <p:ph type="body" sz="quarter" idx="1"/>
          </p:nvPr>
        </p:nvSpPr>
        <p:spPr>
          <a:xfrm>
            <a:off x="1483359" y="3323167"/>
            <a:ext cx="6702748" cy="9445809"/>
          </a:xfrm>
          <a:prstGeom prst="rect">
            <a:avLst/>
          </a:prstGeom>
        </p:spPr>
        <p:txBody>
          <a:bodyPr>
            <a:normAutofit/>
          </a:bodyPr>
          <a:lstStyle>
            <a:lvl1pPr marL="450056" indent="-450056" defTabSz="1828800">
              <a:spcBef>
                <a:spcPts val="800"/>
              </a:spcBef>
              <a:buClr>
                <a:schemeClr val="accent1"/>
              </a:buClr>
              <a:buFont typeface="Wingdings-Regular"/>
              <a:buChar char="▪"/>
              <a:defRPr sz="4200">
                <a:solidFill>
                  <a:srgbClr val="44546A"/>
                </a:solidFill>
              </a:defRPr>
            </a:lvl1pPr>
            <a:lvl2pPr marL="800100" indent="-514350" defTabSz="1828800">
              <a:spcBef>
                <a:spcPts val="800"/>
              </a:spcBef>
              <a:buClr>
                <a:schemeClr val="accent1"/>
              </a:buClr>
              <a:buFont typeface="Wingdings-Regular"/>
              <a:buChar char="–"/>
              <a:defRPr sz="4200">
                <a:solidFill>
                  <a:srgbClr val="44546A"/>
                </a:solidFill>
              </a:defRPr>
            </a:lvl2pPr>
            <a:lvl3pPr marL="1116012" indent="-600075" defTabSz="1828800">
              <a:spcBef>
                <a:spcPts val="800"/>
              </a:spcBef>
              <a:buClr>
                <a:schemeClr val="accent1"/>
              </a:buClr>
              <a:buFont typeface="Wingdings-Regular"/>
              <a:buChar char="▪"/>
              <a:defRPr sz="4200">
                <a:solidFill>
                  <a:srgbClr val="44546A"/>
                </a:solidFill>
              </a:defRPr>
            </a:lvl3pPr>
            <a:lvl4pPr marL="1343025" indent="-600075" defTabSz="1828800">
              <a:spcBef>
                <a:spcPts val="800"/>
              </a:spcBef>
              <a:buClr>
                <a:schemeClr val="accent1"/>
              </a:buClr>
              <a:buFont typeface="Wingdings-Regular"/>
              <a:buChar char="–"/>
              <a:defRPr sz="4200">
                <a:solidFill>
                  <a:srgbClr val="44546A"/>
                </a:solidFill>
              </a:defRPr>
            </a:lvl4pPr>
            <a:lvl5pPr marL="1569245" indent="-594520" defTabSz="1828800">
              <a:spcBef>
                <a:spcPts val="800"/>
              </a:spcBef>
              <a:buClr>
                <a:schemeClr val="accent1"/>
              </a:buClr>
              <a:buFont typeface="Wingdings-Regular"/>
              <a:buChar char="▪"/>
              <a:defRPr sz="4200">
                <a:solidFill>
                  <a:srgbClr val="44546A"/>
                </a:solidFill>
              </a:defRPr>
            </a:lvl5pPr>
          </a:lstStyle>
          <a:p>
            <a:r>
              <a:t>Body Level One</a:t>
            </a:r>
          </a:p>
          <a:p>
            <a:pPr lvl="1"/>
            <a:r>
              <a:t>Body Level Two</a:t>
            </a:r>
          </a:p>
          <a:p>
            <a:pPr lvl="2"/>
            <a:r>
              <a:t>Body Level Three</a:t>
            </a:r>
          </a:p>
          <a:p>
            <a:pPr lvl="3"/>
            <a:r>
              <a:t>Body Level Four</a:t>
            </a:r>
          </a:p>
          <a:p>
            <a:pPr lvl="4"/>
            <a:r>
              <a:t>Body Level Five</a:t>
            </a:r>
          </a:p>
        </p:txBody>
      </p:sp>
      <p:sp>
        <p:nvSpPr>
          <p:cNvPr id="589" name="Shape 589"/>
          <p:cNvSpPr>
            <a:spLocks noGrp="1"/>
          </p:cNvSpPr>
          <p:nvPr>
            <p:ph type="body" sz="quarter" idx="13"/>
          </p:nvPr>
        </p:nvSpPr>
        <p:spPr>
          <a:xfrm>
            <a:off x="9089914" y="3323167"/>
            <a:ext cx="6702747" cy="9445809"/>
          </a:xfrm>
          <a:prstGeom prst="rect">
            <a:avLst/>
          </a:prstGeom>
          <a:ln w="12700"/>
        </p:spPr>
        <p:txBody>
          <a:bodyPr>
            <a:normAutofit/>
          </a:bodyPr>
          <a:lstStyle/>
          <a:p>
            <a:pPr marL="450056" indent="-450056" defTabSz="1828800">
              <a:spcBef>
                <a:spcPts val="800"/>
              </a:spcBef>
              <a:buClr>
                <a:schemeClr val="accent1"/>
              </a:buClr>
              <a:buFont typeface="Wingdings-Regular"/>
              <a:buChar char="▪"/>
              <a:defRPr sz="4200">
                <a:solidFill>
                  <a:srgbClr val="44546A"/>
                </a:solidFill>
              </a:defRPr>
            </a:pPr>
            <a:endParaRPr/>
          </a:p>
        </p:txBody>
      </p:sp>
      <p:sp>
        <p:nvSpPr>
          <p:cNvPr id="590" name="Shape 590"/>
          <p:cNvSpPr>
            <a:spLocks noGrp="1"/>
          </p:cNvSpPr>
          <p:nvPr>
            <p:ph type="body" sz="quarter" idx="14"/>
          </p:nvPr>
        </p:nvSpPr>
        <p:spPr>
          <a:xfrm>
            <a:off x="16677442" y="3323167"/>
            <a:ext cx="6702747" cy="9445809"/>
          </a:xfrm>
          <a:prstGeom prst="rect">
            <a:avLst/>
          </a:prstGeom>
          <a:ln w="12700"/>
        </p:spPr>
        <p:txBody>
          <a:bodyPr>
            <a:normAutofit/>
          </a:bodyPr>
          <a:lstStyle/>
          <a:p>
            <a:pPr marL="450056" indent="-450056" defTabSz="1828800">
              <a:spcBef>
                <a:spcPts val="800"/>
              </a:spcBef>
              <a:buClr>
                <a:schemeClr val="accent1"/>
              </a:buClr>
              <a:buFont typeface="Wingdings-Regular"/>
              <a:buChar char="▪"/>
              <a:defRPr sz="4200">
                <a:solidFill>
                  <a:srgbClr val="44546A"/>
                </a:solidFill>
              </a:defRPr>
            </a:pPr>
            <a:endParaRPr/>
          </a:p>
        </p:txBody>
      </p:sp>
      <p:grpSp>
        <p:nvGrpSpPr>
          <p:cNvPr id="594" name="Group 594"/>
          <p:cNvGrpSpPr/>
          <p:nvPr/>
        </p:nvGrpSpPr>
        <p:grpSpPr>
          <a:xfrm>
            <a:off x="22603860" y="12793059"/>
            <a:ext cx="594806" cy="629478"/>
            <a:chOff x="0" y="0"/>
            <a:chExt cx="594805" cy="629477"/>
          </a:xfrm>
        </p:grpSpPr>
        <p:sp>
          <p:nvSpPr>
            <p:cNvPr id="591" name="Shape 591"/>
            <p:cNvSpPr/>
            <p:nvPr/>
          </p:nvSpPr>
          <p:spPr>
            <a:xfrm>
              <a:off x="0" y="0"/>
              <a:ext cx="247689" cy="53995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5718"/>
                  </a:lnTo>
                  <a:lnTo>
                    <a:pt x="0" y="19448"/>
                  </a:lnTo>
                  <a:lnTo>
                    <a:pt x="8115" y="21600"/>
                  </a:lnTo>
                  <a:lnTo>
                    <a:pt x="8115" y="7870"/>
                  </a:lnTo>
                  <a:lnTo>
                    <a:pt x="21600" y="4303"/>
                  </a:lnTo>
                  <a:lnTo>
                    <a:pt x="21600"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592" name="Shape 592"/>
            <p:cNvSpPr/>
            <p:nvPr/>
          </p:nvSpPr>
          <p:spPr>
            <a:xfrm>
              <a:off x="154628" y="0"/>
              <a:ext cx="285550" cy="629124"/>
            </a:xfrm>
            <a:custGeom>
              <a:avLst/>
              <a:gdLst/>
              <a:ahLst/>
              <a:cxnLst>
                <a:cxn ang="0">
                  <a:pos x="wd2" y="hd2"/>
                </a:cxn>
                <a:cxn ang="5400000">
                  <a:pos x="wd2" y="hd2"/>
                </a:cxn>
                <a:cxn ang="10800000">
                  <a:pos x="wd2" y="hd2"/>
                </a:cxn>
                <a:cxn ang="16200000">
                  <a:pos x="wd2" y="hd2"/>
                </a:cxn>
              </a:cxnLst>
              <a:rect l="0" t="0" r="r" b="b"/>
              <a:pathLst>
                <a:path w="21600" h="21600" extrusionOk="0">
                  <a:moveTo>
                    <a:pt x="14534" y="0"/>
                  </a:moveTo>
                  <a:lnTo>
                    <a:pt x="14534" y="9379"/>
                  </a:lnTo>
                  <a:lnTo>
                    <a:pt x="7039" y="9379"/>
                  </a:lnTo>
                  <a:lnTo>
                    <a:pt x="7039" y="5892"/>
                  </a:lnTo>
                  <a:lnTo>
                    <a:pt x="0" y="7739"/>
                  </a:lnTo>
                  <a:lnTo>
                    <a:pt x="0" y="19753"/>
                  </a:lnTo>
                  <a:lnTo>
                    <a:pt x="7039" y="21600"/>
                  </a:lnTo>
                  <a:lnTo>
                    <a:pt x="7039" y="12246"/>
                  </a:lnTo>
                  <a:lnTo>
                    <a:pt x="14534" y="12246"/>
                  </a:lnTo>
                  <a:lnTo>
                    <a:pt x="14534" y="15720"/>
                  </a:lnTo>
                  <a:lnTo>
                    <a:pt x="21600" y="13874"/>
                  </a:lnTo>
                  <a:lnTo>
                    <a:pt x="21600" y="1847"/>
                  </a:lnTo>
                  <a:lnTo>
                    <a:pt x="14534"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593" name="Shape 593"/>
            <p:cNvSpPr/>
            <p:nvPr/>
          </p:nvSpPr>
          <p:spPr>
            <a:xfrm>
              <a:off x="346763" y="89167"/>
              <a:ext cx="248043" cy="54031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5885"/>
                  </a:lnTo>
                  <a:lnTo>
                    <a:pt x="21600" y="2150"/>
                  </a:lnTo>
                  <a:lnTo>
                    <a:pt x="13496" y="0"/>
                  </a:lnTo>
                  <a:lnTo>
                    <a:pt x="13496" y="13735"/>
                  </a:lnTo>
                  <a:lnTo>
                    <a:pt x="0" y="17300"/>
                  </a:lnTo>
                  <a:lnTo>
                    <a:pt x="0" y="2160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grpSp>
      <p:sp>
        <p:nvSpPr>
          <p:cNvPr id="595" name="Shape 595"/>
          <p:cNvSpPr/>
          <p:nvPr/>
        </p:nvSpPr>
        <p:spPr>
          <a:xfrm>
            <a:off x="1451869" y="12938280"/>
            <a:ext cx="3223578" cy="485141"/>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rPr dirty="0"/>
              <a:t>Copyright © 2017 HashiCorp</a:t>
            </a:r>
          </a:p>
        </p:txBody>
      </p:sp>
      <p:sp>
        <p:nvSpPr>
          <p:cNvPr id="596" name="Shape 596"/>
          <p:cNvSpPr>
            <a:spLocks noGrp="1"/>
          </p:cNvSpPr>
          <p:nvPr>
            <p:ph type="sldNum" sz="quarter" idx="2"/>
          </p:nvPr>
        </p:nvSpPr>
        <p:spPr>
          <a:xfrm>
            <a:off x="23456900" y="12945582"/>
            <a:ext cx="514907" cy="485141"/>
          </a:xfrm>
          <a:prstGeom prst="rect">
            <a:avLst/>
          </a:prstGeom>
        </p:spPr>
        <p:txBody>
          <a:bodyPr anchor="b"/>
          <a:lstStyle>
            <a:lvl1pPr>
              <a:defRPr sz="1600">
                <a:solidFill>
                  <a:srgbClr val="AFABAB"/>
                </a:solidFill>
              </a:defRPr>
            </a:lvl1pPr>
          </a:lstStyle>
          <a:p>
            <a:fld id="{86CB4B4D-7CA3-9044-876B-883B54F8677D}" type="slidenum">
              <a:rPr/>
              <a:t>‹#›</a:t>
            </a:fld>
            <a:endParaRPr dirty="0"/>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Slide - Diagram">
    <p:bg>
      <p:bgPr>
        <a:solidFill>
          <a:srgbClr val="000000"/>
        </a:solidFill>
        <a:effectLst/>
      </p:bgPr>
    </p:bg>
    <p:spTree>
      <p:nvGrpSpPr>
        <p:cNvPr id="1" name=""/>
        <p:cNvGrpSpPr/>
        <p:nvPr/>
      </p:nvGrpSpPr>
      <p:grpSpPr>
        <a:xfrm>
          <a:off x="0" y="0"/>
          <a:ext cx="0" cy="0"/>
          <a:chOff x="0" y="0"/>
          <a:chExt cx="0" cy="0"/>
        </a:xfrm>
      </p:grpSpPr>
      <p:pic>
        <p:nvPicPr>
          <p:cNvPr id="39" name="image4.png"/>
          <p:cNvPicPr>
            <a:picLocks noChangeAspect="1"/>
          </p:cNvPicPr>
          <p:nvPr/>
        </p:nvPicPr>
        <p:blipFill>
          <a:blip r:embed="rId2"/>
          <a:stretch>
            <a:fillRect/>
          </a:stretch>
        </p:blipFill>
        <p:spPr>
          <a:xfrm>
            <a:off x="-1" y="-1"/>
            <a:ext cx="24384001" cy="13716001"/>
          </a:xfrm>
          <a:prstGeom prst="rect">
            <a:avLst/>
          </a:prstGeom>
          <a:ln w="12700">
            <a:miter lim="400000"/>
          </a:ln>
        </p:spPr>
      </p:pic>
      <p:sp>
        <p:nvSpPr>
          <p:cNvPr id="40" name="Shape 40"/>
          <p:cNvSpPr/>
          <p:nvPr/>
        </p:nvSpPr>
        <p:spPr>
          <a:xfrm>
            <a:off x="1701674" y="3082173"/>
            <a:ext cx="12838854" cy="10633828"/>
          </a:xfrm>
          <a:prstGeom prst="rect">
            <a:avLst/>
          </a:prstGeom>
          <a:solidFill>
            <a:srgbClr val="000000"/>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dirty="0"/>
          </a:p>
        </p:txBody>
      </p:sp>
      <p:sp>
        <p:nvSpPr>
          <p:cNvPr id="41" name="Shape 41"/>
          <p:cNvSpPr/>
          <p:nvPr/>
        </p:nvSpPr>
        <p:spPr>
          <a:xfrm>
            <a:off x="2856461" y="1387717"/>
            <a:ext cx="2938849" cy="3081870"/>
          </a:xfrm>
          <a:prstGeom prst="rect">
            <a:avLst/>
          </a:prstGeom>
          <a:solidFill>
            <a:schemeClr val="accent2"/>
          </a:solidFill>
          <a:ln w="12700">
            <a:miter lim="400000"/>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42" name="Shape 42"/>
          <p:cNvSpPr/>
          <p:nvPr/>
        </p:nvSpPr>
        <p:spPr>
          <a:xfrm>
            <a:off x="2336799" y="12859187"/>
            <a:ext cx="4290647" cy="279401"/>
          </a:xfrm>
          <a:prstGeom prst="rect">
            <a:avLst/>
          </a:prstGeom>
          <a:ln w="25400">
            <a:miter lim="400000"/>
          </a:ln>
          <a:extLst>
            <a:ext uri="{C572A759-6A51-4108-AA02-DFA0A04FC94B}">
              <ma14:wrappingTextBoxFlag xmlns="" xmlns:ma14="http://schemas.microsoft.com/office/mac/drawingml/2011/main" val="1"/>
            </a:ext>
          </a:extLst>
        </p:spPr>
        <p:txBody>
          <a:bodyPr lIns="0" tIns="0" rIns="0" bIns="0">
            <a:spAutoFit/>
          </a:bodyPr>
          <a:lstStyle>
            <a:lvl1pPr>
              <a:lnSpc>
                <a:spcPct val="100000"/>
              </a:lnSpc>
              <a:spcBef>
                <a:spcPts val="0"/>
              </a:spcBef>
              <a:defRPr sz="1800" b="0">
                <a:solidFill>
                  <a:srgbClr val="44546A"/>
                </a:solidFill>
                <a:latin typeface="Verdana"/>
                <a:ea typeface="Verdana"/>
                <a:cs typeface="Verdana"/>
                <a:sym typeface="Verdana"/>
              </a:defRPr>
            </a:lvl1pPr>
          </a:lstStyle>
          <a:p>
            <a:r>
              <a:rPr dirty="0"/>
              <a:t>Copyright © 2017 HashiCorp</a:t>
            </a:r>
          </a:p>
        </p:txBody>
      </p:sp>
      <p:pic>
        <p:nvPicPr>
          <p:cNvPr id="43" name="image2.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116234" y="1817714"/>
            <a:ext cx="2374966" cy="2374961"/>
          </a:xfrm>
          <a:prstGeom prst="rect">
            <a:avLst/>
          </a:prstGeom>
          <a:ln w="12700">
            <a:miter lim="400000"/>
          </a:ln>
        </p:spPr>
      </p:pic>
      <p:sp>
        <p:nvSpPr>
          <p:cNvPr id="44" name="Shape 44"/>
          <p:cNvSpPr>
            <a:spLocks noGrp="1"/>
          </p:cNvSpPr>
          <p:nvPr>
            <p:ph type="title"/>
          </p:nvPr>
        </p:nvSpPr>
        <p:spPr>
          <a:xfrm>
            <a:off x="2336799" y="5257800"/>
            <a:ext cx="11531601" cy="4927600"/>
          </a:xfrm>
          <a:prstGeom prst="rect">
            <a:avLst/>
          </a:prstGeom>
        </p:spPr>
        <p:txBody>
          <a:bodyPr anchor="b"/>
          <a:lstStyle>
            <a:lvl1pPr>
              <a:spcBef>
                <a:spcPts val="2500"/>
              </a:spcBef>
              <a:defRPr sz="8400">
                <a:solidFill>
                  <a:srgbClr val="FFFFFF"/>
                </a:solidFill>
              </a:defRPr>
            </a:lvl1pPr>
          </a:lstStyle>
          <a:p>
            <a:r>
              <a:t>Title Text</a:t>
            </a:r>
          </a:p>
        </p:txBody>
      </p:sp>
      <p:sp>
        <p:nvSpPr>
          <p:cNvPr id="45" name="Shape 45"/>
          <p:cNvSpPr>
            <a:spLocks noGrp="1"/>
          </p:cNvSpPr>
          <p:nvPr>
            <p:ph type="body" sz="quarter" idx="1"/>
          </p:nvPr>
        </p:nvSpPr>
        <p:spPr>
          <a:xfrm>
            <a:off x="2336799" y="10414000"/>
            <a:ext cx="11531601" cy="2374961"/>
          </a:xfrm>
          <a:prstGeom prst="rect">
            <a:avLst/>
          </a:prstGeom>
          <a:ln w="12700"/>
        </p:spPr>
        <p:txBody>
          <a:bodyPr lIns="0" tIns="0" rIns="0" bIns="0">
            <a:normAutofit/>
          </a:bodyPr>
          <a:lstStyle>
            <a:lvl1pPr marL="0" indent="0">
              <a:buSzTx/>
              <a:buFontTx/>
              <a:buNone/>
              <a:defRPr sz="4200">
                <a:solidFill>
                  <a:srgbClr val="8497B0"/>
                </a:solidFill>
              </a:defRPr>
            </a:lvl1pPr>
            <a:lvl2pPr marL="0" indent="342900">
              <a:buSzTx/>
              <a:buFontTx/>
              <a:buNone/>
              <a:defRPr sz="4200">
                <a:solidFill>
                  <a:srgbClr val="8497B0"/>
                </a:solidFill>
              </a:defRPr>
            </a:lvl2pPr>
            <a:lvl3pPr marL="1165860" indent="-480060">
              <a:buFontTx/>
              <a:defRPr sz="4200">
                <a:solidFill>
                  <a:srgbClr val="8497B0"/>
                </a:solidFill>
              </a:defRPr>
            </a:lvl3pPr>
            <a:lvl4pPr marL="1562100" indent="-533400">
              <a:buFontTx/>
              <a:defRPr sz="4200">
                <a:solidFill>
                  <a:srgbClr val="8497B0"/>
                </a:solidFill>
              </a:defRPr>
            </a:lvl4pPr>
            <a:lvl5pPr marL="1905000" indent="-533400">
              <a:buFontTx/>
              <a:defRPr sz="4200">
                <a:solidFill>
                  <a:srgbClr val="8497B0"/>
                </a:solidFill>
              </a:defRPr>
            </a:lvl5pPr>
          </a:lstStyle>
          <a:p>
            <a:r>
              <a:t>Body Level One</a:t>
            </a:r>
          </a:p>
          <a:p>
            <a:pPr lvl="1"/>
            <a:r>
              <a:t>Body Level Two</a:t>
            </a:r>
          </a:p>
          <a:p>
            <a:pPr lvl="2"/>
            <a:r>
              <a:t>Body Level Three</a:t>
            </a:r>
          </a:p>
          <a:p>
            <a:pPr lvl="3"/>
            <a:r>
              <a:t>Body Level Four</a:t>
            </a:r>
          </a:p>
          <a:p>
            <a:pPr lvl="4"/>
            <a:r>
              <a:t>Body Level Five</a:t>
            </a:r>
          </a:p>
        </p:txBody>
      </p:sp>
      <p:sp>
        <p:nvSpPr>
          <p:cNvPr id="46" name="Shape 46"/>
          <p:cNvSpPr>
            <a:spLocks noGrp="1"/>
          </p:cNvSpPr>
          <p:nvPr>
            <p:ph type="sldNum" sz="quarter" idx="2"/>
          </p:nvPr>
        </p:nvSpPr>
        <p:spPr>
          <a:prstGeom prst="rect">
            <a:avLst/>
          </a:prstGeom>
        </p:spPr>
        <p:txBody>
          <a:bodyPr/>
          <a:lstStyle/>
          <a:p>
            <a:fld id="{86CB4B4D-7CA3-9044-876B-883B54F8677D}" type="slidenum">
              <a:rPr/>
              <a:t>‹#›</a:t>
            </a:fld>
            <a:endParaRPr dirty="0"/>
          </a:p>
        </p:txBody>
      </p:sp>
    </p:spTree>
  </p:cSld>
  <p:clrMapOvr>
    <a:masterClrMapping/>
  </p:clrMapOvr>
  <p:transition spd="med"/>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Body w/ Title 1 Column + Pic">
    <p:spTree>
      <p:nvGrpSpPr>
        <p:cNvPr id="1" name=""/>
        <p:cNvGrpSpPr/>
        <p:nvPr/>
      </p:nvGrpSpPr>
      <p:grpSpPr>
        <a:xfrm>
          <a:off x="0" y="0"/>
          <a:ext cx="0" cy="0"/>
          <a:chOff x="0" y="0"/>
          <a:chExt cx="0" cy="0"/>
        </a:xfrm>
      </p:grpSpPr>
      <p:pic>
        <p:nvPicPr>
          <p:cNvPr id="603" name="image18.jpg"/>
          <p:cNvPicPr>
            <a:picLocks noChangeAspect="1"/>
          </p:cNvPicPr>
          <p:nvPr/>
        </p:nvPicPr>
        <p:blipFill>
          <a:blip r:embed="rId2">
            <a:alphaModFix amt="34000"/>
          </a:blip>
          <a:stretch>
            <a:fillRect/>
          </a:stretch>
        </p:blipFill>
        <p:spPr>
          <a:xfrm>
            <a:off x="-1" y="-1"/>
            <a:ext cx="24384001" cy="13716001"/>
          </a:xfrm>
          <a:prstGeom prst="rect">
            <a:avLst/>
          </a:prstGeom>
          <a:ln w="12700">
            <a:miter lim="400000"/>
          </a:ln>
        </p:spPr>
      </p:pic>
      <p:sp>
        <p:nvSpPr>
          <p:cNvPr id="604" name="Shape 604"/>
          <p:cNvSpPr/>
          <p:nvPr/>
        </p:nvSpPr>
        <p:spPr>
          <a:xfrm>
            <a:off x="1175173" y="783772"/>
            <a:ext cx="22023494" cy="11814632"/>
          </a:xfrm>
          <a:prstGeom prst="rect">
            <a:avLst/>
          </a:prstGeom>
          <a:solidFill>
            <a:srgbClr val="FFFFFF"/>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dirty="0"/>
          </a:p>
        </p:txBody>
      </p:sp>
      <p:sp>
        <p:nvSpPr>
          <p:cNvPr id="605" name="Shape 605"/>
          <p:cNvSpPr/>
          <p:nvPr/>
        </p:nvSpPr>
        <p:spPr>
          <a:xfrm flipH="1">
            <a:off x="1041394" y="-1"/>
            <a:ext cx="133774" cy="13716001"/>
          </a:xfrm>
          <a:prstGeom prst="rect">
            <a:avLst/>
          </a:prstGeom>
          <a:solidFill>
            <a:srgbClr val="F2F2F2"/>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dirty="0"/>
          </a:p>
        </p:txBody>
      </p:sp>
      <p:sp>
        <p:nvSpPr>
          <p:cNvPr id="606" name="Shape 606"/>
          <p:cNvSpPr>
            <a:spLocks noGrp="1"/>
          </p:cNvSpPr>
          <p:nvPr>
            <p:ph type="title"/>
          </p:nvPr>
        </p:nvSpPr>
        <p:spPr>
          <a:xfrm>
            <a:off x="1451869" y="783573"/>
            <a:ext cx="21746797" cy="2207523"/>
          </a:xfrm>
          <a:prstGeom prst="rect">
            <a:avLst/>
          </a:prstGeom>
        </p:spPr>
        <p:txBody>
          <a:bodyPr anchor="t">
            <a:normAutofit/>
          </a:bodyPr>
          <a:lstStyle>
            <a:lvl1pPr defTabSz="1828800">
              <a:lnSpc>
                <a:spcPct val="100000"/>
              </a:lnSpc>
              <a:spcBef>
                <a:spcPts val="1800"/>
              </a:spcBef>
              <a:defRPr sz="7400" spc="-158"/>
            </a:lvl1pPr>
          </a:lstStyle>
          <a:p>
            <a:r>
              <a:t>Title Text</a:t>
            </a:r>
          </a:p>
        </p:txBody>
      </p:sp>
      <p:sp>
        <p:nvSpPr>
          <p:cNvPr id="607" name="Shape 607"/>
          <p:cNvSpPr/>
          <p:nvPr/>
        </p:nvSpPr>
        <p:spPr>
          <a:xfrm flipH="1">
            <a:off x="1041396" y="783575"/>
            <a:ext cx="133772" cy="1784529"/>
          </a:xfrm>
          <a:prstGeom prst="rect">
            <a:avLst/>
          </a:prstGeom>
          <a:solidFill>
            <a:srgbClr val="000000"/>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dirty="0"/>
          </a:p>
        </p:txBody>
      </p:sp>
      <p:sp>
        <p:nvSpPr>
          <p:cNvPr id="608" name="Shape 608"/>
          <p:cNvSpPr>
            <a:spLocks noGrp="1"/>
          </p:cNvSpPr>
          <p:nvPr>
            <p:ph type="body" sz="half" idx="1"/>
          </p:nvPr>
        </p:nvSpPr>
        <p:spPr>
          <a:xfrm>
            <a:off x="1451869" y="3323165"/>
            <a:ext cx="10475971" cy="8940804"/>
          </a:xfrm>
          <a:prstGeom prst="rect">
            <a:avLst/>
          </a:prstGeom>
        </p:spPr>
        <p:txBody>
          <a:bodyPr>
            <a:normAutofit/>
          </a:bodyPr>
          <a:lstStyle>
            <a:lvl1pPr marL="457200" indent="-457200" defTabSz="1828800">
              <a:spcBef>
                <a:spcPts val="1600"/>
              </a:spcBef>
              <a:buClr>
                <a:schemeClr val="accent1"/>
              </a:buClr>
              <a:buFont typeface="Wingdings-Regular"/>
              <a:buChar char="▪"/>
              <a:defRPr sz="4800">
                <a:solidFill>
                  <a:srgbClr val="44546A"/>
                </a:solidFill>
              </a:defRPr>
            </a:lvl1pPr>
            <a:lvl2pPr marL="800100" indent="-514350" defTabSz="1828800">
              <a:spcBef>
                <a:spcPts val="1600"/>
              </a:spcBef>
              <a:buClr>
                <a:schemeClr val="accent1"/>
              </a:buClr>
              <a:buFont typeface="Wingdings-Regular"/>
              <a:buChar char="–"/>
              <a:defRPr sz="4800">
                <a:solidFill>
                  <a:srgbClr val="44546A"/>
                </a:solidFill>
              </a:defRPr>
            </a:lvl2pPr>
            <a:lvl3pPr marL="1103766" indent="-587828" defTabSz="1828800">
              <a:spcBef>
                <a:spcPts val="1600"/>
              </a:spcBef>
              <a:buClr>
                <a:schemeClr val="accent1"/>
              </a:buClr>
              <a:buFont typeface="Wingdings-Regular"/>
              <a:buChar char="▪"/>
              <a:defRPr sz="4800">
                <a:solidFill>
                  <a:srgbClr val="44546A"/>
                </a:solidFill>
              </a:defRPr>
            </a:lvl3pPr>
            <a:lvl4pPr marL="1330778" indent="-587828" defTabSz="1828800">
              <a:spcBef>
                <a:spcPts val="1600"/>
              </a:spcBef>
              <a:buClr>
                <a:schemeClr val="accent1"/>
              </a:buClr>
              <a:buFont typeface="Wingdings-Regular"/>
              <a:buChar char="–"/>
              <a:defRPr sz="4800">
                <a:solidFill>
                  <a:srgbClr val="44546A"/>
                </a:solidFill>
              </a:defRPr>
            </a:lvl4pPr>
            <a:lvl5pPr marL="1557112" indent="-582387" defTabSz="1828800">
              <a:spcBef>
                <a:spcPts val="1600"/>
              </a:spcBef>
              <a:buClr>
                <a:schemeClr val="accent1"/>
              </a:buClr>
              <a:buFont typeface="Wingdings-Regular"/>
              <a:buChar char="▪"/>
              <a:defRPr sz="4800">
                <a:solidFill>
                  <a:srgbClr val="44546A"/>
                </a:solidFill>
              </a:defRPr>
            </a:lvl5pPr>
          </a:lstStyle>
          <a:p>
            <a:r>
              <a:t>Body Level One</a:t>
            </a:r>
          </a:p>
          <a:p>
            <a:pPr lvl="1"/>
            <a:r>
              <a:t>Body Level Two</a:t>
            </a:r>
          </a:p>
          <a:p>
            <a:pPr lvl="2"/>
            <a:r>
              <a:t>Body Level Three</a:t>
            </a:r>
          </a:p>
          <a:p>
            <a:pPr lvl="3"/>
            <a:r>
              <a:t>Body Level Four</a:t>
            </a:r>
          </a:p>
          <a:p>
            <a:pPr lvl="4"/>
            <a:r>
              <a:t>Body Level Five</a:t>
            </a:r>
          </a:p>
        </p:txBody>
      </p:sp>
      <p:grpSp>
        <p:nvGrpSpPr>
          <p:cNvPr id="613" name="Group 613"/>
          <p:cNvGrpSpPr/>
          <p:nvPr/>
        </p:nvGrpSpPr>
        <p:grpSpPr>
          <a:xfrm>
            <a:off x="22603860" y="12793059"/>
            <a:ext cx="594806" cy="629478"/>
            <a:chOff x="0" y="0"/>
            <a:chExt cx="594805" cy="629477"/>
          </a:xfrm>
        </p:grpSpPr>
        <p:sp>
          <p:nvSpPr>
            <p:cNvPr id="610" name="Shape 610"/>
            <p:cNvSpPr/>
            <p:nvPr/>
          </p:nvSpPr>
          <p:spPr>
            <a:xfrm>
              <a:off x="0" y="0"/>
              <a:ext cx="247689" cy="53995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5718"/>
                  </a:lnTo>
                  <a:lnTo>
                    <a:pt x="0" y="19448"/>
                  </a:lnTo>
                  <a:lnTo>
                    <a:pt x="8115" y="21600"/>
                  </a:lnTo>
                  <a:lnTo>
                    <a:pt x="8115" y="7870"/>
                  </a:lnTo>
                  <a:lnTo>
                    <a:pt x="21600" y="4303"/>
                  </a:lnTo>
                  <a:lnTo>
                    <a:pt x="21600"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611" name="Shape 611"/>
            <p:cNvSpPr/>
            <p:nvPr/>
          </p:nvSpPr>
          <p:spPr>
            <a:xfrm>
              <a:off x="154628" y="0"/>
              <a:ext cx="285550" cy="629124"/>
            </a:xfrm>
            <a:custGeom>
              <a:avLst/>
              <a:gdLst/>
              <a:ahLst/>
              <a:cxnLst>
                <a:cxn ang="0">
                  <a:pos x="wd2" y="hd2"/>
                </a:cxn>
                <a:cxn ang="5400000">
                  <a:pos x="wd2" y="hd2"/>
                </a:cxn>
                <a:cxn ang="10800000">
                  <a:pos x="wd2" y="hd2"/>
                </a:cxn>
                <a:cxn ang="16200000">
                  <a:pos x="wd2" y="hd2"/>
                </a:cxn>
              </a:cxnLst>
              <a:rect l="0" t="0" r="r" b="b"/>
              <a:pathLst>
                <a:path w="21600" h="21600" extrusionOk="0">
                  <a:moveTo>
                    <a:pt x="14534" y="0"/>
                  </a:moveTo>
                  <a:lnTo>
                    <a:pt x="14534" y="9379"/>
                  </a:lnTo>
                  <a:lnTo>
                    <a:pt x="7039" y="9379"/>
                  </a:lnTo>
                  <a:lnTo>
                    <a:pt x="7039" y="5892"/>
                  </a:lnTo>
                  <a:lnTo>
                    <a:pt x="0" y="7739"/>
                  </a:lnTo>
                  <a:lnTo>
                    <a:pt x="0" y="19753"/>
                  </a:lnTo>
                  <a:lnTo>
                    <a:pt x="7039" y="21600"/>
                  </a:lnTo>
                  <a:lnTo>
                    <a:pt x="7039" y="12246"/>
                  </a:lnTo>
                  <a:lnTo>
                    <a:pt x="14534" y="12246"/>
                  </a:lnTo>
                  <a:lnTo>
                    <a:pt x="14534" y="15720"/>
                  </a:lnTo>
                  <a:lnTo>
                    <a:pt x="21600" y="13874"/>
                  </a:lnTo>
                  <a:lnTo>
                    <a:pt x="21600" y="1847"/>
                  </a:lnTo>
                  <a:lnTo>
                    <a:pt x="14534"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612" name="Shape 612"/>
            <p:cNvSpPr/>
            <p:nvPr/>
          </p:nvSpPr>
          <p:spPr>
            <a:xfrm>
              <a:off x="346763" y="89167"/>
              <a:ext cx="248043" cy="54031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5885"/>
                  </a:lnTo>
                  <a:lnTo>
                    <a:pt x="21600" y="2150"/>
                  </a:lnTo>
                  <a:lnTo>
                    <a:pt x="13496" y="0"/>
                  </a:lnTo>
                  <a:lnTo>
                    <a:pt x="13496" y="13735"/>
                  </a:lnTo>
                  <a:lnTo>
                    <a:pt x="0" y="17300"/>
                  </a:lnTo>
                  <a:lnTo>
                    <a:pt x="0" y="2160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grpSp>
      <p:sp>
        <p:nvSpPr>
          <p:cNvPr id="614" name="Shape 614"/>
          <p:cNvSpPr/>
          <p:nvPr/>
        </p:nvSpPr>
        <p:spPr>
          <a:xfrm>
            <a:off x="1451869" y="12938280"/>
            <a:ext cx="3242232" cy="492440"/>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rPr dirty="0"/>
              <a:t>Copyright © 20</a:t>
            </a:r>
            <a:r>
              <a:rPr lang="en-US" dirty="0"/>
              <a:t>20</a:t>
            </a:r>
            <a:r>
              <a:rPr dirty="0"/>
              <a:t> HashiCorp</a:t>
            </a:r>
          </a:p>
        </p:txBody>
      </p:sp>
      <p:sp>
        <p:nvSpPr>
          <p:cNvPr id="615" name="Shape 615"/>
          <p:cNvSpPr>
            <a:spLocks noGrp="1"/>
          </p:cNvSpPr>
          <p:nvPr>
            <p:ph type="sldNum" sz="quarter" idx="2"/>
          </p:nvPr>
        </p:nvSpPr>
        <p:spPr>
          <a:xfrm>
            <a:off x="23456900" y="12945582"/>
            <a:ext cx="514907" cy="485141"/>
          </a:xfrm>
          <a:prstGeom prst="rect">
            <a:avLst/>
          </a:prstGeom>
        </p:spPr>
        <p:txBody>
          <a:bodyPr anchor="b"/>
          <a:lstStyle>
            <a:lvl1pPr>
              <a:defRPr sz="1600">
                <a:solidFill>
                  <a:srgbClr val="AFABAB"/>
                </a:solidFill>
              </a:defRPr>
            </a:lvl1pPr>
          </a:lstStyle>
          <a:p>
            <a:fld id="{86CB4B4D-7CA3-9044-876B-883B54F8677D}" type="slidenum">
              <a:rPr/>
              <a:t>‹#›</a:t>
            </a:fld>
            <a:endParaRPr dirty="0"/>
          </a:p>
        </p:txBody>
      </p:sp>
      <p:sp>
        <p:nvSpPr>
          <p:cNvPr id="15" name="Shape 608">
            <a:extLst>
              <a:ext uri="{FF2B5EF4-FFF2-40B4-BE49-F238E27FC236}">
                <a16:creationId xmlns:a16="http://schemas.microsoft.com/office/drawing/2014/main" id="{52F54D5E-9F6D-ED47-B2BF-A262FE5FF320}"/>
              </a:ext>
            </a:extLst>
          </p:cNvPr>
          <p:cNvSpPr>
            <a:spLocks noGrp="1"/>
          </p:cNvSpPr>
          <p:nvPr>
            <p:ph type="body" sz="half" idx="10"/>
          </p:nvPr>
        </p:nvSpPr>
        <p:spPr>
          <a:xfrm>
            <a:off x="12722695" y="3323165"/>
            <a:ext cx="10475971" cy="8940804"/>
          </a:xfrm>
          <a:prstGeom prst="rect">
            <a:avLst/>
          </a:prstGeom>
        </p:spPr>
        <p:txBody>
          <a:bodyPr>
            <a:normAutofit/>
          </a:bodyPr>
          <a:lstStyle>
            <a:lvl1pPr marL="457200" indent="-457200" defTabSz="1828800">
              <a:spcBef>
                <a:spcPts val="1600"/>
              </a:spcBef>
              <a:buClr>
                <a:schemeClr val="accent1"/>
              </a:buClr>
              <a:buFont typeface="Wingdings-Regular"/>
              <a:buChar char="▪"/>
              <a:defRPr sz="4800">
                <a:solidFill>
                  <a:srgbClr val="44546A"/>
                </a:solidFill>
              </a:defRPr>
            </a:lvl1pPr>
            <a:lvl2pPr marL="800100" indent="-514350" defTabSz="1828800">
              <a:spcBef>
                <a:spcPts val="1600"/>
              </a:spcBef>
              <a:buClr>
                <a:schemeClr val="accent1"/>
              </a:buClr>
              <a:buFont typeface="Wingdings-Regular"/>
              <a:buChar char="–"/>
              <a:defRPr sz="4800">
                <a:solidFill>
                  <a:srgbClr val="44546A"/>
                </a:solidFill>
              </a:defRPr>
            </a:lvl2pPr>
            <a:lvl3pPr marL="1103766" indent="-587828" defTabSz="1828800">
              <a:spcBef>
                <a:spcPts val="1600"/>
              </a:spcBef>
              <a:buClr>
                <a:schemeClr val="accent1"/>
              </a:buClr>
              <a:buFont typeface="Wingdings-Regular"/>
              <a:buChar char="▪"/>
              <a:defRPr sz="4800">
                <a:solidFill>
                  <a:srgbClr val="44546A"/>
                </a:solidFill>
              </a:defRPr>
            </a:lvl3pPr>
            <a:lvl4pPr marL="1330778" indent="-587828" defTabSz="1828800">
              <a:spcBef>
                <a:spcPts val="1600"/>
              </a:spcBef>
              <a:buClr>
                <a:schemeClr val="accent1"/>
              </a:buClr>
              <a:buFont typeface="Wingdings-Regular"/>
              <a:buChar char="–"/>
              <a:defRPr sz="4800">
                <a:solidFill>
                  <a:srgbClr val="44546A"/>
                </a:solidFill>
              </a:defRPr>
            </a:lvl4pPr>
            <a:lvl5pPr marL="1557112" indent="-582387" defTabSz="1828800">
              <a:spcBef>
                <a:spcPts val="1600"/>
              </a:spcBef>
              <a:buClr>
                <a:schemeClr val="accent1"/>
              </a:buClr>
              <a:buFont typeface="Wingdings-Regular"/>
              <a:buChar char="▪"/>
              <a:defRPr sz="4800">
                <a:solidFill>
                  <a:srgbClr val="44546A"/>
                </a:solidFill>
              </a:defRPr>
            </a:lvl5pPr>
          </a:lstStyle>
          <a:p>
            <a:r>
              <a:t>Body Level One</a:t>
            </a:r>
          </a:p>
          <a:p>
            <a:pPr lvl="1"/>
            <a:r>
              <a:t>Body Level Two</a:t>
            </a:r>
          </a:p>
          <a:p>
            <a:pPr lvl="2"/>
            <a:r>
              <a:t>Body Level Three</a:t>
            </a:r>
          </a:p>
          <a:p>
            <a:pPr lvl="3"/>
            <a:r>
              <a:t>Body Level Four</a:t>
            </a:r>
          </a:p>
          <a:p>
            <a:pPr lvl="4"/>
            <a:r>
              <a:t>Body Level Five</a:t>
            </a:r>
          </a:p>
        </p:txBody>
      </p:sp>
    </p:spTree>
  </p:cSld>
  <p:clrMapOvr>
    <a:masterClrMapping/>
  </p:clrMapOvr>
  <p:transition spd="med"/>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Body w/title &amp; Sub- 1 Column + Pic">
    <p:spTree>
      <p:nvGrpSpPr>
        <p:cNvPr id="1" name=""/>
        <p:cNvGrpSpPr/>
        <p:nvPr/>
      </p:nvGrpSpPr>
      <p:grpSpPr>
        <a:xfrm>
          <a:off x="0" y="0"/>
          <a:ext cx="0" cy="0"/>
          <a:chOff x="0" y="0"/>
          <a:chExt cx="0" cy="0"/>
        </a:xfrm>
      </p:grpSpPr>
      <p:pic>
        <p:nvPicPr>
          <p:cNvPr id="622" name="image18.jpg"/>
          <p:cNvPicPr>
            <a:picLocks noChangeAspect="1"/>
          </p:cNvPicPr>
          <p:nvPr/>
        </p:nvPicPr>
        <p:blipFill>
          <a:blip r:embed="rId2">
            <a:alphaModFix amt="34000"/>
          </a:blip>
          <a:stretch>
            <a:fillRect/>
          </a:stretch>
        </p:blipFill>
        <p:spPr>
          <a:xfrm>
            <a:off x="-1" y="-1"/>
            <a:ext cx="24384001" cy="13716001"/>
          </a:xfrm>
          <a:prstGeom prst="rect">
            <a:avLst/>
          </a:prstGeom>
          <a:ln w="12700">
            <a:miter lim="400000"/>
          </a:ln>
        </p:spPr>
      </p:pic>
      <p:sp>
        <p:nvSpPr>
          <p:cNvPr id="623" name="Shape 623"/>
          <p:cNvSpPr/>
          <p:nvPr/>
        </p:nvSpPr>
        <p:spPr>
          <a:xfrm>
            <a:off x="1175173" y="783772"/>
            <a:ext cx="22023494" cy="11814632"/>
          </a:xfrm>
          <a:prstGeom prst="rect">
            <a:avLst/>
          </a:prstGeom>
          <a:solidFill>
            <a:srgbClr val="FFFFFF"/>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dirty="0"/>
          </a:p>
        </p:txBody>
      </p:sp>
      <p:sp>
        <p:nvSpPr>
          <p:cNvPr id="624" name="Shape 624"/>
          <p:cNvSpPr/>
          <p:nvPr/>
        </p:nvSpPr>
        <p:spPr>
          <a:xfrm flipH="1">
            <a:off x="1041394" y="-1"/>
            <a:ext cx="133774" cy="13716001"/>
          </a:xfrm>
          <a:prstGeom prst="rect">
            <a:avLst/>
          </a:prstGeom>
          <a:solidFill>
            <a:srgbClr val="F2F2F2"/>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dirty="0"/>
          </a:p>
        </p:txBody>
      </p:sp>
      <p:sp>
        <p:nvSpPr>
          <p:cNvPr id="625" name="Shape 625"/>
          <p:cNvSpPr/>
          <p:nvPr/>
        </p:nvSpPr>
        <p:spPr>
          <a:xfrm flipH="1">
            <a:off x="1041394" y="783573"/>
            <a:ext cx="133771" cy="2559134"/>
          </a:xfrm>
          <a:prstGeom prst="rect">
            <a:avLst/>
          </a:prstGeom>
          <a:solidFill>
            <a:srgbClr val="000000"/>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dirty="0"/>
          </a:p>
        </p:txBody>
      </p:sp>
      <p:sp>
        <p:nvSpPr>
          <p:cNvPr id="626" name="Shape 626"/>
          <p:cNvSpPr>
            <a:spLocks noGrp="1"/>
          </p:cNvSpPr>
          <p:nvPr>
            <p:ph type="title"/>
          </p:nvPr>
        </p:nvSpPr>
        <p:spPr>
          <a:xfrm>
            <a:off x="1451869" y="783573"/>
            <a:ext cx="21746797" cy="1483066"/>
          </a:xfrm>
          <a:prstGeom prst="rect">
            <a:avLst/>
          </a:prstGeom>
          <a:ln w="12700"/>
        </p:spPr>
        <p:txBody>
          <a:bodyPr lIns="127000" tIns="127000" rIns="127000" bIns="127000" anchor="t">
            <a:normAutofit/>
          </a:bodyPr>
          <a:lstStyle>
            <a:lvl1pPr defTabSz="1828800">
              <a:lnSpc>
                <a:spcPct val="100000"/>
              </a:lnSpc>
              <a:spcBef>
                <a:spcPts val="1800"/>
              </a:spcBef>
              <a:defRPr sz="7400" spc="-158"/>
            </a:lvl1pPr>
          </a:lstStyle>
          <a:p>
            <a:r>
              <a:t>Title Text</a:t>
            </a:r>
          </a:p>
        </p:txBody>
      </p:sp>
      <p:sp>
        <p:nvSpPr>
          <p:cNvPr id="627" name="Shape 627"/>
          <p:cNvSpPr>
            <a:spLocks noGrp="1"/>
          </p:cNvSpPr>
          <p:nvPr>
            <p:ph type="body" sz="half" idx="1"/>
          </p:nvPr>
        </p:nvSpPr>
        <p:spPr>
          <a:xfrm>
            <a:off x="1451869" y="4126279"/>
            <a:ext cx="10477501" cy="8137689"/>
          </a:xfrm>
          <a:prstGeom prst="rect">
            <a:avLst/>
          </a:prstGeom>
        </p:spPr>
        <p:txBody>
          <a:bodyPr>
            <a:normAutofit/>
          </a:bodyPr>
          <a:lstStyle>
            <a:lvl1pPr marL="457200" indent="-457200" defTabSz="1828800">
              <a:spcBef>
                <a:spcPts val="1600"/>
              </a:spcBef>
              <a:buClr>
                <a:schemeClr val="accent1"/>
              </a:buClr>
              <a:buFont typeface="Wingdings-Regular"/>
              <a:buChar char="▪"/>
              <a:defRPr sz="4800">
                <a:solidFill>
                  <a:srgbClr val="44546A"/>
                </a:solidFill>
              </a:defRPr>
            </a:lvl1pPr>
            <a:lvl2pPr marL="800100" indent="-514350" defTabSz="1828800">
              <a:spcBef>
                <a:spcPts val="1600"/>
              </a:spcBef>
              <a:buClr>
                <a:schemeClr val="accent1"/>
              </a:buClr>
              <a:buFont typeface="Wingdings-Regular"/>
              <a:buChar char="–"/>
              <a:defRPr sz="4800">
                <a:solidFill>
                  <a:srgbClr val="44546A"/>
                </a:solidFill>
              </a:defRPr>
            </a:lvl2pPr>
            <a:lvl3pPr marL="1103766" indent="-587828" defTabSz="1828800">
              <a:spcBef>
                <a:spcPts val="1600"/>
              </a:spcBef>
              <a:buClr>
                <a:schemeClr val="accent1"/>
              </a:buClr>
              <a:buFont typeface="Wingdings-Regular"/>
              <a:buChar char="▪"/>
              <a:defRPr sz="4800">
                <a:solidFill>
                  <a:srgbClr val="44546A"/>
                </a:solidFill>
              </a:defRPr>
            </a:lvl3pPr>
            <a:lvl4pPr marL="1330778" indent="-587828" defTabSz="1828800">
              <a:spcBef>
                <a:spcPts val="1600"/>
              </a:spcBef>
              <a:buClr>
                <a:schemeClr val="accent1"/>
              </a:buClr>
              <a:buFont typeface="Wingdings-Regular"/>
              <a:buChar char="–"/>
              <a:defRPr sz="4800">
                <a:solidFill>
                  <a:srgbClr val="44546A"/>
                </a:solidFill>
              </a:defRPr>
            </a:lvl4pPr>
            <a:lvl5pPr marL="1557112" indent="-582387" defTabSz="1828800">
              <a:spcBef>
                <a:spcPts val="1600"/>
              </a:spcBef>
              <a:buClr>
                <a:schemeClr val="accent1"/>
              </a:buClr>
              <a:buFont typeface="Wingdings-Regular"/>
              <a:buChar char="▪"/>
              <a:defRPr sz="4800">
                <a:solidFill>
                  <a:srgbClr val="44546A"/>
                </a:solidFill>
              </a:defRPr>
            </a:lvl5pPr>
          </a:lstStyle>
          <a:p>
            <a:r>
              <a:t>Body Level One</a:t>
            </a:r>
          </a:p>
          <a:p>
            <a:pPr lvl="1"/>
            <a:r>
              <a:t>Body Level Two</a:t>
            </a:r>
          </a:p>
          <a:p>
            <a:pPr lvl="2"/>
            <a:r>
              <a:t>Body Level Three</a:t>
            </a:r>
          </a:p>
          <a:p>
            <a:pPr lvl="3"/>
            <a:r>
              <a:t>Body Level Four</a:t>
            </a:r>
          </a:p>
          <a:p>
            <a:pPr lvl="4"/>
            <a:r>
              <a:t>Body Level Five</a:t>
            </a:r>
          </a:p>
        </p:txBody>
      </p:sp>
      <p:grpSp>
        <p:nvGrpSpPr>
          <p:cNvPr id="631" name="Group 631"/>
          <p:cNvGrpSpPr/>
          <p:nvPr/>
        </p:nvGrpSpPr>
        <p:grpSpPr>
          <a:xfrm>
            <a:off x="22603860" y="12793059"/>
            <a:ext cx="594806" cy="629478"/>
            <a:chOff x="0" y="0"/>
            <a:chExt cx="594805" cy="629477"/>
          </a:xfrm>
        </p:grpSpPr>
        <p:sp>
          <p:nvSpPr>
            <p:cNvPr id="628" name="Shape 628"/>
            <p:cNvSpPr/>
            <p:nvPr/>
          </p:nvSpPr>
          <p:spPr>
            <a:xfrm>
              <a:off x="0" y="0"/>
              <a:ext cx="247689" cy="53995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5718"/>
                  </a:lnTo>
                  <a:lnTo>
                    <a:pt x="0" y="19448"/>
                  </a:lnTo>
                  <a:lnTo>
                    <a:pt x="8115" y="21600"/>
                  </a:lnTo>
                  <a:lnTo>
                    <a:pt x="8115" y="7870"/>
                  </a:lnTo>
                  <a:lnTo>
                    <a:pt x="21600" y="4303"/>
                  </a:lnTo>
                  <a:lnTo>
                    <a:pt x="21600"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629" name="Shape 629"/>
            <p:cNvSpPr/>
            <p:nvPr/>
          </p:nvSpPr>
          <p:spPr>
            <a:xfrm>
              <a:off x="154628" y="0"/>
              <a:ext cx="285550" cy="629124"/>
            </a:xfrm>
            <a:custGeom>
              <a:avLst/>
              <a:gdLst/>
              <a:ahLst/>
              <a:cxnLst>
                <a:cxn ang="0">
                  <a:pos x="wd2" y="hd2"/>
                </a:cxn>
                <a:cxn ang="5400000">
                  <a:pos x="wd2" y="hd2"/>
                </a:cxn>
                <a:cxn ang="10800000">
                  <a:pos x="wd2" y="hd2"/>
                </a:cxn>
                <a:cxn ang="16200000">
                  <a:pos x="wd2" y="hd2"/>
                </a:cxn>
              </a:cxnLst>
              <a:rect l="0" t="0" r="r" b="b"/>
              <a:pathLst>
                <a:path w="21600" h="21600" extrusionOk="0">
                  <a:moveTo>
                    <a:pt x="14534" y="0"/>
                  </a:moveTo>
                  <a:lnTo>
                    <a:pt x="14534" y="9379"/>
                  </a:lnTo>
                  <a:lnTo>
                    <a:pt x="7039" y="9379"/>
                  </a:lnTo>
                  <a:lnTo>
                    <a:pt x="7039" y="5892"/>
                  </a:lnTo>
                  <a:lnTo>
                    <a:pt x="0" y="7739"/>
                  </a:lnTo>
                  <a:lnTo>
                    <a:pt x="0" y="19753"/>
                  </a:lnTo>
                  <a:lnTo>
                    <a:pt x="7039" y="21600"/>
                  </a:lnTo>
                  <a:lnTo>
                    <a:pt x="7039" y="12246"/>
                  </a:lnTo>
                  <a:lnTo>
                    <a:pt x="14534" y="12246"/>
                  </a:lnTo>
                  <a:lnTo>
                    <a:pt x="14534" y="15720"/>
                  </a:lnTo>
                  <a:lnTo>
                    <a:pt x="21600" y="13874"/>
                  </a:lnTo>
                  <a:lnTo>
                    <a:pt x="21600" y="1847"/>
                  </a:lnTo>
                  <a:lnTo>
                    <a:pt x="14534"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630" name="Shape 630"/>
            <p:cNvSpPr/>
            <p:nvPr/>
          </p:nvSpPr>
          <p:spPr>
            <a:xfrm>
              <a:off x="346763" y="89167"/>
              <a:ext cx="248043" cy="54031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5885"/>
                  </a:lnTo>
                  <a:lnTo>
                    <a:pt x="21600" y="2150"/>
                  </a:lnTo>
                  <a:lnTo>
                    <a:pt x="13496" y="0"/>
                  </a:lnTo>
                  <a:lnTo>
                    <a:pt x="13496" y="13735"/>
                  </a:lnTo>
                  <a:lnTo>
                    <a:pt x="0" y="17300"/>
                  </a:lnTo>
                  <a:lnTo>
                    <a:pt x="0" y="2160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grpSp>
      <p:sp>
        <p:nvSpPr>
          <p:cNvPr id="632" name="Shape 632"/>
          <p:cNvSpPr/>
          <p:nvPr/>
        </p:nvSpPr>
        <p:spPr>
          <a:xfrm>
            <a:off x="1451869" y="12938280"/>
            <a:ext cx="3242232" cy="492440"/>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rPr dirty="0"/>
              <a:t>Copyright © 20</a:t>
            </a:r>
            <a:r>
              <a:rPr lang="en-US" dirty="0"/>
              <a:t>20</a:t>
            </a:r>
            <a:r>
              <a:rPr dirty="0"/>
              <a:t> HashiCorp</a:t>
            </a:r>
          </a:p>
        </p:txBody>
      </p:sp>
      <p:sp>
        <p:nvSpPr>
          <p:cNvPr id="633" name="Shape 633"/>
          <p:cNvSpPr>
            <a:spLocks noGrp="1"/>
          </p:cNvSpPr>
          <p:nvPr>
            <p:ph type="sldNum" sz="quarter" idx="2"/>
          </p:nvPr>
        </p:nvSpPr>
        <p:spPr>
          <a:xfrm>
            <a:off x="23460168" y="12945582"/>
            <a:ext cx="514907" cy="485141"/>
          </a:xfrm>
          <a:prstGeom prst="rect">
            <a:avLst/>
          </a:prstGeom>
        </p:spPr>
        <p:txBody>
          <a:bodyPr anchor="b"/>
          <a:lstStyle>
            <a:lvl1pPr>
              <a:defRPr sz="1600">
                <a:solidFill>
                  <a:srgbClr val="AFABAB"/>
                </a:solidFill>
              </a:defRPr>
            </a:lvl1pPr>
          </a:lstStyle>
          <a:p>
            <a:fld id="{86CB4B4D-7CA3-9044-876B-883B54F8677D}" type="slidenum">
              <a:rPr/>
              <a:t>‹#›</a:t>
            </a:fld>
            <a:endParaRPr dirty="0"/>
          </a:p>
        </p:txBody>
      </p:sp>
      <p:sp>
        <p:nvSpPr>
          <p:cNvPr id="634" name="Shape 634"/>
          <p:cNvSpPr>
            <a:spLocks noGrp="1"/>
          </p:cNvSpPr>
          <p:nvPr>
            <p:ph type="body" sz="quarter" idx="13"/>
          </p:nvPr>
        </p:nvSpPr>
        <p:spPr>
          <a:xfrm>
            <a:off x="1451869" y="2053169"/>
            <a:ext cx="21746797" cy="1121173"/>
          </a:xfrm>
          <a:prstGeom prst="rect">
            <a:avLst/>
          </a:prstGeom>
          <a:ln w="12700"/>
        </p:spPr>
        <p:txBody>
          <a:bodyPr lIns="127000" tIns="127000" rIns="127000" bIns="127000"/>
          <a:lstStyle/>
          <a:p>
            <a:pPr marL="0" indent="0">
              <a:spcBef>
                <a:spcPts val="2300"/>
              </a:spcBef>
              <a:buSzTx/>
              <a:buFontTx/>
              <a:buNone/>
              <a:defRPr sz="4200" b="1">
                <a:solidFill>
                  <a:srgbClr val="44546A"/>
                </a:solidFill>
                <a:latin typeface="Tahoma"/>
                <a:ea typeface="Tahoma"/>
                <a:cs typeface="Tahoma"/>
                <a:sym typeface="Tahoma"/>
              </a:defRPr>
            </a:pPr>
            <a:endParaRPr/>
          </a:p>
        </p:txBody>
      </p:sp>
      <p:sp>
        <p:nvSpPr>
          <p:cNvPr id="16" name="Shape 627">
            <a:extLst>
              <a:ext uri="{FF2B5EF4-FFF2-40B4-BE49-F238E27FC236}">
                <a16:creationId xmlns:a16="http://schemas.microsoft.com/office/drawing/2014/main" id="{1F017B7B-EFC3-3E41-A360-7D81D67D18E2}"/>
              </a:ext>
            </a:extLst>
          </p:cNvPr>
          <p:cNvSpPr>
            <a:spLocks noGrp="1"/>
          </p:cNvSpPr>
          <p:nvPr>
            <p:ph type="body" sz="half" idx="14"/>
          </p:nvPr>
        </p:nvSpPr>
        <p:spPr>
          <a:xfrm>
            <a:off x="12473123" y="4126278"/>
            <a:ext cx="10477501" cy="8137689"/>
          </a:xfrm>
          <a:prstGeom prst="rect">
            <a:avLst/>
          </a:prstGeom>
        </p:spPr>
        <p:txBody>
          <a:bodyPr>
            <a:normAutofit/>
          </a:bodyPr>
          <a:lstStyle>
            <a:lvl1pPr marL="457200" indent="-457200" defTabSz="1828800">
              <a:spcBef>
                <a:spcPts val="1600"/>
              </a:spcBef>
              <a:buClr>
                <a:schemeClr val="accent1"/>
              </a:buClr>
              <a:buFont typeface="Wingdings-Regular"/>
              <a:buChar char="▪"/>
              <a:defRPr sz="4800">
                <a:solidFill>
                  <a:srgbClr val="44546A"/>
                </a:solidFill>
              </a:defRPr>
            </a:lvl1pPr>
            <a:lvl2pPr marL="800100" indent="-514350" defTabSz="1828800">
              <a:spcBef>
                <a:spcPts val="1600"/>
              </a:spcBef>
              <a:buClr>
                <a:schemeClr val="accent1"/>
              </a:buClr>
              <a:buFont typeface="Wingdings-Regular"/>
              <a:buChar char="–"/>
              <a:defRPr sz="4800">
                <a:solidFill>
                  <a:srgbClr val="44546A"/>
                </a:solidFill>
              </a:defRPr>
            </a:lvl2pPr>
            <a:lvl3pPr marL="1103766" indent="-587828" defTabSz="1828800">
              <a:spcBef>
                <a:spcPts val="1600"/>
              </a:spcBef>
              <a:buClr>
                <a:schemeClr val="accent1"/>
              </a:buClr>
              <a:buFont typeface="Wingdings-Regular"/>
              <a:buChar char="▪"/>
              <a:defRPr sz="4800">
                <a:solidFill>
                  <a:srgbClr val="44546A"/>
                </a:solidFill>
              </a:defRPr>
            </a:lvl3pPr>
            <a:lvl4pPr marL="1330778" indent="-587828" defTabSz="1828800">
              <a:spcBef>
                <a:spcPts val="1600"/>
              </a:spcBef>
              <a:buClr>
                <a:schemeClr val="accent1"/>
              </a:buClr>
              <a:buFont typeface="Wingdings-Regular"/>
              <a:buChar char="–"/>
              <a:defRPr sz="4800">
                <a:solidFill>
                  <a:srgbClr val="44546A"/>
                </a:solidFill>
              </a:defRPr>
            </a:lvl4pPr>
            <a:lvl5pPr marL="1557112" indent="-582387" defTabSz="1828800">
              <a:spcBef>
                <a:spcPts val="1600"/>
              </a:spcBef>
              <a:buClr>
                <a:schemeClr val="accent1"/>
              </a:buClr>
              <a:buFont typeface="Wingdings-Regular"/>
              <a:buChar char="▪"/>
              <a:defRPr sz="4800">
                <a:solidFill>
                  <a:srgbClr val="44546A"/>
                </a:solidFill>
              </a:defRPr>
            </a:lvl5pPr>
          </a:lstStyle>
          <a:p>
            <a:r>
              <a:t>Body Level One</a:t>
            </a:r>
          </a:p>
          <a:p>
            <a:pPr lvl="1"/>
            <a:r>
              <a:t>Body Level Two</a:t>
            </a:r>
          </a:p>
          <a:p>
            <a:pPr lvl="2"/>
            <a:r>
              <a:t>Body Level Three</a:t>
            </a:r>
          </a:p>
          <a:p>
            <a:pPr lvl="3"/>
            <a:r>
              <a:t>Body Level Four</a:t>
            </a:r>
          </a:p>
          <a:p>
            <a:pPr lvl="4"/>
            <a:r>
              <a:t>Body Level Five</a:t>
            </a:r>
          </a:p>
        </p:txBody>
      </p:sp>
    </p:spTree>
  </p:cSld>
  <p:clrMapOvr>
    <a:masterClrMapping/>
  </p:clrMapOvr>
  <p:transition spd="med"/>
</p:sldLayout>
</file>

<file path=ppt/slideLayouts/slideLayout32.xml><?xml version="1.0" encoding="utf-8"?>
<p:sldLayout xmlns:a="http://schemas.openxmlformats.org/drawingml/2006/main" xmlns:r="http://schemas.openxmlformats.org/officeDocument/2006/relationships" xmlns:p="http://schemas.openxmlformats.org/presentationml/2006/main" type="tx">
  <p:cSld name="Body 1 Column + Code">
    <p:spTree>
      <p:nvGrpSpPr>
        <p:cNvPr id="1" name=""/>
        <p:cNvGrpSpPr/>
        <p:nvPr/>
      </p:nvGrpSpPr>
      <p:grpSpPr>
        <a:xfrm>
          <a:off x="0" y="0"/>
          <a:ext cx="0" cy="0"/>
          <a:chOff x="0" y="0"/>
          <a:chExt cx="0" cy="0"/>
        </a:xfrm>
      </p:grpSpPr>
      <p:pic>
        <p:nvPicPr>
          <p:cNvPr id="642" name="image18.jpg"/>
          <p:cNvPicPr>
            <a:picLocks noChangeAspect="1"/>
          </p:cNvPicPr>
          <p:nvPr/>
        </p:nvPicPr>
        <p:blipFill>
          <a:blip r:embed="rId2">
            <a:alphaModFix amt="34000"/>
          </a:blip>
          <a:stretch>
            <a:fillRect/>
          </a:stretch>
        </p:blipFill>
        <p:spPr>
          <a:xfrm>
            <a:off x="-1" y="-1"/>
            <a:ext cx="24384001" cy="13716001"/>
          </a:xfrm>
          <a:prstGeom prst="rect">
            <a:avLst/>
          </a:prstGeom>
          <a:ln w="12700">
            <a:miter lim="400000"/>
          </a:ln>
        </p:spPr>
      </p:pic>
      <p:sp>
        <p:nvSpPr>
          <p:cNvPr id="643" name="Shape 643"/>
          <p:cNvSpPr/>
          <p:nvPr/>
        </p:nvSpPr>
        <p:spPr>
          <a:xfrm>
            <a:off x="1175173" y="783772"/>
            <a:ext cx="22023494" cy="11814632"/>
          </a:xfrm>
          <a:prstGeom prst="rect">
            <a:avLst/>
          </a:prstGeom>
          <a:solidFill>
            <a:srgbClr val="FFFFFF"/>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dirty="0"/>
          </a:p>
        </p:txBody>
      </p:sp>
      <p:sp>
        <p:nvSpPr>
          <p:cNvPr id="644" name="Shape 644"/>
          <p:cNvSpPr/>
          <p:nvPr/>
        </p:nvSpPr>
        <p:spPr>
          <a:xfrm flipH="1">
            <a:off x="1041394" y="-1"/>
            <a:ext cx="133774" cy="13716001"/>
          </a:xfrm>
          <a:prstGeom prst="rect">
            <a:avLst/>
          </a:prstGeom>
          <a:solidFill>
            <a:srgbClr val="F2F2F2"/>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dirty="0"/>
          </a:p>
        </p:txBody>
      </p:sp>
      <p:sp>
        <p:nvSpPr>
          <p:cNvPr id="645" name="Shape 645"/>
          <p:cNvSpPr>
            <a:spLocks noGrp="1"/>
          </p:cNvSpPr>
          <p:nvPr>
            <p:ph type="title"/>
          </p:nvPr>
        </p:nvSpPr>
        <p:spPr>
          <a:xfrm>
            <a:off x="1451869" y="783573"/>
            <a:ext cx="21746797" cy="2207523"/>
          </a:xfrm>
          <a:prstGeom prst="rect">
            <a:avLst/>
          </a:prstGeom>
        </p:spPr>
        <p:txBody>
          <a:bodyPr anchor="t">
            <a:normAutofit/>
          </a:bodyPr>
          <a:lstStyle>
            <a:lvl1pPr defTabSz="1828800">
              <a:lnSpc>
                <a:spcPct val="100000"/>
              </a:lnSpc>
              <a:spcBef>
                <a:spcPts val="1800"/>
              </a:spcBef>
              <a:defRPr sz="7400" spc="-158"/>
            </a:lvl1pPr>
          </a:lstStyle>
          <a:p>
            <a:r>
              <a:t>Title Text</a:t>
            </a:r>
          </a:p>
        </p:txBody>
      </p:sp>
      <p:sp>
        <p:nvSpPr>
          <p:cNvPr id="646" name="Shape 646"/>
          <p:cNvSpPr/>
          <p:nvPr/>
        </p:nvSpPr>
        <p:spPr>
          <a:xfrm flipH="1">
            <a:off x="1041396" y="783575"/>
            <a:ext cx="133772" cy="1784529"/>
          </a:xfrm>
          <a:prstGeom prst="rect">
            <a:avLst/>
          </a:prstGeom>
          <a:solidFill>
            <a:srgbClr val="000000"/>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dirty="0"/>
          </a:p>
        </p:txBody>
      </p:sp>
      <p:sp>
        <p:nvSpPr>
          <p:cNvPr id="647" name="Shape 647"/>
          <p:cNvSpPr>
            <a:spLocks noGrp="1"/>
          </p:cNvSpPr>
          <p:nvPr>
            <p:ph type="body" sz="quarter" idx="1"/>
          </p:nvPr>
        </p:nvSpPr>
        <p:spPr>
          <a:xfrm>
            <a:off x="1483359" y="3323167"/>
            <a:ext cx="6702748" cy="8940801"/>
          </a:xfrm>
          <a:prstGeom prst="rect">
            <a:avLst/>
          </a:prstGeom>
        </p:spPr>
        <p:txBody>
          <a:bodyPr>
            <a:normAutofit/>
          </a:bodyPr>
          <a:lstStyle>
            <a:lvl1pPr marL="450056" indent="-450056" defTabSz="1828800">
              <a:spcBef>
                <a:spcPts val="800"/>
              </a:spcBef>
              <a:buClr>
                <a:schemeClr val="accent1"/>
              </a:buClr>
              <a:buFont typeface="Wingdings-Regular"/>
              <a:buChar char="▪"/>
              <a:defRPr sz="4200">
                <a:solidFill>
                  <a:srgbClr val="44546A"/>
                </a:solidFill>
              </a:defRPr>
            </a:lvl1pPr>
            <a:lvl2pPr marL="800100" indent="-514350" defTabSz="1828800">
              <a:spcBef>
                <a:spcPts val="800"/>
              </a:spcBef>
              <a:buClr>
                <a:schemeClr val="accent1"/>
              </a:buClr>
              <a:buFont typeface="Wingdings-Regular"/>
              <a:buChar char="–"/>
              <a:defRPr sz="4200">
                <a:solidFill>
                  <a:srgbClr val="44546A"/>
                </a:solidFill>
              </a:defRPr>
            </a:lvl2pPr>
            <a:lvl3pPr marL="1116012" indent="-600075" defTabSz="1828800">
              <a:spcBef>
                <a:spcPts val="800"/>
              </a:spcBef>
              <a:buClr>
                <a:schemeClr val="accent1"/>
              </a:buClr>
              <a:buFont typeface="Wingdings-Regular"/>
              <a:buChar char="▪"/>
              <a:defRPr sz="4200">
                <a:solidFill>
                  <a:srgbClr val="44546A"/>
                </a:solidFill>
              </a:defRPr>
            </a:lvl3pPr>
            <a:lvl4pPr marL="1343025" indent="-600075" defTabSz="1828800">
              <a:spcBef>
                <a:spcPts val="800"/>
              </a:spcBef>
              <a:buClr>
                <a:schemeClr val="accent1"/>
              </a:buClr>
              <a:buFont typeface="Wingdings-Regular"/>
              <a:buChar char="–"/>
              <a:defRPr sz="4200">
                <a:solidFill>
                  <a:srgbClr val="44546A"/>
                </a:solidFill>
              </a:defRPr>
            </a:lvl4pPr>
            <a:lvl5pPr marL="1569245" indent="-594520" defTabSz="1828800">
              <a:spcBef>
                <a:spcPts val="800"/>
              </a:spcBef>
              <a:buClr>
                <a:schemeClr val="accent1"/>
              </a:buClr>
              <a:buFont typeface="Wingdings-Regular"/>
              <a:buChar char="▪"/>
              <a:defRPr sz="4200">
                <a:solidFill>
                  <a:srgbClr val="44546A"/>
                </a:solidFill>
              </a:defRPr>
            </a:lvl5pPr>
          </a:lstStyle>
          <a:p>
            <a:r>
              <a:t>Body Level One</a:t>
            </a:r>
          </a:p>
          <a:p>
            <a:pPr lvl="1"/>
            <a:r>
              <a:t>Body Level Two</a:t>
            </a:r>
          </a:p>
          <a:p>
            <a:pPr lvl="2"/>
            <a:r>
              <a:t>Body Level Three</a:t>
            </a:r>
          </a:p>
          <a:p>
            <a:pPr lvl="3"/>
            <a:r>
              <a:t>Body Level Four</a:t>
            </a:r>
          </a:p>
          <a:p>
            <a:pPr lvl="4"/>
            <a:r>
              <a:t>Body Level Five</a:t>
            </a:r>
          </a:p>
        </p:txBody>
      </p:sp>
      <p:sp>
        <p:nvSpPr>
          <p:cNvPr id="648" name="Shape 648"/>
          <p:cNvSpPr/>
          <p:nvPr/>
        </p:nvSpPr>
        <p:spPr>
          <a:xfrm>
            <a:off x="8525562" y="3774669"/>
            <a:ext cx="14677338" cy="8489300"/>
          </a:xfrm>
          <a:prstGeom prst="rect">
            <a:avLst/>
          </a:prstGeom>
          <a:solidFill>
            <a:srgbClr val="CCCCCC">
              <a:alpha val="10000"/>
            </a:srgbClr>
          </a:solidFill>
          <a:ln w="25400">
            <a:solidFill>
              <a:srgbClr val="ADB9CA"/>
            </a:solidFill>
          </a:ln>
        </p:spPr>
        <p:txBody>
          <a:bodyPr lIns="121919" tIns="121919" rIns="121919" bIns="121919"/>
          <a:lstStyle/>
          <a:p>
            <a:pPr defTabSz="2438400">
              <a:lnSpc>
                <a:spcPct val="100000"/>
              </a:lnSpc>
              <a:spcBef>
                <a:spcPts val="0"/>
              </a:spcBef>
              <a:defRPr sz="2400" b="0">
                <a:solidFill>
                  <a:srgbClr val="000000"/>
                </a:solidFill>
                <a:latin typeface="Menlo"/>
                <a:ea typeface="Menlo"/>
                <a:cs typeface="Menlo"/>
                <a:sym typeface="Menlo"/>
              </a:defRPr>
            </a:pPr>
            <a:endParaRPr dirty="0"/>
          </a:p>
        </p:txBody>
      </p:sp>
      <p:sp>
        <p:nvSpPr>
          <p:cNvPr id="649" name="Shape 649"/>
          <p:cNvSpPr/>
          <p:nvPr/>
        </p:nvSpPr>
        <p:spPr>
          <a:xfrm>
            <a:off x="8523730" y="3323167"/>
            <a:ext cx="14679170" cy="731521"/>
          </a:xfrm>
          <a:prstGeom prst="rect">
            <a:avLst/>
          </a:prstGeom>
          <a:solidFill>
            <a:srgbClr val="ADB9CA"/>
          </a:solidFill>
          <a:ln w="25400">
            <a:solidFill>
              <a:srgbClr val="ADB9CA"/>
            </a:solidFill>
            <a:miter/>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dirty="0"/>
          </a:p>
        </p:txBody>
      </p:sp>
      <p:grpSp>
        <p:nvGrpSpPr>
          <p:cNvPr id="653" name="Group 653"/>
          <p:cNvGrpSpPr/>
          <p:nvPr/>
        </p:nvGrpSpPr>
        <p:grpSpPr>
          <a:xfrm>
            <a:off x="22603860" y="12793059"/>
            <a:ext cx="594806" cy="629478"/>
            <a:chOff x="0" y="0"/>
            <a:chExt cx="594805" cy="629477"/>
          </a:xfrm>
        </p:grpSpPr>
        <p:sp>
          <p:nvSpPr>
            <p:cNvPr id="650" name="Shape 650"/>
            <p:cNvSpPr/>
            <p:nvPr/>
          </p:nvSpPr>
          <p:spPr>
            <a:xfrm>
              <a:off x="0" y="0"/>
              <a:ext cx="247689" cy="53995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5718"/>
                  </a:lnTo>
                  <a:lnTo>
                    <a:pt x="0" y="19448"/>
                  </a:lnTo>
                  <a:lnTo>
                    <a:pt x="8115" y="21600"/>
                  </a:lnTo>
                  <a:lnTo>
                    <a:pt x="8115" y="7870"/>
                  </a:lnTo>
                  <a:lnTo>
                    <a:pt x="21600" y="4303"/>
                  </a:lnTo>
                  <a:lnTo>
                    <a:pt x="21600"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651" name="Shape 651"/>
            <p:cNvSpPr/>
            <p:nvPr/>
          </p:nvSpPr>
          <p:spPr>
            <a:xfrm>
              <a:off x="154628" y="0"/>
              <a:ext cx="285550" cy="629124"/>
            </a:xfrm>
            <a:custGeom>
              <a:avLst/>
              <a:gdLst/>
              <a:ahLst/>
              <a:cxnLst>
                <a:cxn ang="0">
                  <a:pos x="wd2" y="hd2"/>
                </a:cxn>
                <a:cxn ang="5400000">
                  <a:pos x="wd2" y="hd2"/>
                </a:cxn>
                <a:cxn ang="10800000">
                  <a:pos x="wd2" y="hd2"/>
                </a:cxn>
                <a:cxn ang="16200000">
                  <a:pos x="wd2" y="hd2"/>
                </a:cxn>
              </a:cxnLst>
              <a:rect l="0" t="0" r="r" b="b"/>
              <a:pathLst>
                <a:path w="21600" h="21600" extrusionOk="0">
                  <a:moveTo>
                    <a:pt x="14534" y="0"/>
                  </a:moveTo>
                  <a:lnTo>
                    <a:pt x="14534" y="9379"/>
                  </a:lnTo>
                  <a:lnTo>
                    <a:pt x="7039" y="9379"/>
                  </a:lnTo>
                  <a:lnTo>
                    <a:pt x="7039" y="5892"/>
                  </a:lnTo>
                  <a:lnTo>
                    <a:pt x="0" y="7739"/>
                  </a:lnTo>
                  <a:lnTo>
                    <a:pt x="0" y="19753"/>
                  </a:lnTo>
                  <a:lnTo>
                    <a:pt x="7039" y="21600"/>
                  </a:lnTo>
                  <a:lnTo>
                    <a:pt x="7039" y="12246"/>
                  </a:lnTo>
                  <a:lnTo>
                    <a:pt x="14534" y="12246"/>
                  </a:lnTo>
                  <a:lnTo>
                    <a:pt x="14534" y="15720"/>
                  </a:lnTo>
                  <a:lnTo>
                    <a:pt x="21600" y="13874"/>
                  </a:lnTo>
                  <a:lnTo>
                    <a:pt x="21600" y="1847"/>
                  </a:lnTo>
                  <a:lnTo>
                    <a:pt x="14534"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652" name="Shape 652"/>
            <p:cNvSpPr/>
            <p:nvPr/>
          </p:nvSpPr>
          <p:spPr>
            <a:xfrm>
              <a:off x="346763" y="89167"/>
              <a:ext cx="248043" cy="54031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5885"/>
                  </a:lnTo>
                  <a:lnTo>
                    <a:pt x="21600" y="2150"/>
                  </a:lnTo>
                  <a:lnTo>
                    <a:pt x="13496" y="0"/>
                  </a:lnTo>
                  <a:lnTo>
                    <a:pt x="13496" y="13735"/>
                  </a:lnTo>
                  <a:lnTo>
                    <a:pt x="0" y="17300"/>
                  </a:lnTo>
                  <a:lnTo>
                    <a:pt x="0" y="2160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grpSp>
      <p:sp>
        <p:nvSpPr>
          <p:cNvPr id="654" name="Shape 654"/>
          <p:cNvSpPr/>
          <p:nvPr/>
        </p:nvSpPr>
        <p:spPr>
          <a:xfrm>
            <a:off x="1451869" y="12938280"/>
            <a:ext cx="3223578" cy="485141"/>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rPr dirty="0"/>
              <a:t>Copyright © 2017 HashiCorp</a:t>
            </a:r>
          </a:p>
        </p:txBody>
      </p:sp>
      <p:sp>
        <p:nvSpPr>
          <p:cNvPr id="655" name="Shape 655"/>
          <p:cNvSpPr>
            <a:spLocks noGrp="1"/>
          </p:cNvSpPr>
          <p:nvPr>
            <p:ph type="sldNum" sz="quarter" idx="2"/>
          </p:nvPr>
        </p:nvSpPr>
        <p:spPr>
          <a:xfrm>
            <a:off x="23456900" y="12945582"/>
            <a:ext cx="514907" cy="485141"/>
          </a:xfrm>
          <a:prstGeom prst="rect">
            <a:avLst/>
          </a:prstGeom>
        </p:spPr>
        <p:txBody>
          <a:bodyPr anchor="b"/>
          <a:lstStyle>
            <a:lvl1pPr>
              <a:defRPr sz="1600">
                <a:solidFill>
                  <a:srgbClr val="AFABAB"/>
                </a:solidFill>
              </a:defRPr>
            </a:lvl1pPr>
          </a:lstStyle>
          <a:p>
            <a:fld id="{86CB4B4D-7CA3-9044-876B-883B54F8677D}" type="slidenum">
              <a:rPr/>
              <a:t>‹#›</a:t>
            </a:fld>
            <a:endParaRPr dirty="0"/>
          </a:p>
        </p:txBody>
      </p:sp>
      <p:sp>
        <p:nvSpPr>
          <p:cNvPr id="656" name="Shape 656"/>
          <p:cNvSpPr>
            <a:spLocks noGrp="1"/>
          </p:cNvSpPr>
          <p:nvPr>
            <p:ph type="body" sz="half" idx="13"/>
          </p:nvPr>
        </p:nvSpPr>
        <p:spPr>
          <a:xfrm>
            <a:off x="8812231" y="4321883"/>
            <a:ext cx="14097928" cy="7689463"/>
          </a:xfrm>
          <a:prstGeom prst="rect">
            <a:avLst/>
          </a:prstGeom>
          <a:ln w="12700"/>
        </p:spPr>
        <p:txBody>
          <a:bodyPr>
            <a:normAutofit/>
          </a:bodyPr>
          <a:lstStyle/>
          <a:p>
            <a:pPr marL="0" indent="0" defTabSz="1828800">
              <a:spcBef>
                <a:spcPts val="800"/>
              </a:spcBef>
              <a:buSzTx/>
              <a:buFontTx/>
              <a:buNone/>
              <a:defRPr sz="1800">
                <a:latin typeface="Menlo"/>
                <a:ea typeface="Menlo"/>
                <a:cs typeface="Menlo"/>
                <a:sym typeface="Menlo"/>
              </a:defRPr>
            </a:pPr>
            <a:endParaRPr/>
          </a:p>
        </p:txBody>
      </p:sp>
      <p:sp>
        <p:nvSpPr>
          <p:cNvPr id="657" name="Shape 657"/>
          <p:cNvSpPr>
            <a:spLocks noGrp="1"/>
          </p:cNvSpPr>
          <p:nvPr>
            <p:ph type="body" sz="quarter" idx="14"/>
          </p:nvPr>
        </p:nvSpPr>
        <p:spPr>
          <a:xfrm>
            <a:off x="8812231" y="3331455"/>
            <a:ext cx="13933759" cy="729519"/>
          </a:xfrm>
          <a:prstGeom prst="rect">
            <a:avLst/>
          </a:prstGeom>
          <a:ln w="12700"/>
        </p:spPr>
        <p:txBody>
          <a:bodyPr anchor="ctr">
            <a:normAutofit/>
          </a:bodyPr>
          <a:lstStyle/>
          <a:p>
            <a:pPr marL="0" indent="0" algn="ctr" defTabSz="1828800">
              <a:spcBef>
                <a:spcPts val="800"/>
              </a:spcBef>
              <a:buSzTx/>
              <a:buFontTx/>
              <a:buNone/>
              <a:defRPr sz="2000" b="1">
                <a:solidFill>
                  <a:srgbClr val="FFFFFF"/>
                </a:solidFill>
                <a:latin typeface="Menlo"/>
                <a:ea typeface="Menlo"/>
                <a:cs typeface="Menlo"/>
                <a:sym typeface="Menlo"/>
              </a:defRPr>
            </a:pPr>
            <a:endParaRPr/>
          </a:p>
        </p:txBody>
      </p:sp>
    </p:spTree>
  </p:cSld>
  <p:clrMapOvr>
    <a:masterClrMapping/>
  </p:clrMapOvr>
  <p:transition spd="med"/>
</p:sldLayout>
</file>

<file path=ppt/slideLayouts/slideLayout33.xml><?xml version="1.0" encoding="utf-8"?>
<p:sldLayout xmlns:a="http://schemas.openxmlformats.org/drawingml/2006/main" xmlns:r="http://schemas.openxmlformats.org/officeDocument/2006/relationships" xmlns:p="http://schemas.openxmlformats.org/presentationml/2006/main" type="tx">
  <p:cSld name="Title Slide - Terraform Color">
    <p:spTree>
      <p:nvGrpSpPr>
        <p:cNvPr id="1" name=""/>
        <p:cNvGrpSpPr/>
        <p:nvPr/>
      </p:nvGrpSpPr>
      <p:grpSpPr>
        <a:xfrm>
          <a:off x="0" y="0"/>
          <a:ext cx="0" cy="0"/>
          <a:chOff x="0" y="0"/>
          <a:chExt cx="0" cy="0"/>
        </a:xfrm>
      </p:grpSpPr>
      <p:pic>
        <p:nvPicPr>
          <p:cNvPr id="664" name="image5.png"/>
          <p:cNvPicPr>
            <a:picLocks/>
          </p:cNvPicPr>
          <p:nvPr/>
        </p:nvPicPr>
        <p:blipFill>
          <a:blip r:embed="rId2" cstate="screen">
            <a:extLst>
              <a:ext uri="{28A0092B-C50C-407E-A947-70E740481C1C}">
                <a14:useLocalDpi xmlns:a14="http://schemas.microsoft.com/office/drawing/2010/main"/>
              </a:ext>
            </a:extLst>
          </a:blip>
          <a:srcRect/>
          <a:stretch>
            <a:fillRect/>
          </a:stretch>
        </p:blipFill>
        <p:spPr>
          <a:xfrm>
            <a:off x="379" y="2519"/>
            <a:ext cx="24383646" cy="13711032"/>
          </a:xfrm>
          <a:prstGeom prst="rect">
            <a:avLst/>
          </a:prstGeom>
          <a:ln w="12700">
            <a:miter lim="400000"/>
          </a:ln>
        </p:spPr>
      </p:pic>
      <p:sp>
        <p:nvSpPr>
          <p:cNvPr id="665" name="Shape 665"/>
          <p:cNvSpPr/>
          <p:nvPr/>
        </p:nvSpPr>
        <p:spPr>
          <a:xfrm>
            <a:off x="1701674" y="8644"/>
            <a:ext cx="12838854" cy="10633828"/>
          </a:xfrm>
          <a:prstGeom prst="rect">
            <a:avLst/>
          </a:prstGeom>
          <a:solidFill>
            <a:srgbClr val="FFFFFF"/>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dirty="0"/>
          </a:p>
        </p:txBody>
      </p:sp>
      <p:sp>
        <p:nvSpPr>
          <p:cNvPr id="666" name="Shape 666"/>
          <p:cNvSpPr>
            <a:spLocks noGrp="1"/>
          </p:cNvSpPr>
          <p:nvPr>
            <p:ph type="title"/>
          </p:nvPr>
        </p:nvSpPr>
        <p:spPr>
          <a:xfrm>
            <a:off x="3803101" y="5482141"/>
            <a:ext cx="8636001" cy="2751718"/>
          </a:xfrm>
          <a:prstGeom prst="rect">
            <a:avLst/>
          </a:prstGeom>
        </p:spPr>
        <p:txBody>
          <a:bodyPr/>
          <a:lstStyle>
            <a:lvl1pPr algn="ctr">
              <a:spcBef>
                <a:spcPts val="2500"/>
              </a:spcBef>
              <a:defRPr sz="8400"/>
            </a:lvl1pPr>
          </a:lstStyle>
          <a:p>
            <a:r>
              <a:t>Title Text</a:t>
            </a:r>
          </a:p>
        </p:txBody>
      </p:sp>
      <p:sp>
        <p:nvSpPr>
          <p:cNvPr id="667" name="Shape 667"/>
          <p:cNvSpPr/>
          <p:nvPr/>
        </p:nvSpPr>
        <p:spPr>
          <a:xfrm>
            <a:off x="2336799" y="12859187"/>
            <a:ext cx="4311489" cy="279401"/>
          </a:xfrm>
          <a:prstGeom prst="rect">
            <a:avLst/>
          </a:prstGeom>
          <a:ln w="25400">
            <a:miter lim="400000"/>
          </a:ln>
          <a:extLst>
            <a:ext uri="{C572A759-6A51-4108-AA02-DFA0A04FC94B}">
              <ma14:wrappingTextBoxFlag xmlns="" xmlns:ma14="http://schemas.microsoft.com/office/mac/drawingml/2011/main" val="1"/>
            </a:ext>
          </a:extLst>
        </p:spPr>
        <p:txBody>
          <a:bodyPr lIns="0" tIns="0" rIns="0" bIns="0">
            <a:spAutoFit/>
          </a:bodyPr>
          <a:lstStyle>
            <a:lvl1pPr>
              <a:lnSpc>
                <a:spcPct val="100000"/>
              </a:lnSpc>
              <a:spcBef>
                <a:spcPts val="0"/>
              </a:spcBef>
              <a:defRPr sz="1800" b="0">
                <a:solidFill>
                  <a:srgbClr val="AFABAB"/>
                </a:solidFill>
                <a:latin typeface="Verdana"/>
                <a:ea typeface="Verdana"/>
                <a:cs typeface="Verdana"/>
                <a:sym typeface="Verdana"/>
              </a:defRPr>
            </a:lvl1pPr>
          </a:lstStyle>
          <a:p>
            <a:r>
              <a:rPr dirty="0"/>
              <a:t>Copyright © 2017 HashiCorp</a:t>
            </a:r>
          </a:p>
        </p:txBody>
      </p:sp>
      <p:sp>
        <p:nvSpPr>
          <p:cNvPr id="668" name="Shape 668"/>
          <p:cNvSpPr>
            <a:spLocks noGrp="1"/>
          </p:cNvSpPr>
          <p:nvPr>
            <p:ph type="sldNum" sz="quarter" idx="2"/>
          </p:nvPr>
        </p:nvSpPr>
        <p:spPr>
          <a:prstGeom prst="rect">
            <a:avLst/>
          </a:prstGeom>
        </p:spPr>
        <p:txBody>
          <a:bodyPr/>
          <a:lstStyle/>
          <a:p>
            <a:fld id="{86CB4B4D-7CA3-9044-876B-883B54F8677D}" type="slidenum">
              <a:rPr/>
              <a:t>‹#›</a:t>
            </a:fld>
            <a:endParaRPr dirty="0"/>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slide - Hashicorp">
    <p:spTree>
      <p:nvGrpSpPr>
        <p:cNvPr id="1" name=""/>
        <p:cNvGrpSpPr/>
        <p:nvPr/>
      </p:nvGrpSpPr>
      <p:grpSpPr>
        <a:xfrm>
          <a:off x="0" y="0"/>
          <a:ext cx="0" cy="0"/>
          <a:chOff x="0" y="0"/>
          <a:chExt cx="0" cy="0"/>
        </a:xfrm>
      </p:grpSpPr>
      <p:pic>
        <p:nvPicPr>
          <p:cNvPr id="53" name="image5.png"/>
          <p:cNvPicPr>
            <a:picLocks/>
          </p:cNvPicPr>
          <p:nvPr/>
        </p:nvPicPr>
        <p:blipFill>
          <a:blip r:embed="rId2" cstate="screen">
            <a:extLst>
              <a:ext uri="{28A0092B-C50C-407E-A947-70E740481C1C}">
                <a14:useLocalDpi xmlns:a14="http://schemas.microsoft.com/office/drawing/2010/main"/>
              </a:ext>
            </a:extLst>
          </a:blip>
          <a:srcRect/>
          <a:stretch>
            <a:fillRect/>
          </a:stretch>
        </p:blipFill>
        <p:spPr>
          <a:xfrm>
            <a:off x="379" y="2519"/>
            <a:ext cx="24383646" cy="13711032"/>
          </a:xfrm>
          <a:prstGeom prst="rect">
            <a:avLst/>
          </a:prstGeom>
          <a:ln w="12700">
            <a:miter lim="400000"/>
          </a:ln>
        </p:spPr>
      </p:pic>
      <p:sp>
        <p:nvSpPr>
          <p:cNvPr id="54" name="Shape 54"/>
          <p:cNvSpPr/>
          <p:nvPr/>
        </p:nvSpPr>
        <p:spPr>
          <a:xfrm>
            <a:off x="1701674" y="3082173"/>
            <a:ext cx="12838854" cy="10633828"/>
          </a:xfrm>
          <a:prstGeom prst="rect">
            <a:avLst/>
          </a:prstGeom>
          <a:solidFill>
            <a:srgbClr val="EEEEEE"/>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dirty="0"/>
          </a:p>
        </p:txBody>
      </p:sp>
      <p:sp>
        <p:nvSpPr>
          <p:cNvPr id="55" name="Shape 55"/>
          <p:cNvSpPr>
            <a:spLocks noGrp="1"/>
          </p:cNvSpPr>
          <p:nvPr>
            <p:ph type="title"/>
          </p:nvPr>
        </p:nvSpPr>
        <p:spPr>
          <a:xfrm>
            <a:off x="2336799" y="5257800"/>
            <a:ext cx="11531601" cy="4927600"/>
          </a:xfrm>
          <a:prstGeom prst="rect">
            <a:avLst/>
          </a:prstGeom>
        </p:spPr>
        <p:txBody>
          <a:bodyPr anchor="b"/>
          <a:lstStyle>
            <a:lvl1pPr>
              <a:spcBef>
                <a:spcPts val="2500"/>
              </a:spcBef>
              <a:defRPr sz="8400"/>
            </a:lvl1pPr>
          </a:lstStyle>
          <a:p>
            <a:r>
              <a:t>Title Text</a:t>
            </a:r>
          </a:p>
        </p:txBody>
      </p:sp>
      <p:sp>
        <p:nvSpPr>
          <p:cNvPr id="56" name="Shape 56"/>
          <p:cNvSpPr>
            <a:spLocks noGrp="1"/>
          </p:cNvSpPr>
          <p:nvPr>
            <p:ph type="body" sz="quarter" idx="1"/>
          </p:nvPr>
        </p:nvSpPr>
        <p:spPr>
          <a:xfrm>
            <a:off x="2336799" y="10414000"/>
            <a:ext cx="11531601" cy="2374961"/>
          </a:xfrm>
          <a:prstGeom prst="rect">
            <a:avLst/>
          </a:prstGeom>
          <a:ln w="12700"/>
        </p:spPr>
        <p:txBody>
          <a:bodyPr lIns="0" tIns="0" rIns="0" bIns="0">
            <a:normAutofit/>
          </a:bodyPr>
          <a:lstStyle>
            <a:lvl1pPr marL="0" indent="0">
              <a:buSzTx/>
              <a:buFontTx/>
              <a:buNone/>
              <a:defRPr sz="4200">
                <a:solidFill>
                  <a:schemeClr val="accent1"/>
                </a:solidFill>
              </a:defRPr>
            </a:lvl1pPr>
            <a:lvl2pPr marL="0" indent="342900">
              <a:buSzTx/>
              <a:buFontTx/>
              <a:buNone/>
              <a:defRPr sz="4200">
                <a:solidFill>
                  <a:schemeClr val="accent1"/>
                </a:solidFill>
              </a:defRPr>
            </a:lvl2pPr>
            <a:lvl3pPr marL="1165860" indent="-480060">
              <a:buFontTx/>
              <a:defRPr sz="4200">
                <a:solidFill>
                  <a:schemeClr val="accent1"/>
                </a:solidFill>
              </a:defRPr>
            </a:lvl3pPr>
            <a:lvl4pPr marL="1562100" indent="-533400">
              <a:buFontTx/>
              <a:defRPr sz="4200">
                <a:solidFill>
                  <a:schemeClr val="accent1"/>
                </a:solidFill>
              </a:defRPr>
            </a:lvl4pPr>
            <a:lvl5pPr marL="1905000" indent="-533400">
              <a:buFontTx/>
              <a:defRPr sz="4200">
                <a:solidFill>
                  <a:schemeClr val="accent1"/>
                </a:solidFill>
              </a:defRPr>
            </a:lvl5pPr>
          </a:lstStyle>
          <a:p>
            <a:r>
              <a:t>Body Level One</a:t>
            </a:r>
          </a:p>
          <a:p>
            <a:pPr lvl="1"/>
            <a:r>
              <a:t>Body Level Two</a:t>
            </a:r>
          </a:p>
          <a:p>
            <a:pPr lvl="2"/>
            <a:r>
              <a:t>Body Level Three</a:t>
            </a:r>
          </a:p>
          <a:p>
            <a:pPr lvl="3"/>
            <a:r>
              <a:t>Body Level Four</a:t>
            </a:r>
          </a:p>
          <a:p>
            <a:pPr lvl="4"/>
            <a:r>
              <a:t>Body Level Five</a:t>
            </a:r>
          </a:p>
        </p:txBody>
      </p:sp>
      <p:sp>
        <p:nvSpPr>
          <p:cNvPr id="57" name="Shape 57"/>
          <p:cNvSpPr/>
          <p:nvPr/>
        </p:nvSpPr>
        <p:spPr>
          <a:xfrm>
            <a:off x="2336799" y="12859187"/>
            <a:ext cx="4311489" cy="279401"/>
          </a:xfrm>
          <a:prstGeom prst="rect">
            <a:avLst/>
          </a:prstGeom>
          <a:ln w="25400">
            <a:miter lim="400000"/>
          </a:ln>
          <a:extLst>
            <a:ext uri="{C572A759-6A51-4108-AA02-DFA0A04FC94B}">
              <ma14:wrappingTextBoxFlag xmlns="" xmlns:ma14="http://schemas.microsoft.com/office/mac/drawingml/2011/main" val="1"/>
            </a:ext>
          </a:extLst>
        </p:spPr>
        <p:txBody>
          <a:bodyPr lIns="0" tIns="0" rIns="0" bIns="0">
            <a:spAutoFit/>
          </a:bodyPr>
          <a:lstStyle>
            <a:lvl1pPr>
              <a:lnSpc>
                <a:spcPct val="100000"/>
              </a:lnSpc>
              <a:spcBef>
                <a:spcPts val="0"/>
              </a:spcBef>
              <a:defRPr sz="1800" b="0">
                <a:solidFill>
                  <a:srgbClr val="AFABAB"/>
                </a:solidFill>
                <a:latin typeface="Verdana"/>
                <a:ea typeface="Verdana"/>
                <a:cs typeface="Verdana"/>
                <a:sym typeface="Verdana"/>
              </a:defRPr>
            </a:lvl1pPr>
          </a:lstStyle>
          <a:p>
            <a:r>
              <a:rPr dirty="0"/>
              <a:t>Copyright © 2017 HashiCorp</a:t>
            </a:r>
          </a:p>
        </p:txBody>
      </p:sp>
      <p:sp>
        <p:nvSpPr>
          <p:cNvPr id="58" name="Shape 58"/>
          <p:cNvSpPr/>
          <p:nvPr/>
        </p:nvSpPr>
        <p:spPr>
          <a:xfrm>
            <a:off x="2856461" y="1387717"/>
            <a:ext cx="2938849" cy="3081870"/>
          </a:xfrm>
          <a:prstGeom prst="rect">
            <a:avLst/>
          </a:prstGeom>
          <a:solidFill>
            <a:srgbClr val="000000"/>
          </a:solidFill>
          <a:ln w="12700">
            <a:miter lim="400000"/>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dirty="0"/>
          </a:p>
        </p:txBody>
      </p:sp>
      <p:pic>
        <p:nvPicPr>
          <p:cNvPr id="59" name="image2.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116234" y="1817714"/>
            <a:ext cx="2374966" cy="2374961"/>
          </a:xfrm>
          <a:prstGeom prst="rect">
            <a:avLst/>
          </a:prstGeom>
          <a:ln w="12700">
            <a:miter lim="400000"/>
          </a:ln>
        </p:spPr>
      </p:pic>
      <p:sp>
        <p:nvSpPr>
          <p:cNvPr id="60" name="Shape 60"/>
          <p:cNvSpPr>
            <a:spLocks noGrp="1"/>
          </p:cNvSpPr>
          <p:nvPr>
            <p:ph type="sldNum" sz="quarter" idx="2"/>
          </p:nvPr>
        </p:nvSpPr>
        <p:spPr>
          <a:prstGeom prst="rect">
            <a:avLst/>
          </a:prstGeom>
        </p:spPr>
        <p:txBody>
          <a:bodyPr/>
          <a:lstStyle/>
          <a:p>
            <a:fld id="{86CB4B4D-7CA3-9044-876B-883B54F8677D}" type="slidenum">
              <a:rPr/>
              <a:t>‹#›</a:t>
            </a:fld>
            <a:endParaRPr dirty="0"/>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Slide - Hashicorp Suite">
    <p:spTree>
      <p:nvGrpSpPr>
        <p:cNvPr id="1" name=""/>
        <p:cNvGrpSpPr/>
        <p:nvPr/>
      </p:nvGrpSpPr>
      <p:grpSpPr>
        <a:xfrm>
          <a:off x="0" y="0"/>
          <a:ext cx="0" cy="0"/>
          <a:chOff x="0" y="0"/>
          <a:chExt cx="0" cy="0"/>
        </a:xfrm>
      </p:grpSpPr>
      <p:pic>
        <p:nvPicPr>
          <p:cNvPr id="67" name="image5.png"/>
          <p:cNvPicPr>
            <a:picLocks/>
          </p:cNvPicPr>
          <p:nvPr/>
        </p:nvPicPr>
        <p:blipFill>
          <a:blip r:embed="rId2" cstate="screen">
            <a:extLst>
              <a:ext uri="{28A0092B-C50C-407E-A947-70E740481C1C}">
                <a14:useLocalDpi xmlns:a14="http://schemas.microsoft.com/office/drawing/2010/main"/>
              </a:ext>
            </a:extLst>
          </a:blip>
          <a:srcRect/>
          <a:stretch>
            <a:fillRect/>
          </a:stretch>
        </p:blipFill>
        <p:spPr>
          <a:xfrm>
            <a:off x="379" y="2519"/>
            <a:ext cx="24383646" cy="13711032"/>
          </a:xfrm>
          <a:prstGeom prst="rect">
            <a:avLst/>
          </a:prstGeom>
          <a:ln w="12700">
            <a:miter lim="400000"/>
          </a:ln>
        </p:spPr>
      </p:pic>
      <p:sp>
        <p:nvSpPr>
          <p:cNvPr id="68" name="Shape 68"/>
          <p:cNvSpPr/>
          <p:nvPr/>
        </p:nvSpPr>
        <p:spPr>
          <a:xfrm>
            <a:off x="1701674" y="3082173"/>
            <a:ext cx="12838854" cy="10633828"/>
          </a:xfrm>
          <a:prstGeom prst="rect">
            <a:avLst/>
          </a:prstGeom>
          <a:solidFill>
            <a:srgbClr val="EEEEEE"/>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dirty="0"/>
          </a:p>
        </p:txBody>
      </p:sp>
      <p:sp>
        <p:nvSpPr>
          <p:cNvPr id="69" name="Shape 69"/>
          <p:cNvSpPr>
            <a:spLocks noGrp="1"/>
          </p:cNvSpPr>
          <p:nvPr>
            <p:ph type="title"/>
          </p:nvPr>
        </p:nvSpPr>
        <p:spPr>
          <a:xfrm>
            <a:off x="2336799" y="5257800"/>
            <a:ext cx="11531601" cy="4927600"/>
          </a:xfrm>
          <a:prstGeom prst="rect">
            <a:avLst/>
          </a:prstGeom>
        </p:spPr>
        <p:txBody>
          <a:bodyPr anchor="b"/>
          <a:lstStyle>
            <a:lvl1pPr>
              <a:spcBef>
                <a:spcPts val="2500"/>
              </a:spcBef>
              <a:defRPr sz="8400"/>
            </a:lvl1pPr>
          </a:lstStyle>
          <a:p>
            <a:r>
              <a:t>Title Text</a:t>
            </a:r>
          </a:p>
        </p:txBody>
      </p:sp>
      <p:sp>
        <p:nvSpPr>
          <p:cNvPr id="70" name="Shape 70"/>
          <p:cNvSpPr>
            <a:spLocks noGrp="1"/>
          </p:cNvSpPr>
          <p:nvPr>
            <p:ph type="body" sz="quarter" idx="1"/>
          </p:nvPr>
        </p:nvSpPr>
        <p:spPr>
          <a:xfrm>
            <a:off x="2336799" y="10414000"/>
            <a:ext cx="11531601" cy="2374961"/>
          </a:xfrm>
          <a:prstGeom prst="rect">
            <a:avLst/>
          </a:prstGeom>
          <a:ln w="12700"/>
        </p:spPr>
        <p:txBody>
          <a:bodyPr lIns="0" tIns="0" rIns="0" bIns="0">
            <a:normAutofit/>
          </a:bodyPr>
          <a:lstStyle>
            <a:lvl1pPr marL="0" indent="0">
              <a:buSzTx/>
              <a:buFontTx/>
              <a:buNone/>
              <a:defRPr sz="4200">
                <a:solidFill>
                  <a:schemeClr val="accent2"/>
                </a:solidFill>
              </a:defRPr>
            </a:lvl1pPr>
            <a:lvl2pPr marL="0" indent="342900">
              <a:buSzTx/>
              <a:buFontTx/>
              <a:buNone/>
              <a:defRPr sz="4200">
                <a:solidFill>
                  <a:schemeClr val="accent2"/>
                </a:solidFill>
              </a:defRPr>
            </a:lvl2pPr>
            <a:lvl3pPr marL="1165860" indent="-480060">
              <a:buFontTx/>
              <a:defRPr sz="4200">
                <a:solidFill>
                  <a:schemeClr val="accent2"/>
                </a:solidFill>
              </a:defRPr>
            </a:lvl3pPr>
            <a:lvl4pPr marL="1562100" indent="-533400">
              <a:buFontTx/>
              <a:defRPr sz="4200">
                <a:solidFill>
                  <a:schemeClr val="accent2"/>
                </a:solidFill>
              </a:defRPr>
            </a:lvl4pPr>
            <a:lvl5pPr marL="1905000" indent="-533400">
              <a:buFontTx/>
              <a:defRPr sz="4200">
                <a:solidFill>
                  <a:schemeClr val="accent2"/>
                </a:solidFill>
              </a:defRPr>
            </a:lvl5pPr>
          </a:lstStyle>
          <a:p>
            <a:r>
              <a:t>Body Level One</a:t>
            </a:r>
          </a:p>
          <a:p>
            <a:pPr lvl="1"/>
            <a:r>
              <a:t>Body Level Two</a:t>
            </a:r>
          </a:p>
          <a:p>
            <a:pPr lvl="2"/>
            <a:r>
              <a:t>Body Level Three</a:t>
            </a:r>
          </a:p>
          <a:p>
            <a:pPr lvl="3"/>
            <a:r>
              <a:t>Body Level Four</a:t>
            </a:r>
          </a:p>
          <a:p>
            <a:pPr lvl="4"/>
            <a:r>
              <a:t>Body Level Five</a:t>
            </a:r>
          </a:p>
        </p:txBody>
      </p:sp>
      <p:sp>
        <p:nvSpPr>
          <p:cNvPr id="71" name="Shape 71"/>
          <p:cNvSpPr/>
          <p:nvPr/>
        </p:nvSpPr>
        <p:spPr>
          <a:xfrm>
            <a:off x="2336799" y="12859187"/>
            <a:ext cx="4311489" cy="279401"/>
          </a:xfrm>
          <a:prstGeom prst="rect">
            <a:avLst/>
          </a:prstGeom>
          <a:ln w="25400">
            <a:miter lim="400000"/>
          </a:ln>
          <a:extLst>
            <a:ext uri="{C572A759-6A51-4108-AA02-DFA0A04FC94B}">
              <ma14:wrappingTextBoxFlag xmlns="" xmlns:ma14="http://schemas.microsoft.com/office/mac/drawingml/2011/main" val="1"/>
            </a:ext>
          </a:extLst>
        </p:spPr>
        <p:txBody>
          <a:bodyPr lIns="0" tIns="0" rIns="0" bIns="0">
            <a:spAutoFit/>
          </a:bodyPr>
          <a:lstStyle>
            <a:lvl1pPr>
              <a:lnSpc>
                <a:spcPct val="100000"/>
              </a:lnSpc>
              <a:spcBef>
                <a:spcPts val="0"/>
              </a:spcBef>
              <a:defRPr sz="1800" b="0">
                <a:solidFill>
                  <a:srgbClr val="AFABAB"/>
                </a:solidFill>
                <a:latin typeface="Verdana"/>
                <a:ea typeface="Verdana"/>
                <a:cs typeface="Verdana"/>
                <a:sym typeface="Verdana"/>
              </a:defRPr>
            </a:lvl1pPr>
          </a:lstStyle>
          <a:p>
            <a:r>
              <a:rPr dirty="0"/>
              <a:t>Copyright © 2017 HashiCorp</a:t>
            </a:r>
          </a:p>
        </p:txBody>
      </p:sp>
      <p:sp>
        <p:nvSpPr>
          <p:cNvPr id="72" name="Shape 72"/>
          <p:cNvSpPr/>
          <p:nvPr/>
        </p:nvSpPr>
        <p:spPr>
          <a:xfrm>
            <a:off x="2856461" y="1387717"/>
            <a:ext cx="2938849" cy="3081870"/>
          </a:xfrm>
          <a:prstGeom prst="rect">
            <a:avLst/>
          </a:prstGeom>
          <a:solidFill>
            <a:schemeClr val="accent2"/>
          </a:solidFill>
          <a:ln w="12700">
            <a:miter lim="400000"/>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dirty="0"/>
          </a:p>
        </p:txBody>
      </p:sp>
      <p:pic>
        <p:nvPicPr>
          <p:cNvPr id="73" name="image2.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116234" y="1817714"/>
            <a:ext cx="2374966" cy="2374961"/>
          </a:xfrm>
          <a:prstGeom prst="rect">
            <a:avLst/>
          </a:prstGeom>
          <a:ln w="12700">
            <a:miter lim="400000"/>
          </a:ln>
        </p:spPr>
      </p:pic>
      <p:sp>
        <p:nvSpPr>
          <p:cNvPr id="74" name="Shape 74"/>
          <p:cNvSpPr>
            <a:spLocks noGrp="1"/>
          </p:cNvSpPr>
          <p:nvPr>
            <p:ph type="sldNum" sz="quarter" idx="2"/>
          </p:nvPr>
        </p:nvSpPr>
        <p:spPr>
          <a:prstGeom prst="rect">
            <a:avLst/>
          </a:prstGeom>
        </p:spPr>
        <p:txBody>
          <a:bodyPr/>
          <a:lstStyle/>
          <a:p>
            <a:fld id="{86CB4B4D-7CA3-9044-876B-883B54F8677D}" type="slidenum">
              <a:rPr/>
              <a:t>‹#›</a:t>
            </a:fld>
            <a:endParaRPr dirty="0"/>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Slide - Terraform">
    <p:spTree>
      <p:nvGrpSpPr>
        <p:cNvPr id="1" name=""/>
        <p:cNvGrpSpPr/>
        <p:nvPr/>
      </p:nvGrpSpPr>
      <p:grpSpPr>
        <a:xfrm>
          <a:off x="0" y="0"/>
          <a:ext cx="0" cy="0"/>
          <a:chOff x="0" y="0"/>
          <a:chExt cx="0" cy="0"/>
        </a:xfrm>
      </p:grpSpPr>
      <p:pic>
        <p:nvPicPr>
          <p:cNvPr id="81" name="image5.png"/>
          <p:cNvPicPr>
            <a:picLocks/>
          </p:cNvPicPr>
          <p:nvPr/>
        </p:nvPicPr>
        <p:blipFill>
          <a:blip r:embed="rId2" cstate="screen">
            <a:extLst>
              <a:ext uri="{28A0092B-C50C-407E-A947-70E740481C1C}">
                <a14:useLocalDpi xmlns:a14="http://schemas.microsoft.com/office/drawing/2010/main"/>
              </a:ext>
            </a:extLst>
          </a:blip>
          <a:srcRect/>
          <a:stretch>
            <a:fillRect/>
          </a:stretch>
        </p:blipFill>
        <p:spPr>
          <a:xfrm>
            <a:off x="379" y="2519"/>
            <a:ext cx="24383646" cy="13711032"/>
          </a:xfrm>
          <a:prstGeom prst="rect">
            <a:avLst/>
          </a:prstGeom>
          <a:ln w="12700">
            <a:miter lim="400000"/>
          </a:ln>
        </p:spPr>
      </p:pic>
      <p:sp>
        <p:nvSpPr>
          <p:cNvPr id="82" name="Shape 82"/>
          <p:cNvSpPr/>
          <p:nvPr/>
        </p:nvSpPr>
        <p:spPr>
          <a:xfrm>
            <a:off x="2064173" y="3107573"/>
            <a:ext cx="20255655" cy="10633828"/>
          </a:xfrm>
          <a:prstGeom prst="rect">
            <a:avLst/>
          </a:prstGeom>
          <a:solidFill>
            <a:srgbClr val="EEEEEE"/>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dirty="0"/>
          </a:p>
        </p:txBody>
      </p:sp>
      <p:sp>
        <p:nvSpPr>
          <p:cNvPr id="83" name="Shape 83"/>
          <p:cNvSpPr>
            <a:spLocks noGrp="1"/>
          </p:cNvSpPr>
          <p:nvPr>
            <p:ph type="title"/>
          </p:nvPr>
        </p:nvSpPr>
        <p:spPr>
          <a:xfrm>
            <a:off x="2336799" y="5257800"/>
            <a:ext cx="11531601" cy="4927600"/>
          </a:xfrm>
          <a:prstGeom prst="rect">
            <a:avLst/>
          </a:prstGeom>
        </p:spPr>
        <p:txBody>
          <a:bodyPr anchor="b"/>
          <a:lstStyle>
            <a:lvl1pPr>
              <a:spcBef>
                <a:spcPts val="2500"/>
              </a:spcBef>
              <a:defRPr sz="8400"/>
            </a:lvl1pPr>
          </a:lstStyle>
          <a:p>
            <a:r>
              <a:t>Title Text</a:t>
            </a:r>
          </a:p>
        </p:txBody>
      </p:sp>
      <p:sp>
        <p:nvSpPr>
          <p:cNvPr id="84" name="Shape 84"/>
          <p:cNvSpPr>
            <a:spLocks noGrp="1"/>
          </p:cNvSpPr>
          <p:nvPr>
            <p:ph type="body" sz="quarter" idx="1"/>
          </p:nvPr>
        </p:nvSpPr>
        <p:spPr>
          <a:xfrm>
            <a:off x="2336799" y="10414000"/>
            <a:ext cx="11531601" cy="2374961"/>
          </a:xfrm>
          <a:prstGeom prst="rect">
            <a:avLst/>
          </a:prstGeom>
          <a:ln w="12700"/>
        </p:spPr>
        <p:txBody>
          <a:bodyPr lIns="0" tIns="0" rIns="0" bIns="0">
            <a:normAutofit/>
          </a:bodyPr>
          <a:lstStyle>
            <a:lvl1pPr marL="0" indent="0">
              <a:buSzTx/>
              <a:buFontTx/>
              <a:buNone/>
              <a:defRPr sz="4200">
                <a:solidFill>
                  <a:schemeClr val="accent4"/>
                </a:solidFill>
              </a:defRPr>
            </a:lvl1pPr>
            <a:lvl2pPr marL="0" indent="342900">
              <a:buSzTx/>
              <a:buFontTx/>
              <a:buNone/>
              <a:defRPr sz="4200">
                <a:solidFill>
                  <a:schemeClr val="accent4"/>
                </a:solidFill>
              </a:defRPr>
            </a:lvl2pPr>
            <a:lvl3pPr marL="1165860" indent="-480060">
              <a:buFontTx/>
              <a:defRPr sz="4200">
                <a:solidFill>
                  <a:schemeClr val="accent4"/>
                </a:solidFill>
              </a:defRPr>
            </a:lvl3pPr>
            <a:lvl4pPr marL="1562100" indent="-533400">
              <a:buFontTx/>
              <a:defRPr sz="4200">
                <a:solidFill>
                  <a:schemeClr val="accent4"/>
                </a:solidFill>
              </a:defRPr>
            </a:lvl4pPr>
            <a:lvl5pPr marL="1905000" indent="-533400">
              <a:buFontTx/>
              <a:defRPr sz="4200">
                <a:solidFill>
                  <a:schemeClr val="accent4"/>
                </a:solidFill>
              </a:defRPr>
            </a:lvl5pPr>
          </a:lstStyle>
          <a:p>
            <a:r>
              <a:t>Body Level One</a:t>
            </a:r>
          </a:p>
          <a:p>
            <a:pPr lvl="1"/>
            <a:r>
              <a:t>Body Level Two</a:t>
            </a:r>
          </a:p>
          <a:p>
            <a:pPr lvl="2"/>
            <a:r>
              <a:t>Body Level Three</a:t>
            </a:r>
          </a:p>
          <a:p>
            <a:pPr lvl="3"/>
            <a:r>
              <a:t>Body Level Four</a:t>
            </a:r>
          </a:p>
          <a:p>
            <a:pPr lvl="4"/>
            <a:r>
              <a:t>Body Level Five</a:t>
            </a:r>
          </a:p>
        </p:txBody>
      </p:sp>
      <p:sp>
        <p:nvSpPr>
          <p:cNvPr id="85" name="Shape 85"/>
          <p:cNvSpPr/>
          <p:nvPr/>
        </p:nvSpPr>
        <p:spPr>
          <a:xfrm>
            <a:off x="2336799" y="12859187"/>
            <a:ext cx="4311489" cy="279401"/>
          </a:xfrm>
          <a:prstGeom prst="rect">
            <a:avLst/>
          </a:prstGeom>
          <a:ln w="25400">
            <a:miter lim="400000"/>
          </a:ln>
          <a:extLst>
            <a:ext uri="{C572A759-6A51-4108-AA02-DFA0A04FC94B}">
              <ma14:wrappingTextBoxFlag xmlns="" xmlns:ma14="http://schemas.microsoft.com/office/mac/drawingml/2011/main" val="1"/>
            </a:ext>
          </a:extLst>
        </p:spPr>
        <p:txBody>
          <a:bodyPr lIns="0" tIns="0" rIns="0" bIns="0">
            <a:spAutoFit/>
          </a:bodyPr>
          <a:lstStyle>
            <a:lvl1pPr>
              <a:lnSpc>
                <a:spcPct val="100000"/>
              </a:lnSpc>
              <a:spcBef>
                <a:spcPts val="0"/>
              </a:spcBef>
              <a:defRPr sz="1800" b="0">
                <a:solidFill>
                  <a:srgbClr val="AFABAB"/>
                </a:solidFill>
                <a:latin typeface="Verdana"/>
                <a:ea typeface="Verdana"/>
                <a:cs typeface="Verdana"/>
                <a:sym typeface="Verdana"/>
              </a:defRPr>
            </a:lvl1pPr>
          </a:lstStyle>
          <a:p>
            <a:r>
              <a:rPr dirty="0"/>
              <a:t>Copyright © 20</a:t>
            </a:r>
            <a:r>
              <a:rPr lang="en-US" dirty="0"/>
              <a:t>20</a:t>
            </a:r>
            <a:r>
              <a:rPr dirty="0"/>
              <a:t> HashiCorp</a:t>
            </a:r>
          </a:p>
        </p:txBody>
      </p:sp>
      <p:sp>
        <p:nvSpPr>
          <p:cNvPr id="86" name="Shape 86"/>
          <p:cNvSpPr/>
          <p:nvPr/>
        </p:nvSpPr>
        <p:spPr>
          <a:xfrm>
            <a:off x="2856461" y="1387717"/>
            <a:ext cx="2938849" cy="3081870"/>
          </a:xfrm>
          <a:prstGeom prst="rect">
            <a:avLst/>
          </a:prstGeom>
          <a:solidFill>
            <a:schemeClr val="accent4"/>
          </a:solidFill>
          <a:ln w="12700">
            <a:miter lim="400000"/>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dirty="0"/>
          </a:p>
        </p:txBody>
      </p:sp>
      <p:pic>
        <p:nvPicPr>
          <p:cNvPr id="87" name="image6.png"/>
          <p:cNvPicPr>
            <a:picLocks noChangeAspect="1"/>
          </p:cNvPicPr>
          <p:nvPr/>
        </p:nvPicPr>
        <p:blipFill>
          <a:blip r:embed="rId3"/>
          <a:stretch>
            <a:fillRect/>
          </a:stretch>
        </p:blipFill>
        <p:spPr>
          <a:xfrm>
            <a:off x="3368570" y="1933429"/>
            <a:ext cx="1914630" cy="1985830"/>
          </a:xfrm>
          <a:prstGeom prst="rect">
            <a:avLst/>
          </a:prstGeom>
          <a:ln w="12700">
            <a:miter lim="400000"/>
          </a:ln>
        </p:spPr>
      </p:pic>
      <p:sp>
        <p:nvSpPr>
          <p:cNvPr id="88" name="Shape 88"/>
          <p:cNvSpPr>
            <a:spLocks noGrp="1"/>
          </p:cNvSpPr>
          <p:nvPr>
            <p:ph type="sldNum" sz="quarter" idx="2"/>
          </p:nvPr>
        </p:nvSpPr>
        <p:spPr>
          <a:prstGeom prst="rect">
            <a:avLst/>
          </a:prstGeom>
        </p:spPr>
        <p:txBody>
          <a:bodyPr/>
          <a:lstStyle/>
          <a:p>
            <a:fld id="{86CB4B4D-7CA3-9044-876B-883B54F8677D}" type="slidenum">
              <a:rPr/>
              <a:t>‹#›</a:t>
            </a:fld>
            <a:endParaRPr dirty="0"/>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Slide - Vault">
    <p:spTree>
      <p:nvGrpSpPr>
        <p:cNvPr id="1" name=""/>
        <p:cNvGrpSpPr/>
        <p:nvPr/>
      </p:nvGrpSpPr>
      <p:grpSpPr>
        <a:xfrm>
          <a:off x="0" y="0"/>
          <a:ext cx="0" cy="0"/>
          <a:chOff x="0" y="0"/>
          <a:chExt cx="0" cy="0"/>
        </a:xfrm>
      </p:grpSpPr>
      <p:pic>
        <p:nvPicPr>
          <p:cNvPr id="95" name="image7.png"/>
          <p:cNvPicPr>
            <a:picLocks/>
          </p:cNvPicPr>
          <p:nvPr/>
        </p:nvPicPr>
        <p:blipFill>
          <a:blip r:embed="rId2"/>
          <a:stretch>
            <a:fillRect/>
          </a:stretch>
        </p:blipFill>
        <p:spPr>
          <a:xfrm>
            <a:off x="561" y="1634"/>
            <a:ext cx="24382878" cy="13712732"/>
          </a:xfrm>
          <a:prstGeom prst="rect">
            <a:avLst/>
          </a:prstGeom>
          <a:ln w="12700">
            <a:miter lim="400000"/>
          </a:ln>
        </p:spPr>
      </p:pic>
      <p:sp>
        <p:nvSpPr>
          <p:cNvPr id="96" name="Shape 96"/>
          <p:cNvSpPr/>
          <p:nvPr/>
        </p:nvSpPr>
        <p:spPr>
          <a:xfrm>
            <a:off x="1701674" y="3082173"/>
            <a:ext cx="12838854" cy="10633828"/>
          </a:xfrm>
          <a:prstGeom prst="rect">
            <a:avLst/>
          </a:prstGeom>
          <a:solidFill>
            <a:srgbClr val="EEEEEE"/>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dirty="0"/>
          </a:p>
        </p:txBody>
      </p:sp>
      <p:sp>
        <p:nvSpPr>
          <p:cNvPr id="97" name="Shape 97"/>
          <p:cNvSpPr>
            <a:spLocks noGrp="1"/>
          </p:cNvSpPr>
          <p:nvPr>
            <p:ph type="title"/>
          </p:nvPr>
        </p:nvSpPr>
        <p:spPr>
          <a:xfrm>
            <a:off x="2336799" y="5257800"/>
            <a:ext cx="11531601" cy="4927600"/>
          </a:xfrm>
          <a:prstGeom prst="rect">
            <a:avLst/>
          </a:prstGeom>
        </p:spPr>
        <p:txBody>
          <a:bodyPr anchor="b"/>
          <a:lstStyle>
            <a:lvl1pPr>
              <a:spcBef>
                <a:spcPts val="2500"/>
              </a:spcBef>
              <a:defRPr sz="8400"/>
            </a:lvl1pPr>
          </a:lstStyle>
          <a:p>
            <a:r>
              <a:t>Title Text</a:t>
            </a:r>
          </a:p>
        </p:txBody>
      </p:sp>
      <p:sp>
        <p:nvSpPr>
          <p:cNvPr id="98" name="Shape 98"/>
          <p:cNvSpPr>
            <a:spLocks noGrp="1"/>
          </p:cNvSpPr>
          <p:nvPr>
            <p:ph type="body" sz="quarter" idx="1"/>
          </p:nvPr>
        </p:nvSpPr>
        <p:spPr>
          <a:xfrm>
            <a:off x="2336799" y="10414000"/>
            <a:ext cx="11531601" cy="2374961"/>
          </a:xfrm>
          <a:prstGeom prst="rect">
            <a:avLst/>
          </a:prstGeom>
          <a:ln w="12700"/>
        </p:spPr>
        <p:txBody>
          <a:bodyPr lIns="0" tIns="0" rIns="0" bIns="0">
            <a:normAutofit/>
          </a:bodyPr>
          <a:lstStyle>
            <a:lvl1pPr marL="0" indent="0">
              <a:buSzTx/>
              <a:buFontTx/>
              <a:buNone/>
              <a:defRPr sz="4200">
                <a:solidFill>
                  <a:schemeClr val="accent1"/>
                </a:solidFill>
              </a:defRPr>
            </a:lvl1pPr>
            <a:lvl2pPr marL="0" indent="342900">
              <a:buSzTx/>
              <a:buFontTx/>
              <a:buNone/>
              <a:defRPr sz="4200">
                <a:solidFill>
                  <a:schemeClr val="accent1"/>
                </a:solidFill>
              </a:defRPr>
            </a:lvl2pPr>
            <a:lvl3pPr marL="1165860" indent="-480060">
              <a:buFontTx/>
              <a:defRPr sz="4200">
                <a:solidFill>
                  <a:schemeClr val="accent1"/>
                </a:solidFill>
              </a:defRPr>
            </a:lvl3pPr>
            <a:lvl4pPr marL="1562100" indent="-533400">
              <a:buFontTx/>
              <a:defRPr sz="4200">
                <a:solidFill>
                  <a:schemeClr val="accent1"/>
                </a:solidFill>
              </a:defRPr>
            </a:lvl4pPr>
            <a:lvl5pPr marL="1905000" indent="-533400">
              <a:buFontTx/>
              <a:defRPr sz="4200">
                <a:solidFill>
                  <a:schemeClr val="accent1"/>
                </a:solidFill>
              </a:defRPr>
            </a:lvl5pPr>
          </a:lstStyle>
          <a:p>
            <a:r>
              <a:t>Body Level One</a:t>
            </a:r>
          </a:p>
          <a:p>
            <a:pPr lvl="1"/>
            <a:r>
              <a:t>Body Level Two</a:t>
            </a:r>
          </a:p>
          <a:p>
            <a:pPr lvl="2"/>
            <a:r>
              <a:t>Body Level Three</a:t>
            </a:r>
          </a:p>
          <a:p>
            <a:pPr lvl="3"/>
            <a:r>
              <a:t>Body Level Four</a:t>
            </a:r>
          </a:p>
          <a:p>
            <a:pPr lvl="4"/>
            <a:r>
              <a:t>Body Level Five</a:t>
            </a:r>
          </a:p>
        </p:txBody>
      </p:sp>
      <p:sp>
        <p:nvSpPr>
          <p:cNvPr id="99" name="Shape 99"/>
          <p:cNvSpPr/>
          <p:nvPr/>
        </p:nvSpPr>
        <p:spPr>
          <a:xfrm>
            <a:off x="2336799" y="12859187"/>
            <a:ext cx="4311489" cy="279401"/>
          </a:xfrm>
          <a:prstGeom prst="rect">
            <a:avLst/>
          </a:prstGeom>
          <a:ln w="25400">
            <a:miter lim="400000"/>
          </a:ln>
          <a:extLst>
            <a:ext uri="{C572A759-6A51-4108-AA02-DFA0A04FC94B}">
              <ma14:wrappingTextBoxFlag xmlns="" xmlns:ma14="http://schemas.microsoft.com/office/mac/drawingml/2011/main" val="1"/>
            </a:ext>
          </a:extLst>
        </p:spPr>
        <p:txBody>
          <a:bodyPr lIns="0" tIns="0" rIns="0" bIns="0">
            <a:spAutoFit/>
          </a:bodyPr>
          <a:lstStyle>
            <a:lvl1pPr>
              <a:lnSpc>
                <a:spcPct val="100000"/>
              </a:lnSpc>
              <a:spcBef>
                <a:spcPts val="0"/>
              </a:spcBef>
              <a:defRPr sz="1800" b="0">
                <a:solidFill>
                  <a:srgbClr val="AFABAB"/>
                </a:solidFill>
                <a:latin typeface="Verdana"/>
                <a:ea typeface="Verdana"/>
                <a:cs typeface="Verdana"/>
                <a:sym typeface="Verdana"/>
              </a:defRPr>
            </a:lvl1pPr>
          </a:lstStyle>
          <a:p>
            <a:r>
              <a:rPr dirty="0"/>
              <a:t>Copyright © 2017 HashiCorp</a:t>
            </a:r>
          </a:p>
        </p:txBody>
      </p:sp>
      <p:sp>
        <p:nvSpPr>
          <p:cNvPr id="100" name="Shape 100"/>
          <p:cNvSpPr/>
          <p:nvPr/>
        </p:nvSpPr>
        <p:spPr>
          <a:xfrm>
            <a:off x="2856461" y="1387717"/>
            <a:ext cx="2938849" cy="3081870"/>
          </a:xfrm>
          <a:prstGeom prst="rect">
            <a:avLst/>
          </a:prstGeom>
          <a:solidFill>
            <a:srgbClr val="000000"/>
          </a:solidFill>
          <a:ln w="12700">
            <a:miter lim="400000"/>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dirty="0"/>
          </a:p>
        </p:txBody>
      </p:sp>
      <p:pic>
        <p:nvPicPr>
          <p:cNvPr id="101" name="image8.png"/>
          <p:cNvPicPr>
            <a:picLocks noChangeAspect="1"/>
          </p:cNvPicPr>
          <p:nvPr/>
        </p:nvPicPr>
        <p:blipFill>
          <a:blip r:embed="rId3"/>
          <a:stretch>
            <a:fillRect/>
          </a:stretch>
        </p:blipFill>
        <p:spPr>
          <a:xfrm>
            <a:off x="3701077" y="2000989"/>
            <a:ext cx="1249617" cy="1898449"/>
          </a:xfrm>
          <a:prstGeom prst="rect">
            <a:avLst/>
          </a:prstGeom>
          <a:ln w="12700">
            <a:miter lim="400000"/>
          </a:ln>
        </p:spPr>
      </p:pic>
      <p:sp>
        <p:nvSpPr>
          <p:cNvPr id="102" name="Shape 102"/>
          <p:cNvSpPr>
            <a:spLocks noGrp="1"/>
          </p:cNvSpPr>
          <p:nvPr>
            <p:ph type="sldNum" sz="quarter" idx="2"/>
          </p:nvPr>
        </p:nvSpPr>
        <p:spPr>
          <a:prstGeom prst="rect">
            <a:avLst/>
          </a:prstGeom>
        </p:spPr>
        <p:txBody>
          <a:bodyPr/>
          <a:lstStyle/>
          <a:p>
            <a:fld id="{86CB4B4D-7CA3-9044-876B-883B54F8677D}" type="slidenum">
              <a:rPr/>
              <a:t>‹#›</a:t>
            </a:fld>
            <a:endParaRPr dirty="0"/>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Title Slide - Consul">
    <p:spTree>
      <p:nvGrpSpPr>
        <p:cNvPr id="1" name=""/>
        <p:cNvGrpSpPr/>
        <p:nvPr/>
      </p:nvGrpSpPr>
      <p:grpSpPr>
        <a:xfrm>
          <a:off x="0" y="0"/>
          <a:ext cx="0" cy="0"/>
          <a:chOff x="0" y="0"/>
          <a:chExt cx="0" cy="0"/>
        </a:xfrm>
      </p:grpSpPr>
      <p:pic>
        <p:nvPicPr>
          <p:cNvPr id="109" name="image9.png"/>
          <p:cNvPicPr>
            <a:picLocks/>
          </p:cNvPicPr>
          <p:nvPr/>
        </p:nvPicPr>
        <p:blipFill>
          <a:blip r:embed="rId2" cstate="screen">
            <a:extLst>
              <a:ext uri="{28A0092B-C50C-407E-A947-70E740481C1C}">
                <a14:useLocalDpi xmlns:a14="http://schemas.microsoft.com/office/drawing/2010/main"/>
              </a:ext>
            </a:extLst>
          </a:blip>
          <a:srcRect/>
          <a:stretch>
            <a:fillRect/>
          </a:stretch>
        </p:blipFill>
        <p:spPr>
          <a:xfrm>
            <a:off x="-1588" y="-199"/>
            <a:ext cx="24387241" cy="13716421"/>
          </a:xfrm>
          <a:prstGeom prst="rect">
            <a:avLst/>
          </a:prstGeom>
          <a:ln w="12700">
            <a:miter lim="400000"/>
          </a:ln>
        </p:spPr>
      </p:pic>
      <p:sp>
        <p:nvSpPr>
          <p:cNvPr id="110" name="Shape 110"/>
          <p:cNvSpPr/>
          <p:nvPr/>
        </p:nvSpPr>
        <p:spPr>
          <a:xfrm>
            <a:off x="1701674" y="3082173"/>
            <a:ext cx="12838854" cy="10633828"/>
          </a:xfrm>
          <a:prstGeom prst="rect">
            <a:avLst/>
          </a:prstGeom>
          <a:solidFill>
            <a:srgbClr val="EEEEEE"/>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dirty="0"/>
          </a:p>
        </p:txBody>
      </p:sp>
      <p:sp>
        <p:nvSpPr>
          <p:cNvPr id="111" name="Shape 111"/>
          <p:cNvSpPr>
            <a:spLocks noGrp="1"/>
          </p:cNvSpPr>
          <p:nvPr>
            <p:ph type="title"/>
          </p:nvPr>
        </p:nvSpPr>
        <p:spPr>
          <a:xfrm>
            <a:off x="2336799" y="5257800"/>
            <a:ext cx="11531601" cy="4927600"/>
          </a:xfrm>
          <a:prstGeom prst="rect">
            <a:avLst/>
          </a:prstGeom>
        </p:spPr>
        <p:txBody>
          <a:bodyPr anchor="b"/>
          <a:lstStyle>
            <a:lvl1pPr>
              <a:spcBef>
                <a:spcPts val="2500"/>
              </a:spcBef>
              <a:defRPr sz="8400"/>
            </a:lvl1pPr>
          </a:lstStyle>
          <a:p>
            <a:r>
              <a:t>Title Text</a:t>
            </a:r>
          </a:p>
        </p:txBody>
      </p:sp>
      <p:sp>
        <p:nvSpPr>
          <p:cNvPr id="112" name="Shape 112"/>
          <p:cNvSpPr>
            <a:spLocks noGrp="1"/>
          </p:cNvSpPr>
          <p:nvPr>
            <p:ph type="body" sz="quarter" idx="1"/>
          </p:nvPr>
        </p:nvSpPr>
        <p:spPr>
          <a:xfrm>
            <a:off x="2336799" y="10414000"/>
            <a:ext cx="11531601" cy="2374961"/>
          </a:xfrm>
          <a:prstGeom prst="rect">
            <a:avLst/>
          </a:prstGeom>
          <a:ln w="12700"/>
        </p:spPr>
        <p:txBody>
          <a:bodyPr lIns="0" tIns="0" rIns="0" bIns="0">
            <a:normAutofit/>
          </a:bodyPr>
          <a:lstStyle>
            <a:lvl1pPr marL="0" indent="0">
              <a:buSzTx/>
              <a:buFontTx/>
              <a:buNone/>
              <a:defRPr sz="4200">
                <a:solidFill>
                  <a:schemeClr val="accent6"/>
                </a:solidFill>
              </a:defRPr>
            </a:lvl1pPr>
            <a:lvl2pPr marL="0" indent="342900">
              <a:buSzTx/>
              <a:buFontTx/>
              <a:buNone/>
              <a:defRPr sz="4200">
                <a:solidFill>
                  <a:schemeClr val="accent6"/>
                </a:solidFill>
              </a:defRPr>
            </a:lvl2pPr>
            <a:lvl3pPr marL="1165860" indent="-480060">
              <a:buFontTx/>
              <a:defRPr sz="4200">
                <a:solidFill>
                  <a:schemeClr val="accent6"/>
                </a:solidFill>
              </a:defRPr>
            </a:lvl3pPr>
            <a:lvl4pPr marL="1562100" indent="-533400">
              <a:buFontTx/>
              <a:defRPr sz="4200">
                <a:solidFill>
                  <a:schemeClr val="accent6"/>
                </a:solidFill>
              </a:defRPr>
            </a:lvl4pPr>
            <a:lvl5pPr marL="1905000" indent="-533400">
              <a:buFontTx/>
              <a:defRPr sz="4200">
                <a:solidFill>
                  <a:schemeClr val="accent6"/>
                </a:solidFill>
              </a:defRPr>
            </a:lvl5pPr>
          </a:lstStyle>
          <a:p>
            <a:r>
              <a:t>Body Level One</a:t>
            </a:r>
          </a:p>
          <a:p>
            <a:pPr lvl="1"/>
            <a:r>
              <a:t>Body Level Two</a:t>
            </a:r>
          </a:p>
          <a:p>
            <a:pPr lvl="2"/>
            <a:r>
              <a:t>Body Level Three</a:t>
            </a:r>
          </a:p>
          <a:p>
            <a:pPr lvl="3"/>
            <a:r>
              <a:t>Body Level Four</a:t>
            </a:r>
          </a:p>
          <a:p>
            <a:pPr lvl="4"/>
            <a:r>
              <a:t>Body Level Five</a:t>
            </a:r>
          </a:p>
        </p:txBody>
      </p:sp>
      <p:sp>
        <p:nvSpPr>
          <p:cNvPr id="113" name="Shape 113"/>
          <p:cNvSpPr/>
          <p:nvPr/>
        </p:nvSpPr>
        <p:spPr>
          <a:xfrm>
            <a:off x="2336799" y="12859187"/>
            <a:ext cx="4311489" cy="279401"/>
          </a:xfrm>
          <a:prstGeom prst="rect">
            <a:avLst/>
          </a:prstGeom>
          <a:ln w="25400">
            <a:miter lim="400000"/>
          </a:ln>
          <a:extLst>
            <a:ext uri="{C572A759-6A51-4108-AA02-DFA0A04FC94B}">
              <ma14:wrappingTextBoxFlag xmlns="" xmlns:ma14="http://schemas.microsoft.com/office/mac/drawingml/2011/main" val="1"/>
            </a:ext>
          </a:extLst>
        </p:spPr>
        <p:txBody>
          <a:bodyPr lIns="0" tIns="0" rIns="0" bIns="0">
            <a:spAutoFit/>
          </a:bodyPr>
          <a:lstStyle>
            <a:lvl1pPr>
              <a:lnSpc>
                <a:spcPct val="100000"/>
              </a:lnSpc>
              <a:spcBef>
                <a:spcPts val="0"/>
              </a:spcBef>
              <a:defRPr sz="1800" b="0">
                <a:solidFill>
                  <a:srgbClr val="AFABAB"/>
                </a:solidFill>
                <a:latin typeface="Verdana"/>
                <a:ea typeface="Verdana"/>
                <a:cs typeface="Verdana"/>
                <a:sym typeface="Verdana"/>
              </a:defRPr>
            </a:lvl1pPr>
          </a:lstStyle>
          <a:p>
            <a:r>
              <a:rPr dirty="0"/>
              <a:t>Copyright © 2017 HashiCorp</a:t>
            </a:r>
          </a:p>
        </p:txBody>
      </p:sp>
      <p:sp>
        <p:nvSpPr>
          <p:cNvPr id="114" name="Shape 114"/>
          <p:cNvSpPr/>
          <p:nvPr/>
        </p:nvSpPr>
        <p:spPr>
          <a:xfrm>
            <a:off x="2856461" y="1387717"/>
            <a:ext cx="2938849" cy="3081870"/>
          </a:xfrm>
          <a:prstGeom prst="rect">
            <a:avLst/>
          </a:prstGeom>
          <a:solidFill>
            <a:schemeClr val="accent6"/>
          </a:solidFill>
          <a:ln w="12700">
            <a:miter lim="400000"/>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dirty="0"/>
          </a:p>
        </p:txBody>
      </p:sp>
      <p:pic>
        <p:nvPicPr>
          <p:cNvPr id="115" name="image10.png"/>
          <p:cNvPicPr>
            <a:picLocks noChangeAspect="1"/>
          </p:cNvPicPr>
          <p:nvPr/>
        </p:nvPicPr>
        <p:blipFill>
          <a:blip r:embed="rId3"/>
          <a:stretch>
            <a:fillRect/>
          </a:stretch>
        </p:blipFill>
        <p:spPr>
          <a:xfrm>
            <a:off x="3701079" y="2004757"/>
            <a:ext cx="1249612" cy="1843174"/>
          </a:xfrm>
          <a:prstGeom prst="rect">
            <a:avLst/>
          </a:prstGeom>
          <a:ln w="12700">
            <a:miter lim="400000"/>
          </a:ln>
        </p:spPr>
      </p:pic>
      <p:sp>
        <p:nvSpPr>
          <p:cNvPr id="116" name="Shape 116"/>
          <p:cNvSpPr>
            <a:spLocks noGrp="1"/>
          </p:cNvSpPr>
          <p:nvPr>
            <p:ph type="sldNum" sz="quarter" idx="2"/>
          </p:nvPr>
        </p:nvSpPr>
        <p:spPr>
          <a:prstGeom prst="rect">
            <a:avLst/>
          </a:prstGeom>
        </p:spPr>
        <p:txBody>
          <a:bodyPr/>
          <a:lstStyle/>
          <a:p>
            <a:fld id="{86CB4B4D-7CA3-9044-876B-883B54F8677D}" type="slidenum">
              <a:rPr/>
              <a:t>‹#›</a:t>
            </a:fld>
            <a:endParaRPr dirty="0"/>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Title Slide - Nomad">
    <p:spTree>
      <p:nvGrpSpPr>
        <p:cNvPr id="1" name=""/>
        <p:cNvGrpSpPr/>
        <p:nvPr/>
      </p:nvGrpSpPr>
      <p:grpSpPr>
        <a:xfrm>
          <a:off x="0" y="0"/>
          <a:ext cx="0" cy="0"/>
          <a:chOff x="0" y="0"/>
          <a:chExt cx="0" cy="0"/>
        </a:xfrm>
      </p:grpSpPr>
      <p:pic>
        <p:nvPicPr>
          <p:cNvPr id="123" name="image7.png"/>
          <p:cNvPicPr>
            <a:picLocks/>
          </p:cNvPicPr>
          <p:nvPr/>
        </p:nvPicPr>
        <p:blipFill>
          <a:blip r:embed="rId2"/>
          <a:stretch>
            <a:fillRect/>
          </a:stretch>
        </p:blipFill>
        <p:spPr>
          <a:xfrm>
            <a:off x="561" y="1634"/>
            <a:ext cx="24382878" cy="13712732"/>
          </a:xfrm>
          <a:prstGeom prst="rect">
            <a:avLst/>
          </a:prstGeom>
          <a:ln w="12700">
            <a:miter lim="400000"/>
          </a:ln>
        </p:spPr>
      </p:pic>
      <p:sp>
        <p:nvSpPr>
          <p:cNvPr id="124" name="Shape 124"/>
          <p:cNvSpPr/>
          <p:nvPr/>
        </p:nvSpPr>
        <p:spPr>
          <a:xfrm>
            <a:off x="1701674" y="3082173"/>
            <a:ext cx="12838854" cy="10633828"/>
          </a:xfrm>
          <a:prstGeom prst="rect">
            <a:avLst/>
          </a:prstGeom>
          <a:solidFill>
            <a:srgbClr val="EEEEEE"/>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dirty="0"/>
          </a:p>
        </p:txBody>
      </p:sp>
      <p:sp>
        <p:nvSpPr>
          <p:cNvPr id="125" name="Shape 125"/>
          <p:cNvSpPr>
            <a:spLocks noGrp="1"/>
          </p:cNvSpPr>
          <p:nvPr>
            <p:ph type="title"/>
          </p:nvPr>
        </p:nvSpPr>
        <p:spPr>
          <a:xfrm>
            <a:off x="2336799" y="5257800"/>
            <a:ext cx="11531601" cy="4927600"/>
          </a:xfrm>
          <a:prstGeom prst="rect">
            <a:avLst/>
          </a:prstGeom>
        </p:spPr>
        <p:txBody>
          <a:bodyPr anchor="b"/>
          <a:lstStyle>
            <a:lvl1pPr>
              <a:spcBef>
                <a:spcPts val="2500"/>
              </a:spcBef>
              <a:defRPr sz="8400"/>
            </a:lvl1pPr>
          </a:lstStyle>
          <a:p>
            <a:r>
              <a:t>Title Text</a:t>
            </a:r>
          </a:p>
        </p:txBody>
      </p:sp>
      <p:sp>
        <p:nvSpPr>
          <p:cNvPr id="126" name="Shape 126"/>
          <p:cNvSpPr>
            <a:spLocks noGrp="1"/>
          </p:cNvSpPr>
          <p:nvPr>
            <p:ph type="body" sz="quarter" idx="1"/>
          </p:nvPr>
        </p:nvSpPr>
        <p:spPr>
          <a:xfrm>
            <a:off x="2336799" y="10414000"/>
            <a:ext cx="11531601" cy="2374961"/>
          </a:xfrm>
          <a:prstGeom prst="rect">
            <a:avLst/>
          </a:prstGeom>
          <a:ln w="12700"/>
        </p:spPr>
        <p:txBody>
          <a:bodyPr lIns="0" tIns="0" rIns="0" bIns="0">
            <a:normAutofit/>
          </a:bodyPr>
          <a:lstStyle>
            <a:lvl1pPr marL="0" indent="0">
              <a:buSzTx/>
              <a:buFontTx/>
              <a:buNone/>
              <a:defRPr sz="4200">
                <a:solidFill>
                  <a:schemeClr val="accent5"/>
                </a:solidFill>
              </a:defRPr>
            </a:lvl1pPr>
            <a:lvl2pPr marL="0" indent="342900">
              <a:buSzTx/>
              <a:buFontTx/>
              <a:buNone/>
              <a:defRPr sz="4200">
                <a:solidFill>
                  <a:schemeClr val="accent5"/>
                </a:solidFill>
              </a:defRPr>
            </a:lvl2pPr>
            <a:lvl3pPr marL="1165860" indent="-480060">
              <a:buFontTx/>
              <a:defRPr sz="4200">
                <a:solidFill>
                  <a:schemeClr val="accent5"/>
                </a:solidFill>
              </a:defRPr>
            </a:lvl3pPr>
            <a:lvl4pPr marL="1562100" indent="-533400">
              <a:buFontTx/>
              <a:defRPr sz="4200">
                <a:solidFill>
                  <a:schemeClr val="accent5"/>
                </a:solidFill>
              </a:defRPr>
            </a:lvl4pPr>
            <a:lvl5pPr marL="1905000" indent="-533400">
              <a:buFontTx/>
              <a:defRPr sz="4200">
                <a:solidFill>
                  <a:schemeClr val="accent5"/>
                </a:solidFill>
              </a:defRPr>
            </a:lvl5pPr>
          </a:lstStyle>
          <a:p>
            <a:r>
              <a:t>Body Level One</a:t>
            </a:r>
          </a:p>
          <a:p>
            <a:pPr lvl="1"/>
            <a:r>
              <a:t>Body Level Two</a:t>
            </a:r>
          </a:p>
          <a:p>
            <a:pPr lvl="2"/>
            <a:r>
              <a:t>Body Level Three</a:t>
            </a:r>
          </a:p>
          <a:p>
            <a:pPr lvl="3"/>
            <a:r>
              <a:t>Body Level Four</a:t>
            </a:r>
          </a:p>
          <a:p>
            <a:pPr lvl="4"/>
            <a:r>
              <a:t>Body Level Five</a:t>
            </a:r>
          </a:p>
        </p:txBody>
      </p:sp>
      <p:sp>
        <p:nvSpPr>
          <p:cNvPr id="127" name="Shape 127"/>
          <p:cNvSpPr/>
          <p:nvPr/>
        </p:nvSpPr>
        <p:spPr>
          <a:xfrm>
            <a:off x="2336799" y="12859187"/>
            <a:ext cx="4311489" cy="279401"/>
          </a:xfrm>
          <a:prstGeom prst="rect">
            <a:avLst/>
          </a:prstGeom>
          <a:ln w="25400">
            <a:miter lim="400000"/>
          </a:ln>
          <a:extLst>
            <a:ext uri="{C572A759-6A51-4108-AA02-DFA0A04FC94B}">
              <ma14:wrappingTextBoxFlag xmlns="" xmlns:ma14="http://schemas.microsoft.com/office/mac/drawingml/2011/main" val="1"/>
            </a:ext>
          </a:extLst>
        </p:spPr>
        <p:txBody>
          <a:bodyPr lIns="0" tIns="0" rIns="0" bIns="0">
            <a:spAutoFit/>
          </a:bodyPr>
          <a:lstStyle>
            <a:lvl1pPr>
              <a:lnSpc>
                <a:spcPct val="100000"/>
              </a:lnSpc>
              <a:spcBef>
                <a:spcPts val="0"/>
              </a:spcBef>
              <a:defRPr sz="1800" b="0">
                <a:solidFill>
                  <a:srgbClr val="AFABAB"/>
                </a:solidFill>
                <a:latin typeface="Verdana"/>
                <a:ea typeface="Verdana"/>
                <a:cs typeface="Verdana"/>
                <a:sym typeface="Verdana"/>
              </a:defRPr>
            </a:lvl1pPr>
          </a:lstStyle>
          <a:p>
            <a:r>
              <a:rPr dirty="0"/>
              <a:t>Copyright © 2017 HashiCorp</a:t>
            </a:r>
          </a:p>
        </p:txBody>
      </p:sp>
      <p:sp>
        <p:nvSpPr>
          <p:cNvPr id="128" name="Shape 128"/>
          <p:cNvSpPr/>
          <p:nvPr/>
        </p:nvSpPr>
        <p:spPr>
          <a:xfrm>
            <a:off x="2856461" y="1387717"/>
            <a:ext cx="2938849" cy="3081870"/>
          </a:xfrm>
          <a:prstGeom prst="rect">
            <a:avLst/>
          </a:prstGeom>
          <a:solidFill>
            <a:schemeClr val="accent5"/>
          </a:solidFill>
          <a:ln w="12700">
            <a:miter lim="400000"/>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dirty="0"/>
          </a:p>
        </p:txBody>
      </p:sp>
      <p:pic>
        <p:nvPicPr>
          <p:cNvPr id="129" name="image11.png"/>
          <p:cNvPicPr>
            <a:picLocks noChangeAspect="1"/>
          </p:cNvPicPr>
          <p:nvPr/>
        </p:nvPicPr>
        <p:blipFill>
          <a:blip r:embed="rId3"/>
          <a:stretch>
            <a:fillRect/>
          </a:stretch>
        </p:blipFill>
        <p:spPr>
          <a:xfrm>
            <a:off x="3601439" y="1806282"/>
            <a:ext cx="1423143" cy="2053860"/>
          </a:xfrm>
          <a:prstGeom prst="rect">
            <a:avLst/>
          </a:prstGeom>
          <a:ln w="12700">
            <a:miter lim="400000"/>
          </a:ln>
        </p:spPr>
      </p:pic>
      <p:sp>
        <p:nvSpPr>
          <p:cNvPr id="130" name="Shape 130"/>
          <p:cNvSpPr>
            <a:spLocks noGrp="1"/>
          </p:cNvSpPr>
          <p:nvPr>
            <p:ph type="sldNum" sz="quarter" idx="2"/>
          </p:nvPr>
        </p:nvSpPr>
        <p:spPr>
          <a:prstGeom prst="rect">
            <a:avLst/>
          </a:prstGeom>
        </p:spPr>
        <p:txBody>
          <a:bodyPr/>
          <a:lstStyle/>
          <a:p>
            <a:fld id="{86CB4B4D-7CA3-9044-876B-883B54F8677D}" type="slidenum">
              <a:rPr/>
              <a:t>‹#›</a:t>
            </a:fld>
            <a:endParaRPr dirty="0"/>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1219199" y="184149"/>
            <a:ext cx="21945601" cy="3016251"/>
          </a:xfrm>
          <a:prstGeom prst="rect">
            <a:avLst/>
          </a:prstGeom>
          <a:ln w="25400">
            <a:miter lim="400000"/>
          </a:ln>
          <a:extLst>
            <a:ext uri="{C572A759-6A51-4108-AA02-DFA0A04FC94B}">
              <ma14:wrappingTextBoxFlag xmlns="" xmlns:ma14="http://schemas.microsoft.com/office/mac/drawingml/2011/main" val="1"/>
            </a:ext>
          </a:extLst>
        </p:spPr>
        <p:txBody>
          <a:bodyPr lIns="121919" tIns="121919" rIns="121919" bIns="121919" anchor="ctr"/>
          <a:lstStyle/>
          <a:p>
            <a:r>
              <a:t>Title Text</a:t>
            </a:r>
          </a:p>
        </p:txBody>
      </p:sp>
      <p:sp>
        <p:nvSpPr>
          <p:cNvPr id="3" name="Shape 3"/>
          <p:cNvSpPr>
            <a:spLocks noGrp="1"/>
          </p:cNvSpPr>
          <p:nvPr>
            <p:ph type="body" idx="1"/>
          </p:nvPr>
        </p:nvSpPr>
        <p:spPr>
          <a:xfrm>
            <a:off x="1219199" y="3200399"/>
            <a:ext cx="21945601" cy="10515601"/>
          </a:xfrm>
          <a:prstGeom prst="rect">
            <a:avLst/>
          </a:prstGeom>
          <a:ln w="25400">
            <a:miter lim="400000"/>
          </a:ln>
          <a:extLst>
            <a:ext uri="{C572A759-6A51-4108-AA02-DFA0A04FC94B}">
              <ma14:wrappingTextBoxFlag xmlns="" xmlns:ma14="http://schemas.microsoft.com/office/mac/drawingml/2011/main" val="1"/>
            </a:ext>
          </a:extLst>
        </p:spPr>
        <p:txBody>
          <a:bodyPr lIns="121919" tIns="121919" rIns="121919" bIns="121919"/>
          <a:lstStyle/>
          <a:p>
            <a:r>
              <a:t>Body Level One</a:t>
            </a:r>
          </a:p>
          <a:p>
            <a:pPr lvl="1"/>
            <a:r>
              <a:t>Body Level Two</a:t>
            </a:r>
          </a:p>
          <a:p>
            <a:pPr lvl="2"/>
            <a:r>
              <a:t>Body Level Three</a:t>
            </a:r>
          </a:p>
          <a:p>
            <a:pPr lvl="3"/>
            <a:r>
              <a:t>Body Level Four</a:t>
            </a:r>
          </a:p>
          <a:p>
            <a:pPr lvl="4"/>
            <a:r>
              <a:t>Body Level Five</a:t>
            </a:r>
          </a:p>
        </p:txBody>
      </p:sp>
      <p:sp>
        <p:nvSpPr>
          <p:cNvPr id="4" name="Shape 4"/>
          <p:cNvSpPr>
            <a:spLocks noGrp="1"/>
          </p:cNvSpPr>
          <p:nvPr>
            <p:ph type="sldNum" sz="quarter" idx="2"/>
          </p:nvPr>
        </p:nvSpPr>
        <p:spPr>
          <a:xfrm>
            <a:off x="11785599" y="12343130"/>
            <a:ext cx="5689601" cy="739141"/>
          </a:xfrm>
          <a:prstGeom prst="rect">
            <a:avLst/>
          </a:prstGeom>
          <a:ln w="25400">
            <a:miter lim="400000"/>
          </a:ln>
        </p:spPr>
        <p:txBody>
          <a:bodyPr wrap="none" lIns="121919" tIns="121919" rIns="121919" bIns="121919" anchor="ctr">
            <a:spAutoFit/>
          </a:bodyPr>
          <a:lstStyle>
            <a:lvl1pPr algn="r">
              <a:lnSpc>
                <a:spcPct val="100000"/>
              </a:lnSpc>
              <a:spcBef>
                <a:spcPts val="0"/>
              </a:spcBef>
              <a:defRPr sz="3200" b="0">
                <a:solidFill>
                  <a:srgbClr val="000000"/>
                </a:solidFill>
                <a:latin typeface="Verdana"/>
                <a:ea typeface="Verdana"/>
                <a:cs typeface="Verdana"/>
                <a:sym typeface="Verdana"/>
              </a:defRPr>
            </a:lvl1pPr>
          </a:lstStyle>
          <a:p>
            <a:fld id="{86CB4B4D-7CA3-9044-876B-883B54F8677D}" type="slidenum">
              <a:rPr/>
              <a:t>‹#›</a:t>
            </a:fld>
            <a:endParaRPr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9" r:id="rId10"/>
    <p:sldLayoutId id="2147483660" r:id="rId11"/>
    <p:sldLayoutId id="2147483661" r:id="rId12"/>
    <p:sldLayoutId id="2147483662" r:id="rId13"/>
    <p:sldLayoutId id="2147483663" r:id="rId14"/>
    <p:sldLayoutId id="2147483664" r:id="rId15"/>
    <p:sldLayoutId id="2147483665" r:id="rId16"/>
    <p:sldLayoutId id="2147483667" r:id="rId17"/>
    <p:sldLayoutId id="2147483668" r:id="rId18"/>
    <p:sldLayoutId id="2147483669" r:id="rId19"/>
    <p:sldLayoutId id="2147483670" r:id="rId20"/>
    <p:sldLayoutId id="2147483671" r:id="rId21"/>
    <p:sldLayoutId id="2147483672" r:id="rId22"/>
    <p:sldLayoutId id="2147483673" r:id="rId23"/>
    <p:sldLayoutId id="2147483674" r:id="rId24"/>
    <p:sldLayoutId id="2147483675" r:id="rId25"/>
    <p:sldLayoutId id="2147483676" r:id="rId26"/>
    <p:sldLayoutId id="2147483680" r:id="rId27"/>
    <p:sldLayoutId id="2147483681" r:id="rId28"/>
    <p:sldLayoutId id="2147483683" r:id="rId29"/>
    <p:sldLayoutId id="2147483684" r:id="rId30"/>
    <p:sldLayoutId id="2147483685" r:id="rId31"/>
    <p:sldLayoutId id="2147483686" r:id="rId32"/>
    <p:sldLayoutId id="2147483687" r:id="rId33"/>
  </p:sldLayoutIdLst>
  <p:transition spd="med"/>
  <p:txStyles>
    <p:titleStyle>
      <a:lvl1pPr marL="0" marR="0" indent="0" algn="l" defTabSz="2438400" rtl="0" latinLnBrk="0">
        <a:lnSpc>
          <a:spcPct val="90000"/>
        </a:lnSpc>
        <a:spcBef>
          <a:spcPts val="0"/>
        </a:spcBef>
        <a:spcAft>
          <a:spcPts val="0"/>
        </a:spcAft>
        <a:buClrTx/>
        <a:buSzTx/>
        <a:buFontTx/>
        <a:buNone/>
        <a:tabLst/>
        <a:defRPr sz="11600" b="1" i="0" u="none" strike="noStrike" cap="none" spc="0" baseline="0">
          <a:ln>
            <a:noFill/>
          </a:ln>
          <a:solidFill>
            <a:srgbClr val="000000"/>
          </a:solidFill>
          <a:uFillTx/>
          <a:latin typeface="Tahoma"/>
          <a:ea typeface="Tahoma"/>
          <a:cs typeface="Tahoma"/>
          <a:sym typeface="Tahoma"/>
        </a:defRPr>
      </a:lvl1pPr>
      <a:lvl2pPr marL="0" marR="0" indent="0" algn="l" defTabSz="2438400" rtl="0" latinLnBrk="0">
        <a:lnSpc>
          <a:spcPct val="90000"/>
        </a:lnSpc>
        <a:spcBef>
          <a:spcPts val="0"/>
        </a:spcBef>
        <a:spcAft>
          <a:spcPts val="0"/>
        </a:spcAft>
        <a:buClrTx/>
        <a:buSzTx/>
        <a:buFontTx/>
        <a:buNone/>
        <a:tabLst/>
        <a:defRPr sz="11600" b="1" i="0" u="none" strike="noStrike" cap="none" spc="0" baseline="0">
          <a:ln>
            <a:noFill/>
          </a:ln>
          <a:solidFill>
            <a:srgbClr val="000000"/>
          </a:solidFill>
          <a:uFillTx/>
          <a:latin typeface="Tahoma"/>
          <a:ea typeface="Tahoma"/>
          <a:cs typeface="Tahoma"/>
          <a:sym typeface="Tahoma"/>
        </a:defRPr>
      </a:lvl2pPr>
      <a:lvl3pPr marL="1325879" marR="0" indent="-1325879" algn="l" defTabSz="2438400" rtl="0" latinLnBrk="0">
        <a:lnSpc>
          <a:spcPct val="90000"/>
        </a:lnSpc>
        <a:spcBef>
          <a:spcPts val="0"/>
        </a:spcBef>
        <a:spcAft>
          <a:spcPts val="0"/>
        </a:spcAft>
        <a:buClrTx/>
        <a:buSzPct val="100000"/>
        <a:buFontTx/>
        <a:buChar char="•"/>
        <a:tabLst/>
        <a:defRPr sz="11600" b="1" i="0" u="none" strike="noStrike" cap="none" spc="0" baseline="0">
          <a:ln>
            <a:noFill/>
          </a:ln>
          <a:solidFill>
            <a:srgbClr val="000000"/>
          </a:solidFill>
          <a:uFillTx/>
          <a:latin typeface="Tahoma"/>
          <a:ea typeface="Tahoma"/>
          <a:cs typeface="Tahoma"/>
          <a:sym typeface="Tahoma"/>
        </a:defRPr>
      </a:lvl3pPr>
      <a:lvl4pPr marL="1473200" marR="0" indent="-1473200" algn="l" defTabSz="2438400" rtl="0" latinLnBrk="0">
        <a:lnSpc>
          <a:spcPct val="90000"/>
        </a:lnSpc>
        <a:spcBef>
          <a:spcPts val="0"/>
        </a:spcBef>
        <a:spcAft>
          <a:spcPts val="0"/>
        </a:spcAft>
        <a:buClrTx/>
        <a:buSzPct val="100000"/>
        <a:buFontTx/>
        <a:buChar char="•"/>
        <a:tabLst/>
        <a:defRPr sz="11600" b="1" i="0" u="none" strike="noStrike" cap="none" spc="0" baseline="0">
          <a:ln>
            <a:noFill/>
          </a:ln>
          <a:solidFill>
            <a:srgbClr val="000000"/>
          </a:solidFill>
          <a:uFillTx/>
          <a:latin typeface="Tahoma"/>
          <a:ea typeface="Tahoma"/>
          <a:cs typeface="Tahoma"/>
          <a:sym typeface="Tahoma"/>
        </a:defRPr>
      </a:lvl4pPr>
      <a:lvl5pPr marL="1473200" marR="0" indent="-1473200" algn="l" defTabSz="2438400" rtl="0" latinLnBrk="0">
        <a:lnSpc>
          <a:spcPct val="90000"/>
        </a:lnSpc>
        <a:spcBef>
          <a:spcPts val="0"/>
        </a:spcBef>
        <a:spcAft>
          <a:spcPts val="0"/>
        </a:spcAft>
        <a:buClrTx/>
        <a:buSzPct val="100000"/>
        <a:buFontTx/>
        <a:buChar char="•"/>
        <a:tabLst/>
        <a:defRPr sz="11600" b="1" i="0" u="none" strike="noStrike" cap="none" spc="0" baseline="0">
          <a:ln>
            <a:noFill/>
          </a:ln>
          <a:solidFill>
            <a:srgbClr val="000000"/>
          </a:solidFill>
          <a:uFillTx/>
          <a:latin typeface="Tahoma"/>
          <a:ea typeface="Tahoma"/>
          <a:cs typeface="Tahoma"/>
          <a:sym typeface="Tahoma"/>
        </a:defRPr>
      </a:lvl5pPr>
      <a:lvl6pPr marL="1473200" marR="0" indent="-1473200" algn="l" defTabSz="2438400" rtl="0" latinLnBrk="0">
        <a:lnSpc>
          <a:spcPct val="90000"/>
        </a:lnSpc>
        <a:spcBef>
          <a:spcPts val="0"/>
        </a:spcBef>
        <a:spcAft>
          <a:spcPts val="0"/>
        </a:spcAft>
        <a:buClrTx/>
        <a:buSzPct val="100000"/>
        <a:buFontTx/>
        <a:buChar char="•"/>
        <a:tabLst/>
        <a:defRPr sz="11600" b="1" i="0" u="none" strike="noStrike" cap="none" spc="0" baseline="0">
          <a:ln>
            <a:noFill/>
          </a:ln>
          <a:solidFill>
            <a:srgbClr val="000000"/>
          </a:solidFill>
          <a:uFillTx/>
          <a:latin typeface="Tahoma"/>
          <a:ea typeface="Tahoma"/>
          <a:cs typeface="Tahoma"/>
          <a:sym typeface="Tahoma"/>
        </a:defRPr>
      </a:lvl6pPr>
      <a:lvl7pPr marL="1473200" marR="0" indent="-1473200" algn="l" defTabSz="2438400" rtl="0" latinLnBrk="0">
        <a:lnSpc>
          <a:spcPct val="90000"/>
        </a:lnSpc>
        <a:spcBef>
          <a:spcPts val="0"/>
        </a:spcBef>
        <a:spcAft>
          <a:spcPts val="0"/>
        </a:spcAft>
        <a:buClrTx/>
        <a:buSzPct val="100000"/>
        <a:buFontTx/>
        <a:buChar char="•"/>
        <a:tabLst/>
        <a:defRPr sz="11600" b="1" i="0" u="none" strike="noStrike" cap="none" spc="0" baseline="0">
          <a:ln>
            <a:noFill/>
          </a:ln>
          <a:solidFill>
            <a:srgbClr val="000000"/>
          </a:solidFill>
          <a:uFillTx/>
          <a:latin typeface="Tahoma"/>
          <a:ea typeface="Tahoma"/>
          <a:cs typeface="Tahoma"/>
          <a:sym typeface="Tahoma"/>
        </a:defRPr>
      </a:lvl7pPr>
      <a:lvl8pPr marL="1473200" marR="0" indent="-1473200" algn="l" defTabSz="2438400" rtl="0" latinLnBrk="0">
        <a:lnSpc>
          <a:spcPct val="90000"/>
        </a:lnSpc>
        <a:spcBef>
          <a:spcPts val="0"/>
        </a:spcBef>
        <a:spcAft>
          <a:spcPts val="0"/>
        </a:spcAft>
        <a:buClrTx/>
        <a:buSzPct val="100000"/>
        <a:buFontTx/>
        <a:buChar char="•"/>
        <a:tabLst/>
        <a:defRPr sz="11600" b="1" i="0" u="none" strike="noStrike" cap="none" spc="0" baseline="0">
          <a:ln>
            <a:noFill/>
          </a:ln>
          <a:solidFill>
            <a:srgbClr val="000000"/>
          </a:solidFill>
          <a:uFillTx/>
          <a:latin typeface="Tahoma"/>
          <a:ea typeface="Tahoma"/>
          <a:cs typeface="Tahoma"/>
          <a:sym typeface="Tahoma"/>
        </a:defRPr>
      </a:lvl8pPr>
      <a:lvl9pPr marL="1473200" marR="0" indent="-1473200" algn="l" defTabSz="2438400" rtl="0" latinLnBrk="0">
        <a:lnSpc>
          <a:spcPct val="90000"/>
        </a:lnSpc>
        <a:spcBef>
          <a:spcPts val="0"/>
        </a:spcBef>
        <a:spcAft>
          <a:spcPts val="0"/>
        </a:spcAft>
        <a:buClrTx/>
        <a:buSzPct val="100000"/>
        <a:buFontTx/>
        <a:buChar char="•"/>
        <a:tabLst/>
        <a:defRPr sz="11600" b="1" i="0" u="none" strike="noStrike" cap="none" spc="0" baseline="0">
          <a:ln>
            <a:noFill/>
          </a:ln>
          <a:solidFill>
            <a:srgbClr val="000000"/>
          </a:solidFill>
          <a:uFillTx/>
          <a:latin typeface="Tahoma"/>
          <a:ea typeface="Tahoma"/>
          <a:cs typeface="Tahoma"/>
          <a:sym typeface="Tahoma"/>
        </a:defRPr>
      </a:lvl9pPr>
    </p:titleStyle>
    <p:bodyStyle>
      <a:lvl1pPr marL="604157" marR="0" indent="-604157" algn="l" defTabSz="2438400" rtl="0" latinLnBrk="0">
        <a:lnSpc>
          <a:spcPct val="90000"/>
        </a:lnSpc>
        <a:spcBef>
          <a:spcPts val="2600"/>
        </a:spcBef>
        <a:spcAft>
          <a:spcPts val="0"/>
        </a:spcAft>
        <a:buClrTx/>
        <a:buSzPct val="100000"/>
        <a:buFont typeface="Arial"/>
        <a:buChar char="•"/>
        <a:tabLst/>
        <a:defRPr sz="7400" b="0" i="0" u="none" strike="noStrike" cap="none" spc="0" baseline="0">
          <a:ln>
            <a:noFill/>
          </a:ln>
          <a:solidFill>
            <a:srgbClr val="000000"/>
          </a:solidFill>
          <a:uFillTx/>
          <a:latin typeface="Verdana"/>
          <a:ea typeface="Verdana"/>
          <a:cs typeface="Verdana"/>
          <a:sym typeface="Verdana"/>
        </a:defRPr>
      </a:lvl1pPr>
      <a:lvl2pPr marL="1162050" marR="0" indent="-704850" algn="l" defTabSz="2438400" rtl="0" latinLnBrk="0">
        <a:lnSpc>
          <a:spcPct val="90000"/>
        </a:lnSpc>
        <a:spcBef>
          <a:spcPts val="2600"/>
        </a:spcBef>
        <a:spcAft>
          <a:spcPts val="0"/>
        </a:spcAft>
        <a:buClrTx/>
        <a:buSzPct val="100000"/>
        <a:buFont typeface="Arial"/>
        <a:buChar char="•"/>
        <a:tabLst/>
        <a:defRPr sz="7400" b="0" i="0" u="none" strike="noStrike" cap="none" spc="0" baseline="0">
          <a:ln>
            <a:noFill/>
          </a:ln>
          <a:solidFill>
            <a:srgbClr val="000000"/>
          </a:solidFill>
          <a:uFillTx/>
          <a:latin typeface="Verdana"/>
          <a:ea typeface="Verdana"/>
          <a:cs typeface="Verdana"/>
          <a:sym typeface="Verdana"/>
        </a:defRPr>
      </a:lvl2pPr>
      <a:lvl3pPr marL="1760220" marR="0" indent="-845820" algn="l" defTabSz="2438400" rtl="0" latinLnBrk="0">
        <a:lnSpc>
          <a:spcPct val="90000"/>
        </a:lnSpc>
        <a:spcBef>
          <a:spcPts val="2600"/>
        </a:spcBef>
        <a:spcAft>
          <a:spcPts val="0"/>
        </a:spcAft>
        <a:buClrTx/>
        <a:buSzPct val="100000"/>
        <a:buFont typeface="Arial"/>
        <a:buChar char="•"/>
        <a:tabLst/>
        <a:defRPr sz="7400" b="0" i="0" u="none" strike="noStrike" cap="none" spc="0" baseline="0">
          <a:ln>
            <a:noFill/>
          </a:ln>
          <a:solidFill>
            <a:srgbClr val="000000"/>
          </a:solidFill>
          <a:uFillTx/>
          <a:latin typeface="Verdana"/>
          <a:ea typeface="Verdana"/>
          <a:cs typeface="Verdana"/>
          <a:sym typeface="Verdana"/>
        </a:defRPr>
      </a:lvl3pPr>
      <a:lvl4pPr marL="2311400" marR="0" indent="-939800" algn="l" defTabSz="2438400" rtl="0" latinLnBrk="0">
        <a:lnSpc>
          <a:spcPct val="90000"/>
        </a:lnSpc>
        <a:spcBef>
          <a:spcPts val="2600"/>
        </a:spcBef>
        <a:spcAft>
          <a:spcPts val="0"/>
        </a:spcAft>
        <a:buClrTx/>
        <a:buSzPct val="100000"/>
        <a:buFont typeface="Arial"/>
        <a:buChar char="•"/>
        <a:tabLst/>
        <a:defRPr sz="7400" b="0" i="0" u="none" strike="noStrike" cap="none" spc="0" baseline="0">
          <a:ln>
            <a:noFill/>
          </a:ln>
          <a:solidFill>
            <a:srgbClr val="000000"/>
          </a:solidFill>
          <a:uFillTx/>
          <a:latin typeface="Verdana"/>
          <a:ea typeface="Verdana"/>
          <a:cs typeface="Verdana"/>
          <a:sym typeface="Verdana"/>
        </a:defRPr>
      </a:lvl4pPr>
      <a:lvl5pPr marL="2768600" marR="0" indent="-939800" algn="l" defTabSz="2438400" rtl="0" latinLnBrk="0">
        <a:lnSpc>
          <a:spcPct val="90000"/>
        </a:lnSpc>
        <a:spcBef>
          <a:spcPts val="2600"/>
        </a:spcBef>
        <a:spcAft>
          <a:spcPts val="0"/>
        </a:spcAft>
        <a:buClrTx/>
        <a:buSzPct val="100000"/>
        <a:buFont typeface="Arial"/>
        <a:buChar char="•"/>
        <a:tabLst/>
        <a:defRPr sz="7400" b="0" i="0" u="none" strike="noStrike" cap="none" spc="0" baseline="0">
          <a:ln>
            <a:noFill/>
          </a:ln>
          <a:solidFill>
            <a:srgbClr val="000000"/>
          </a:solidFill>
          <a:uFillTx/>
          <a:latin typeface="Verdana"/>
          <a:ea typeface="Verdana"/>
          <a:cs typeface="Verdana"/>
          <a:sym typeface="Verdana"/>
        </a:defRPr>
      </a:lvl5pPr>
      <a:lvl6pPr marL="3225800" marR="0" indent="-939800" algn="l" defTabSz="2438400" rtl="0" latinLnBrk="0">
        <a:lnSpc>
          <a:spcPct val="90000"/>
        </a:lnSpc>
        <a:spcBef>
          <a:spcPts val="2600"/>
        </a:spcBef>
        <a:spcAft>
          <a:spcPts val="0"/>
        </a:spcAft>
        <a:buClrTx/>
        <a:buSzPct val="100000"/>
        <a:buFont typeface="Arial"/>
        <a:buChar char="•"/>
        <a:tabLst/>
        <a:defRPr sz="7400" b="0" i="0" u="none" strike="noStrike" cap="none" spc="0" baseline="0">
          <a:ln>
            <a:noFill/>
          </a:ln>
          <a:solidFill>
            <a:srgbClr val="000000"/>
          </a:solidFill>
          <a:uFillTx/>
          <a:latin typeface="Verdana"/>
          <a:ea typeface="Verdana"/>
          <a:cs typeface="Verdana"/>
          <a:sym typeface="Verdana"/>
        </a:defRPr>
      </a:lvl6pPr>
      <a:lvl7pPr marL="3683000" marR="0" indent="-939800" algn="l" defTabSz="2438400" rtl="0" latinLnBrk="0">
        <a:lnSpc>
          <a:spcPct val="90000"/>
        </a:lnSpc>
        <a:spcBef>
          <a:spcPts val="2600"/>
        </a:spcBef>
        <a:spcAft>
          <a:spcPts val="0"/>
        </a:spcAft>
        <a:buClrTx/>
        <a:buSzPct val="100000"/>
        <a:buFont typeface="Arial"/>
        <a:buChar char="•"/>
        <a:tabLst/>
        <a:defRPr sz="7400" b="0" i="0" u="none" strike="noStrike" cap="none" spc="0" baseline="0">
          <a:ln>
            <a:noFill/>
          </a:ln>
          <a:solidFill>
            <a:srgbClr val="000000"/>
          </a:solidFill>
          <a:uFillTx/>
          <a:latin typeface="Verdana"/>
          <a:ea typeface="Verdana"/>
          <a:cs typeface="Verdana"/>
          <a:sym typeface="Verdana"/>
        </a:defRPr>
      </a:lvl7pPr>
      <a:lvl8pPr marL="4140200" marR="0" indent="-939800" algn="l" defTabSz="2438400" rtl="0" latinLnBrk="0">
        <a:lnSpc>
          <a:spcPct val="90000"/>
        </a:lnSpc>
        <a:spcBef>
          <a:spcPts val="2600"/>
        </a:spcBef>
        <a:spcAft>
          <a:spcPts val="0"/>
        </a:spcAft>
        <a:buClrTx/>
        <a:buSzPct val="100000"/>
        <a:buFont typeface="Arial"/>
        <a:buChar char="•"/>
        <a:tabLst/>
        <a:defRPr sz="7400" b="0" i="0" u="none" strike="noStrike" cap="none" spc="0" baseline="0">
          <a:ln>
            <a:noFill/>
          </a:ln>
          <a:solidFill>
            <a:srgbClr val="000000"/>
          </a:solidFill>
          <a:uFillTx/>
          <a:latin typeface="Verdana"/>
          <a:ea typeface="Verdana"/>
          <a:cs typeface="Verdana"/>
          <a:sym typeface="Verdana"/>
        </a:defRPr>
      </a:lvl8pPr>
      <a:lvl9pPr marL="4597400" marR="0" indent="-939800" algn="l" defTabSz="2438400" rtl="0" latinLnBrk="0">
        <a:lnSpc>
          <a:spcPct val="90000"/>
        </a:lnSpc>
        <a:spcBef>
          <a:spcPts val="2600"/>
        </a:spcBef>
        <a:spcAft>
          <a:spcPts val="0"/>
        </a:spcAft>
        <a:buClrTx/>
        <a:buSzPct val="100000"/>
        <a:buFont typeface="Arial"/>
        <a:buChar char="•"/>
        <a:tabLst/>
        <a:defRPr sz="7400" b="0" i="0" u="none" strike="noStrike" cap="none" spc="0" baseline="0">
          <a:ln>
            <a:noFill/>
          </a:ln>
          <a:solidFill>
            <a:srgbClr val="000000"/>
          </a:solidFill>
          <a:uFillTx/>
          <a:latin typeface="Verdana"/>
          <a:ea typeface="Verdana"/>
          <a:cs typeface="Verdana"/>
          <a:sym typeface="Verdana"/>
        </a:defRPr>
      </a:lvl9pPr>
    </p:bodyStyle>
    <p:otherStyle>
      <a:lvl1pPr marL="0" marR="0" indent="0" algn="r" defTabSz="1828800" rtl="0" latinLnBrk="0">
        <a:lnSpc>
          <a:spcPct val="100000"/>
        </a:lnSpc>
        <a:spcBef>
          <a:spcPts val="0"/>
        </a:spcBef>
        <a:spcAft>
          <a:spcPts val="0"/>
        </a:spcAft>
        <a:buClrTx/>
        <a:buSzTx/>
        <a:buFontTx/>
        <a:buNone/>
        <a:tabLst/>
        <a:defRPr sz="3200" b="0" i="0" u="none" strike="noStrike" cap="none" spc="0" baseline="0">
          <a:ln>
            <a:noFill/>
          </a:ln>
          <a:solidFill>
            <a:schemeClr val="tx1"/>
          </a:solidFill>
          <a:uFillTx/>
          <a:latin typeface="+mn-lt"/>
          <a:ea typeface="+mn-ea"/>
          <a:cs typeface="+mn-cs"/>
          <a:sym typeface="Verdana"/>
        </a:defRPr>
      </a:lvl1pPr>
      <a:lvl2pPr marL="0" marR="0" indent="342900" algn="r" defTabSz="1828800" rtl="0" latinLnBrk="0">
        <a:lnSpc>
          <a:spcPct val="100000"/>
        </a:lnSpc>
        <a:spcBef>
          <a:spcPts val="0"/>
        </a:spcBef>
        <a:spcAft>
          <a:spcPts val="0"/>
        </a:spcAft>
        <a:buClrTx/>
        <a:buSzTx/>
        <a:buFontTx/>
        <a:buNone/>
        <a:tabLst/>
        <a:defRPr sz="3200" b="0" i="0" u="none" strike="noStrike" cap="none" spc="0" baseline="0">
          <a:ln>
            <a:noFill/>
          </a:ln>
          <a:solidFill>
            <a:schemeClr val="tx1"/>
          </a:solidFill>
          <a:uFillTx/>
          <a:latin typeface="+mn-lt"/>
          <a:ea typeface="+mn-ea"/>
          <a:cs typeface="+mn-cs"/>
          <a:sym typeface="Verdana"/>
        </a:defRPr>
      </a:lvl2pPr>
      <a:lvl3pPr marL="1051560" marR="0" indent="-365760" algn="r" defTabSz="1828800" rtl="0" latinLnBrk="0">
        <a:lnSpc>
          <a:spcPct val="100000"/>
        </a:lnSpc>
        <a:spcBef>
          <a:spcPts val="0"/>
        </a:spcBef>
        <a:spcAft>
          <a:spcPts val="0"/>
        </a:spcAft>
        <a:buClrTx/>
        <a:buSzPct val="100000"/>
        <a:buFontTx/>
        <a:buChar char="•"/>
        <a:tabLst/>
        <a:defRPr sz="3200" b="0" i="0" u="none" strike="noStrike" cap="none" spc="0" baseline="0">
          <a:ln>
            <a:noFill/>
          </a:ln>
          <a:solidFill>
            <a:schemeClr val="tx1"/>
          </a:solidFill>
          <a:uFillTx/>
          <a:latin typeface="+mn-lt"/>
          <a:ea typeface="+mn-ea"/>
          <a:cs typeface="+mn-cs"/>
          <a:sym typeface="Verdana"/>
        </a:defRPr>
      </a:lvl3pPr>
      <a:lvl4pPr marL="1435100" marR="0" indent="-406400" algn="r" defTabSz="1828800" rtl="0" latinLnBrk="0">
        <a:lnSpc>
          <a:spcPct val="100000"/>
        </a:lnSpc>
        <a:spcBef>
          <a:spcPts val="0"/>
        </a:spcBef>
        <a:spcAft>
          <a:spcPts val="0"/>
        </a:spcAft>
        <a:buClrTx/>
        <a:buSzPct val="100000"/>
        <a:buFontTx/>
        <a:buChar char="•"/>
        <a:tabLst/>
        <a:defRPr sz="3200" b="0" i="0" u="none" strike="noStrike" cap="none" spc="0" baseline="0">
          <a:ln>
            <a:noFill/>
          </a:ln>
          <a:solidFill>
            <a:schemeClr val="tx1"/>
          </a:solidFill>
          <a:uFillTx/>
          <a:latin typeface="+mn-lt"/>
          <a:ea typeface="+mn-ea"/>
          <a:cs typeface="+mn-cs"/>
          <a:sym typeface="Verdana"/>
        </a:defRPr>
      </a:lvl4pPr>
      <a:lvl5pPr marL="1778000" marR="0" indent="-406400" algn="r" defTabSz="1828800" rtl="0" latinLnBrk="0">
        <a:lnSpc>
          <a:spcPct val="100000"/>
        </a:lnSpc>
        <a:spcBef>
          <a:spcPts val="0"/>
        </a:spcBef>
        <a:spcAft>
          <a:spcPts val="0"/>
        </a:spcAft>
        <a:buClrTx/>
        <a:buSzPct val="100000"/>
        <a:buFontTx/>
        <a:buChar char="•"/>
        <a:tabLst/>
        <a:defRPr sz="3200" b="0" i="0" u="none" strike="noStrike" cap="none" spc="0" baseline="0">
          <a:ln>
            <a:noFill/>
          </a:ln>
          <a:solidFill>
            <a:schemeClr val="tx1"/>
          </a:solidFill>
          <a:uFillTx/>
          <a:latin typeface="+mn-lt"/>
          <a:ea typeface="+mn-ea"/>
          <a:cs typeface="+mn-cs"/>
          <a:sym typeface="Verdana"/>
        </a:defRPr>
      </a:lvl5pPr>
      <a:lvl6pPr marL="2120900" marR="0" indent="-406400" algn="r" defTabSz="1828800" rtl="0" latinLnBrk="0">
        <a:lnSpc>
          <a:spcPct val="100000"/>
        </a:lnSpc>
        <a:spcBef>
          <a:spcPts val="0"/>
        </a:spcBef>
        <a:spcAft>
          <a:spcPts val="0"/>
        </a:spcAft>
        <a:buClrTx/>
        <a:buSzPct val="100000"/>
        <a:buFontTx/>
        <a:buChar char="•"/>
        <a:tabLst/>
        <a:defRPr sz="3200" b="0" i="0" u="none" strike="noStrike" cap="none" spc="0" baseline="0">
          <a:ln>
            <a:noFill/>
          </a:ln>
          <a:solidFill>
            <a:schemeClr val="tx1"/>
          </a:solidFill>
          <a:uFillTx/>
          <a:latin typeface="+mn-lt"/>
          <a:ea typeface="+mn-ea"/>
          <a:cs typeface="+mn-cs"/>
          <a:sym typeface="Verdana"/>
        </a:defRPr>
      </a:lvl6pPr>
      <a:lvl7pPr marL="2463800" marR="0" indent="-406400" algn="r" defTabSz="1828800" rtl="0" latinLnBrk="0">
        <a:lnSpc>
          <a:spcPct val="100000"/>
        </a:lnSpc>
        <a:spcBef>
          <a:spcPts val="0"/>
        </a:spcBef>
        <a:spcAft>
          <a:spcPts val="0"/>
        </a:spcAft>
        <a:buClrTx/>
        <a:buSzPct val="100000"/>
        <a:buFontTx/>
        <a:buChar char="•"/>
        <a:tabLst/>
        <a:defRPr sz="3200" b="0" i="0" u="none" strike="noStrike" cap="none" spc="0" baseline="0">
          <a:ln>
            <a:noFill/>
          </a:ln>
          <a:solidFill>
            <a:schemeClr val="tx1"/>
          </a:solidFill>
          <a:uFillTx/>
          <a:latin typeface="+mn-lt"/>
          <a:ea typeface="+mn-ea"/>
          <a:cs typeface="+mn-cs"/>
          <a:sym typeface="Verdana"/>
        </a:defRPr>
      </a:lvl7pPr>
      <a:lvl8pPr marL="2806700" marR="0" indent="-406400" algn="r" defTabSz="1828800" rtl="0" latinLnBrk="0">
        <a:lnSpc>
          <a:spcPct val="100000"/>
        </a:lnSpc>
        <a:spcBef>
          <a:spcPts val="0"/>
        </a:spcBef>
        <a:spcAft>
          <a:spcPts val="0"/>
        </a:spcAft>
        <a:buClrTx/>
        <a:buSzPct val="100000"/>
        <a:buFontTx/>
        <a:buChar char="•"/>
        <a:tabLst/>
        <a:defRPr sz="3200" b="0" i="0" u="none" strike="noStrike" cap="none" spc="0" baseline="0">
          <a:ln>
            <a:noFill/>
          </a:ln>
          <a:solidFill>
            <a:schemeClr val="tx1"/>
          </a:solidFill>
          <a:uFillTx/>
          <a:latin typeface="+mn-lt"/>
          <a:ea typeface="+mn-ea"/>
          <a:cs typeface="+mn-cs"/>
          <a:sym typeface="Verdana"/>
        </a:defRPr>
      </a:lvl8pPr>
      <a:lvl9pPr marL="3149600" marR="0" indent="-406400" algn="r" defTabSz="1828800" rtl="0" latinLnBrk="0">
        <a:lnSpc>
          <a:spcPct val="100000"/>
        </a:lnSpc>
        <a:spcBef>
          <a:spcPts val="0"/>
        </a:spcBef>
        <a:spcAft>
          <a:spcPts val="0"/>
        </a:spcAft>
        <a:buClrTx/>
        <a:buSzPct val="100000"/>
        <a:buFontTx/>
        <a:buChar char="•"/>
        <a:tabLst/>
        <a:defRPr sz="3200" b="0" i="0" u="none" strike="noStrike" cap="none" spc="0" baseline="0">
          <a:ln>
            <a:noFill/>
          </a:ln>
          <a:solidFill>
            <a:schemeClr val="tx1"/>
          </a:solidFill>
          <a:uFillTx/>
          <a:latin typeface="+mn-lt"/>
          <a:ea typeface="+mn-ea"/>
          <a:cs typeface="+mn-cs"/>
          <a:sym typeface="Verdana"/>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6.xml"/></Relationships>
</file>

<file path=ppt/slides/_rels/slide100.xml.rels><?xml version="1.0" encoding="UTF-8" standalone="yes"?>
<Relationships xmlns="http://schemas.openxmlformats.org/package/2006/relationships"><Relationship Id="rId3" Type="http://schemas.openxmlformats.org/officeDocument/2006/relationships/hyperlink" Target="https://github.com/hashicorp/terraform-guides/tree/master/governance/second-generation/common-functions" TargetMode="External"/><Relationship Id="rId2" Type="http://schemas.openxmlformats.org/officeDocument/2006/relationships/notesSlide" Target="../notesSlides/notesSlide100.xml"/><Relationship Id="rId1" Type="http://schemas.openxmlformats.org/officeDocument/2006/relationships/slideLayout" Target="../slideLayouts/slideLayout26.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6.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6.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6.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6.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6.xml"/></Relationships>
</file>

<file path=ppt/slides/_rels/slide106.xml.rels><?xml version="1.0" encoding="UTF-8" standalone="yes"?>
<Relationships xmlns="http://schemas.openxmlformats.org/package/2006/relationships"><Relationship Id="rId3" Type="http://schemas.openxmlformats.org/officeDocument/2006/relationships/hyperlink" Target="https://docs.hashicorp.com/sentinel/imports/http" TargetMode="External"/><Relationship Id="rId2" Type="http://schemas.openxmlformats.org/officeDocument/2006/relationships/notesSlide" Target="../notesSlides/notesSlide106.xml"/><Relationship Id="rId1" Type="http://schemas.openxmlformats.org/officeDocument/2006/relationships/slideLayout" Target="../slideLayouts/slideLayout26.xml"/><Relationship Id="rId4" Type="http://schemas.openxmlformats.org/officeDocument/2006/relationships/hyperlink" Target="https://github.com/hashicorp/terraform-guides/tree/master/governance/second-generation/cloud-agnostic/http-examples" TargetMode="Externa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26.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2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6.xml"/></Relationships>
</file>

<file path=ppt/slides/_rels/slide110.xml.rels><?xml version="1.0" encoding="UTF-8" standalone="yes"?>
<Relationships xmlns="http://schemas.openxmlformats.org/package/2006/relationships"><Relationship Id="rId3" Type="http://schemas.openxmlformats.org/officeDocument/2006/relationships/hyperlink" Target="https://www.hashicorp.com/resources/writing-and-testing-sentinel-policies-for-terraform" TargetMode="External"/><Relationship Id="rId2" Type="http://schemas.openxmlformats.org/officeDocument/2006/relationships/notesSlide" Target="../notesSlides/notesSlide110.xml"/><Relationship Id="rId1" Type="http://schemas.openxmlformats.org/officeDocument/2006/relationships/slideLayout" Target="../slideLayouts/slideLayout26.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26.xml"/></Relationships>
</file>

<file path=ppt/slides/_rels/slide112.xml.rels><?xml version="1.0" encoding="UTF-8" standalone="yes"?>
<Relationships xmlns="http://schemas.openxmlformats.org/package/2006/relationships"><Relationship Id="rId2" Type="http://schemas.openxmlformats.org/officeDocument/2006/relationships/hyperlink" Target="https://github.com/rberlind/sentinel-training-solution/tree/master/sentinel-policies" TargetMode="External"/><Relationship Id="rId1" Type="http://schemas.openxmlformats.org/officeDocument/2006/relationships/slideLayout" Target="../slideLayouts/slideLayout26.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6.xml"/></Relationships>
</file>

<file path=ppt/slides/_rels/slide13.xml.rels><?xml version="1.0" encoding="UTF-8" standalone="yes"?>
<Relationships xmlns="http://schemas.openxmlformats.org/package/2006/relationships"><Relationship Id="rId8" Type="http://schemas.openxmlformats.org/officeDocument/2006/relationships/image" Target="../media/image26.emf"/><Relationship Id="rId3" Type="http://schemas.openxmlformats.org/officeDocument/2006/relationships/image" Target="../media/image21.png"/><Relationship Id="rId7" Type="http://schemas.openxmlformats.org/officeDocument/2006/relationships/image" Target="../media/image25.emf"/><Relationship Id="rId2" Type="http://schemas.openxmlformats.org/officeDocument/2006/relationships/notesSlide" Target="../notesSlides/notesSlide13.xml"/><Relationship Id="rId1" Type="http://schemas.openxmlformats.org/officeDocument/2006/relationships/slideLayout" Target="../slideLayouts/slideLayout27.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1.png"/><Relationship Id="rId7" Type="http://schemas.openxmlformats.org/officeDocument/2006/relationships/image" Target="../media/image26.emf"/><Relationship Id="rId2" Type="http://schemas.openxmlformats.org/officeDocument/2006/relationships/notesSlide" Target="../notesSlides/notesSlide14.xml"/><Relationship Id="rId1" Type="http://schemas.openxmlformats.org/officeDocument/2006/relationships/slideLayout" Target="../slideLayouts/slideLayout27.xml"/><Relationship Id="rId6" Type="http://schemas.openxmlformats.org/officeDocument/2006/relationships/image" Target="../media/image25.emf"/><Relationship Id="rId5" Type="http://schemas.openxmlformats.org/officeDocument/2006/relationships/image" Target="../media/image24.png"/><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27.xml"/></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27.xml"/></Relationships>
</file>

<file path=ppt/slides/_rels/slide17.xml.rels><?xml version="1.0" encoding="UTF-8" standalone="yes"?>
<Relationships xmlns="http://schemas.openxmlformats.org/package/2006/relationships"><Relationship Id="rId3" Type="http://schemas.openxmlformats.org/officeDocument/2006/relationships/hyperlink" Target="https://www.terraform.io/docs/enterprise/sentinel/import/tfplan.html" TargetMode="External"/><Relationship Id="rId2" Type="http://schemas.openxmlformats.org/officeDocument/2006/relationships/notesSlide" Target="../notesSlides/notesSlide17.xml"/><Relationship Id="rId1" Type="http://schemas.openxmlformats.org/officeDocument/2006/relationships/slideLayout" Target="../slideLayouts/slideLayout26.xml"/><Relationship Id="rId6" Type="http://schemas.openxmlformats.org/officeDocument/2006/relationships/hyperlink" Target="https://www.terraform.io/docs/cloud/sentinel/import/tfrun.html" TargetMode="External"/><Relationship Id="rId5" Type="http://schemas.openxmlformats.org/officeDocument/2006/relationships/hyperlink" Target="https://www.terraform.io/docs/enterprise/sentinel/import/tfstate.html" TargetMode="External"/><Relationship Id="rId4" Type="http://schemas.openxmlformats.org/officeDocument/2006/relationships/hyperlink" Target="https://www.terraform.io/docs/enterprise/sentinel/import/tfconfig.html"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8.xml"/><Relationship Id="rId1" Type="http://schemas.openxmlformats.org/officeDocument/2006/relationships/slideLayout" Target="../slideLayouts/slideLayout2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6.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2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6.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3.xml"/><Relationship Id="rId1" Type="http://schemas.openxmlformats.org/officeDocument/2006/relationships/slideLayout" Target="../slideLayouts/slideLayout26.xml"/><Relationship Id="rId4" Type="http://schemas.openxmlformats.org/officeDocument/2006/relationships/image" Target="../media/image33.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6.xml"/></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5.xml"/><Relationship Id="rId1" Type="http://schemas.openxmlformats.org/officeDocument/2006/relationships/slideLayout" Target="../slideLayouts/slideLayout2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6.xml"/></Relationships>
</file>

<file path=ppt/slides/_rels/slide28.xml.rels><?xml version="1.0" encoding="UTF-8" standalone="yes"?>
<Relationships xmlns="http://schemas.openxmlformats.org/package/2006/relationships"><Relationship Id="rId3" Type="http://schemas.openxmlformats.org/officeDocument/2006/relationships/hyperlink" Target="https://docs.hashicorp.com/sentinel" TargetMode="External"/><Relationship Id="rId2" Type="http://schemas.openxmlformats.org/officeDocument/2006/relationships/notesSlide" Target="../notesSlides/notesSlide28.xml"/><Relationship Id="rId1" Type="http://schemas.openxmlformats.org/officeDocument/2006/relationships/slideLayout" Target="../slideLayouts/slideLayout26.xml"/><Relationship Id="rId6" Type="http://schemas.openxmlformats.org/officeDocument/2006/relationships/hyperlink" Target="https://www.hashicorp.com/resources/writing-and-testing-sentinel-policies-for-terraform" TargetMode="External"/><Relationship Id="rId5" Type="http://schemas.openxmlformats.org/officeDocument/2006/relationships/hyperlink" Target="https://github.com/hashicorp/terraform-guides/tree/master/governance/second-generation" TargetMode="External"/><Relationship Id="rId4" Type="http://schemas.openxmlformats.org/officeDocument/2006/relationships/hyperlink" Target="https://www.terraform.io/docs/enterprise/sentinel/index.html" TargetMode="Externa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hyperlink" Target="https://play.instruqt.com/hashicorp/tracks/sentinel-for-terraform-v1" TargetMode="External"/><Relationship Id="rId2" Type="http://schemas.openxmlformats.org/officeDocument/2006/relationships/notesSlide" Target="../notesSlides/notesSlide3.xml"/><Relationship Id="rId1" Type="http://schemas.openxmlformats.org/officeDocument/2006/relationships/slideLayout" Target="../slideLayouts/slideLayout26.xml"/><Relationship Id="rId5" Type="http://schemas.openxmlformats.org/officeDocument/2006/relationships/hyperlink" Target="https://play.instruqt.com/hashicorp/tracks/sentinel-for-terraform-v2" TargetMode="External"/><Relationship Id="rId4" Type="http://schemas.openxmlformats.org/officeDocument/2006/relationships/hyperlink" Target="https://github.com/hashicorp/field-workshops-terraform/blob/master/docs/slides/multi-cloud/sentinel-for-terraform/Sentinel-for-Terraform-v2.pptx" TargetMode="Externa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6.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6.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6.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6.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6.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hyperlink" Target="https://www.hashicorp.com/resources/writing-and-testing-sentinel-policies-for-terraform" TargetMode="External"/><Relationship Id="rId2" Type="http://schemas.openxmlformats.org/officeDocument/2006/relationships/notesSlide" Target="../notesSlides/notesSlide51.xml"/><Relationship Id="rId1" Type="http://schemas.openxmlformats.org/officeDocument/2006/relationships/slideLayout" Target="../slideLayouts/slideLayout26.xml"/></Relationships>
</file>

<file path=ppt/slides/_rels/slide52.xml.rels><?xml version="1.0" encoding="UTF-8" standalone="yes"?>
<Relationships xmlns="http://schemas.openxmlformats.org/package/2006/relationships"><Relationship Id="rId3" Type="http://schemas.openxmlformats.org/officeDocument/2006/relationships/hyperlink" Target="https://play.instruqt.com/hashicorp/tracks/sentinel-for-terraform-v1" TargetMode="External"/><Relationship Id="rId2" Type="http://schemas.openxmlformats.org/officeDocument/2006/relationships/notesSlide" Target="../notesSlides/notesSlide52.xml"/><Relationship Id="rId1" Type="http://schemas.openxmlformats.org/officeDocument/2006/relationships/slideLayout" Target="../slideLayouts/slideLayout26.xml"/></Relationships>
</file>

<file path=ppt/slides/_rels/slide53.xml.rels><?xml version="1.0" encoding="UTF-8" standalone="yes"?>
<Relationships xmlns="http://schemas.openxmlformats.org/package/2006/relationships"><Relationship Id="rId3" Type="http://schemas.openxmlformats.org/officeDocument/2006/relationships/hyperlink" Target="https://play.instruqt.com/instruqt/tracks/getting-started-with-instruqt" TargetMode="External"/><Relationship Id="rId2" Type="http://schemas.openxmlformats.org/officeDocument/2006/relationships/notesSlide" Target="../notesSlides/notesSlide53.xml"/><Relationship Id="rId1" Type="http://schemas.openxmlformats.org/officeDocument/2006/relationships/slideLayout" Target="../slideLayouts/slideLayout26.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6.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6.xml"/></Relationships>
</file>

<file path=ppt/slides/_rels/slide57.xml.rels><?xml version="1.0" encoding="UTF-8" standalone="yes"?>
<Relationships xmlns="http://schemas.openxmlformats.org/package/2006/relationships"><Relationship Id="rId3" Type="http://schemas.openxmlformats.org/officeDocument/2006/relationships/hyperlink" Target="https://docs.hashicorp.com/sentinel/intro/getting-started/install" TargetMode="External"/><Relationship Id="rId2" Type="http://schemas.openxmlformats.org/officeDocument/2006/relationships/notesSlide" Target="../notesSlides/notesSlide57.xml"/><Relationship Id="rId1" Type="http://schemas.openxmlformats.org/officeDocument/2006/relationships/slideLayout" Target="../slideLayouts/slideLayout26.xml"/></Relationships>
</file>

<file path=ppt/slides/_rels/slide58.xml.rels><?xml version="1.0" encoding="UTF-8" standalone="yes"?>
<Relationships xmlns="http://schemas.openxmlformats.org/package/2006/relationships"><Relationship Id="rId3" Type="http://schemas.openxmlformats.org/officeDocument/2006/relationships/hyperlink" Target="https://www.terraform.io/docs/backends/types/remote.html" TargetMode="External"/><Relationship Id="rId2" Type="http://schemas.openxmlformats.org/officeDocument/2006/relationships/notesSlide" Target="../notesSlides/notesSlide58.xml"/><Relationship Id="rId1" Type="http://schemas.openxmlformats.org/officeDocument/2006/relationships/slideLayout" Target="../slideLayouts/slideLayout26.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0.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6.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6.xml"/></Relationships>
</file>

<file path=ppt/slides/_rels/slide62.xml.rels><?xml version="1.0" encoding="UTF-8" standalone="yes"?>
<Relationships xmlns="http://schemas.openxmlformats.org/package/2006/relationships"><Relationship Id="rId3" Type="http://schemas.openxmlformats.org/officeDocument/2006/relationships/hyperlink" Target="https://www.terraform.io/docs/enterprise/users-teams-organizations/users.html#api-tokens" TargetMode="External"/><Relationship Id="rId2" Type="http://schemas.openxmlformats.org/officeDocument/2006/relationships/notesSlide" Target="../notesSlides/notesSlide62.xml"/><Relationship Id="rId1" Type="http://schemas.openxmlformats.org/officeDocument/2006/relationships/slideLayout" Target="../slideLayouts/slideLayout26.xml"/></Relationships>
</file>

<file path=ppt/slides/_rels/slide63.xml.rels><?xml version="1.0" encoding="UTF-8" standalone="yes"?>
<Relationships xmlns="http://schemas.openxmlformats.org/package/2006/relationships"><Relationship Id="rId3" Type="http://schemas.openxmlformats.org/officeDocument/2006/relationships/hyperlink" Target="https://github.com/hashicorp/terraform-guides/blob/master/operations/variable-scripts/set-variables.sh" TargetMode="External"/><Relationship Id="rId2" Type="http://schemas.openxmlformats.org/officeDocument/2006/relationships/notesSlide" Target="../notesSlides/notesSlide63.xml"/><Relationship Id="rId1" Type="http://schemas.openxmlformats.org/officeDocument/2006/relationships/slideLayout" Target="../slideLayouts/slideLayout26.xml"/><Relationship Id="rId4" Type="http://schemas.openxmlformats.org/officeDocument/2006/relationships/hyperlink" Target="https://github.com/hashicorp-community/tf-helper" TargetMode="External"/></Relationships>
</file>

<file path=ppt/slides/_rels/slide6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4.xml"/><Relationship Id="rId1" Type="http://schemas.openxmlformats.org/officeDocument/2006/relationships/slideLayout" Target="../slideLayouts/slideLayout28.xml"/></Relationships>
</file>

<file path=ppt/slides/_rels/slide6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5.xml"/><Relationship Id="rId1" Type="http://schemas.openxmlformats.org/officeDocument/2006/relationships/slideLayout" Target="../slideLayouts/slideLayout28.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6.xml"/></Relationships>
</file>

<file path=ppt/slides/_rels/slide6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7.xml"/><Relationship Id="rId1" Type="http://schemas.openxmlformats.org/officeDocument/2006/relationships/slideLayout" Target="../slideLayouts/slideLayout26.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6.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6.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6.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6.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6.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6.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6.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6.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6.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6.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6.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6.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6.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6.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6.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6.xml"/></Relationships>
</file>

<file path=ppt/slides/_rels/slide85.xml.rels><?xml version="1.0" encoding="UTF-8" standalone="yes"?>
<Relationships xmlns="http://schemas.openxmlformats.org/package/2006/relationships"><Relationship Id="rId3" Type="http://schemas.openxmlformats.org/officeDocument/2006/relationships/hyperlink" Target="https://www.hashicorp.com/resources/writing-and-testing-sentinel-policies-for-terraform" TargetMode="External"/><Relationship Id="rId2" Type="http://schemas.openxmlformats.org/officeDocument/2006/relationships/notesSlide" Target="../notesSlides/notesSlide85.xml"/><Relationship Id="rId1" Type="http://schemas.openxmlformats.org/officeDocument/2006/relationships/slideLayout" Target="../slideLayouts/slideLayout26.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6.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6.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6.xml"/></Relationships>
</file>

<file path=ppt/slides/_rels/slide9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90.xml"/><Relationship Id="rId1" Type="http://schemas.openxmlformats.org/officeDocument/2006/relationships/slideLayout" Target="../slideLayouts/slideLayout10.xml"/></Relationships>
</file>

<file path=ppt/slides/_rels/slide9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91.xml"/><Relationship Id="rId1" Type="http://schemas.openxmlformats.org/officeDocument/2006/relationships/slideLayout" Target="../slideLayouts/slideLayout27.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6.xml"/></Relationships>
</file>

<file path=ppt/slides/_rels/slide9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93.xml"/><Relationship Id="rId1" Type="http://schemas.openxmlformats.org/officeDocument/2006/relationships/slideLayout" Target="../slideLayouts/slideLayout27.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6.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6.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6.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6.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0" name="Shape 710"/>
          <p:cNvSpPr>
            <a:spLocks noGrp="1"/>
          </p:cNvSpPr>
          <p:nvPr>
            <p:ph type="title"/>
          </p:nvPr>
        </p:nvSpPr>
        <p:spPr>
          <a:xfrm>
            <a:off x="2336799" y="5257800"/>
            <a:ext cx="19024601" cy="4927600"/>
          </a:xfrm>
          <a:prstGeom prst="rect">
            <a:avLst/>
          </a:prstGeom>
        </p:spPr>
        <p:txBody>
          <a:bodyPr anchor="ctr"/>
          <a:lstStyle>
            <a:lvl1pPr>
              <a:lnSpc>
                <a:spcPct val="110000"/>
              </a:lnSpc>
              <a:spcBef>
                <a:spcPts val="2600"/>
              </a:spcBef>
              <a:defRPr sz="7500"/>
            </a:lvl1pPr>
          </a:lstStyle>
          <a:p>
            <a:r>
              <a:rPr lang="en-US" dirty="0"/>
              <a:t>Sentinel for Terraform Workshop (v1)</a:t>
            </a:r>
            <a:endParaRPr dirty="0"/>
          </a:p>
        </p:txBody>
      </p:sp>
      <p:sp>
        <p:nvSpPr>
          <p:cNvPr id="711" name="Shape 711"/>
          <p:cNvSpPr>
            <a:spLocks noGrp="1"/>
          </p:cNvSpPr>
          <p:nvPr>
            <p:ph type="body" sz="quarter" idx="1"/>
          </p:nvPr>
        </p:nvSpPr>
        <p:spPr>
          <a:xfrm>
            <a:off x="2519679" y="9638148"/>
            <a:ext cx="12628881" cy="3011052"/>
          </a:xfrm>
          <a:prstGeom prst="rect">
            <a:avLst/>
          </a:prstGeom>
        </p:spPr>
        <p:txBody>
          <a:bodyPr>
            <a:noAutofit/>
          </a:bodyPr>
          <a:lstStyle/>
          <a:p>
            <a:pPr>
              <a:lnSpc>
                <a:spcPct val="100000"/>
              </a:lnSpc>
              <a:spcBef>
                <a:spcPts val="0"/>
              </a:spcBef>
              <a:defRPr>
                <a:solidFill>
                  <a:schemeClr val="accent1"/>
                </a:solidFill>
              </a:defRPr>
            </a:pPr>
            <a:r>
              <a:rPr lang="en-US" sz="4800" dirty="0">
                <a:solidFill>
                  <a:schemeClr val="bg1"/>
                </a:solidFill>
              </a:rPr>
              <a:t>Roger Berlind</a:t>
            </a:r>
          </a:p>
          <a:p>
            <a:pPr>
              <a:lnSpc>
                <a:spcPct val="100000"/>
              </a:lnSpc>
              <a:spcBef>
                <a:spcPts val="0"/>
              </a:spcBef>
              <a:defRPr>
                <a:solidFill>
                  <a:schemeClr val="accent1"/>
                </a:solidFill>
              </a:defRPr>
            </a:pPr>
            <a:r>
              <a:rPr lang="en-US" sz="4800" dirty="0">
                <a:solidFill>
                  <a:schemeClr val="bg1"/>
                </a:solidFill>
              </a:rPr>
              <a:t>Sr. Solutions Engineer</a:t>
            </a:r>
          </a:p>
          <a:p>
            <a:pPr>
              <a:lnSpc>
                <a:spcPct val="100000"/>
              </a:lnSpc>
              <a:spcBef>
                <a:spcPts val="0"/>
              </a:spcBef>
              <a:defRPr>
                <a:solidFill>
                  <a:schemeClr val="accent1"/>
                </a:solidFill>
              </a:defRPr>
            </a:pPr>
            <a:r>
              <a:rPr lang="en-US" sz="4800" dirty="0">
                <a:solidFill>
                  <a:schemeClr val="bg1"/>
                </a:solidFill>
              </a:rPr>
              <a:t>HashiCorp</a:t>
            </a:r>
            <a:endParaRPr sz="4800" dirty="0">
              <a:solidFill>
                <a:schemeClr val="bg1"/>
              </a:solidFill>
            </a:endParaRP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A42B003-8634-7A43-93A5-EAAE7BBFCB0F}"/>
              </a:ext>
            </a:extLst>
          </p:cNvPr>
          <p:cNvSpPr>
            <a:spLocks noGrp="1"/>
          </p:cNvSpPr>
          <p:nvPr>
            <p:ph type="body" idx="1"/>
          </p:nvPr>
        </p:nvSpPr>
        <p:spPr/>
        <p:txBody>
          <a:bodyPr>
            <a:normAutofit fontScale="92500" lnSpcReduction="10000"/>
          </a:bodyPr>
          <a:lstStyle/>
          <a:p>
            <a:r>
              <a:rPr lang="en-US" b="1" dirty="0"/>
              <a:t>Advisory</a:t>
            </a:r>
          </a:p>
          <a:p>
            <a:pPr lvl="1"/>
            <a:r>
              <a:rPr lang="en-US" dirty="0"/>
              <a:t>Only logs violations</a:t>
            </a:r>
          </a:p>
          <a:p>
            <a:r>
              <a:rPr lang="en-US" b="1" dirty="0"/>
              <a:t>Soft Mandatory</a:t>
            </a:r>
          </a:p>
          <a:p>
            <a:pPr lvl="1"/>
            <a:r>
              <a:rPr lang="en-US" dirty="0"/>
              <a:t>Can be overridden by authorized users:</a:t>
            </a:r>
          </a:p>
          <a:p>
            <a:pPr lvl="2"/>
            <a:r>
              <a:rPr lang="en-US" dirty="0"/>
              <a:t>members of the owners team</a:t>
            </a:r>
          </a:p>
          <a:p>
            <a:pPr lvl="2"/>
            <a:r>
              <a:rPr lang="en-US" dirty="0"/>
              <a:t>members of teams with the "Manage Policies" permission</a:t>
            </a:r>
          </a:p>
          <a:p>
            <a:r>
              <a:rPr lang="en-US" b="1" dirty="0"/>
              <a:t>Hard Mandatory</a:t>
            </a:r>
          </a:p>
          <a:p>
            <a:pPr lvl="1"/>
            <a:r>
              <a:rPr lang="en-US" dirty="0"/>
              <a:t>Cannot be overridden by anyone</a:t>
            </a:r>
          </a:p>
          <a:p>
            <a:pPr lvl="1"/>
            <a:endParaRPr lang="en-US" dirty="0"/>
          </a:p>
          <a:p>
            <a:r>
              <a:rPr lang="en-US" dirty="0"/>
              <a:t>Customers often create new Sentinel policies as Advisory, then transition to Soft Mandatory, and eventually to Hard Mandatory.</a:t>
            </a:r>
          </a:p>
          <a:p>
            <a:r>
              <a:rPr lang="en-US" dirty="0"/>
              <a:t>This gives Terraform coders time to adapt and modify their code.</a:t>
            </a:r>
          </a:p>
        </p:txBody>
      </p:sp>
      <p:sp>
        <p:nvSpPr>
          <p:cNvPr id="3" name="Title 2">
            <a:extLst>
              <a:ext uri="{FF2B5EF4-FFF2-40B4-BE49-F238E27FC236}">
                <a16:creationId xmlns:a16="http://schemas.microsoft.com/office/drawing/2014/main" id="{77565C62-9F73-5441-8DB7-9D130CA261B2}"/>
              </a:ext>
            </a:extLst>
          </p:cNvPr>
          <p:cNvSpPr>
            <a:spLocks noGrp="1"/>
          </p:cNvSpPr>
          <p:nvPr>
            <p:ph type="title"/>
          </p:nvPr>
        </p:nvSpPr>
        <p:spPr/>
        <p:txBody>
          <a:bodyPr/>
          <a:lstStyle/>
          <a:p>
            <a:r>
              <a:rPr lang="en-US" dirty="0"/>
              <a:t>Sentinel Policy Enforcement Levels</a:t>
            </a:r>
          </a:p>
        </p:txBody>
      </p:sp>
    </p:spTree>
    <p:extLst>
      <p:ext uri="{BB962C8B-B14F-4D97-AF65-F5344CB8AC3E}">
        <p14:creationId xmlns:p14="http://schemas.microsoft.com/office/powerpoint/2010/main" val="70825827"/>
      </p:ext>
    </p:extLst>
  </p:cSld>
  <p:clrMapOvr>
    <a:masterClrMapping/>
  </p:clrMapOvr>
  <p:transition spd="med"/>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5F4E994-19D1-AB42-B1B4-5FC08E2B10B9}"/>
              </a:ext>
            </a:extLst>
          </p:cNvPr>
          <p:cNvSpPr>
            <a:spLocks noGrp="1"/>
          </p:cNvSpPr>
          <p:nvPr>
            <p:ph type="body" idx="1"/>
          </p:nvPr>
        </p:nvSpPr>
        <p:spPr/>
        <p:txBody>
          <a:bodyPr>
            <a:normAutofit/>
          </a:bodyPr>
          <a:lstStyle/>
          <a:p>
            <a:r>
              <a:rPr lang="en-US" dirty="0"/>
              <a:t>The example </a:t>
            </a:r>
            <a:r>
              <a:rPr lang="en-US" dirty="0">
                <a:hlinkClick r:id="rId3"/>
              </a:rPr>
              <a:t>common functions</a:t>
            </a:r>
            <a:r>
              <a:rPr lang="en-US" dirty="0"/>
              <a:t> only handle top-level attributes of resources and data sources.</a:t>
            </a:r>
          </a:p>
          <a:p>
            <a:r>
              <a:rPr lang="en-US" dirty="0"/>
              <a:t>If you want to restrict a nested attribute of a resource or data source, you will need to define your own custom validation function.</a:t>
            </a:r>
          </a:p>
          <a:p>
            <a:r>
              <a:rPr lang="en-US" dirty="0"/>
              <a:t>As in our previous example, we recommend calling your validation function before your main rule and evaluating the boolean it returns in the main rule to minimize verbose Sentinel output.</a:t>
            </a:r>
          </a:p>
        </p:txBody>
      </p:sp>
      <p:sp>
        <p:nvSpPr>
          <p:cNvPr id="3" name="Title 2">
            <a:extLst>
              <a:ext uri="{FF2B5EF4-FFF2-40B4-BE49-F238E27FC236}">
                <a16:creationId xmlns:a16="http://schemas.microsoft.com/office/drawing/2014/main" id="{D4C07A81-57CE-784A-96B5-4B8D9441C8D3}"/>
              </a:ext>
            </a:extLst>
          </p:cNvPr>
          <p:cNvSpPr>
            <a:spLocks noGrp="1"/>
          </p:cNvSpPr>
          <p:nvPr>
            <p:ph type="title"/>
          </p:nvPr>
        </p:nvSpPr>
        <p:spPr/>
        <p:txBody>
          <a:bodyPr/>
          <a:lstStyle/>
          <a:p>
            <a:r>
              <a:rPr lang="en-US" dirty="0"/>
              <a:t>Restricting Nested Attributes in a Policy (1)</a:t>
            </a:r>
          </a:p>
        </p:txBody>
      </p:sp>
    </p:spTree>
    <p:extLst>
      <p:ext uri="{BB962C8B-B14F-4D97-AF65-F5344CB8AC3E}">
        <p14:creationId xmlns:p14="http://schemas.microsoft.com/office/powerpoint/2010/main" val="3975221860"/>
      </p:ext>
    </p:extLst>
  </p:cSld>
  <p:clrMapOvr>
    <a:masterClrMapping/>
  </p:clrMapOvr>
  <p:transition spd="med"/>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5F4E994-19D1-AB42-B1B4-5FC08E2B10B9}"/>
              </a:ext>
            </a:extLst>
          </p:cNvPr>
          <p:cNvSpPr>
            <a:spLocks noGrp="1"/>
          </p:cNvSpPr>
          <p:nvPr>
            <p:ph type="body" idx="1"/>
          </p:nvPr>
        </p:nvSpPr>
        <p:spPr/>
        <p:txBody>
          <a:bodyPr>
            <a:normAutofit fontScale="92500" lnSpcReduction="10000"/>
          </a:bodyPr>
          <a:lstStyle/>
          <a:p>
            <a:r>
              <a:rPr lang="en-US" dirty="0"/>
              <a:t>Nested attributes in the </a:t>
            </a:r>
            <a:r>
              <a:rPr lang="en-US" dirty="0">
                <a:latin typeface="Courier" pitchFamily="2" charset="0"/>
              </a:rPr>
              <a:t>applied</a:t>
            </a:r>
            <a:r>
              <a:rPr lang="en-US" dirty="0"/>
              <a:t> value of the tfplan import:</a:t>
            </a:r>
          </a:p>
          <a:p>
            <a:pPr lvl="1"/>
            <a:r>
              <a:rPr lang="en-US" dirty="0">
                <a:solidFill>
                  <a:srgbClr val="FF0000"/>
                </a:solidFill>
                <a:latin typeface="Courier" pitchFamily="2" charset="0"/>
              </a:rPr>
              <a:t>r.applied.storage_image_reference[0].publisher</a:t>
            </a:r>
            <a:endParaRPr lang="en-US" dirty="0">
              <a:solidFill>
                <a:srgbClr val="FF0000"/>
              </a:solidFill>
            </a:endParaRPr>
          </a:p>
          <a:p>
            <a:pPr lvl="1"/>
            <a:r>
              <a:rPr lang="en-US" dirty="0">
                <a:solidFill>
                  <a:srgbClr val="FF0000"/>
                </a:solidFill>
                <a:latin typeface="Courier" pitchFamily="2" charset="0"/>
              </a:rPr>
              <a:t>r.applied.boot_disk[0].initialize_params[0].image</a:t>
            </a:r>
          </a:p>
          <a:p>
            <a:r>
              <a:rPr lang="en-US" dirty="0"/>
              <a:t>Note that blocks in Terraform resources are treated by Sentinel as lists of maps even when only one occurrence of the block is allowed.</a:t>
            </a:r>
          </a:p>
          <a:p>
            <a:r>
              <a:rPr lang="en-US" dirty="0"/>
              <a:t>The first index of a Sentinel list is always 0.</a:t>
            </a:r>
          </a:p>
          <a:p>
            <a:r>
              <a:rPr lang="en-US" dirty="0"/>
              <a:t>Nested attributes in the diff value of the tfplan import:</a:t>
            </a:r>
          </a:p>
          <a:p>
            <a:pPr lvl="1"/>
            <a:r>
              <a:rPr lang="en-US" dirty="0">
                <a:solidFill>
                  <a:srgbClr val="FF0000"/>
                </a:solidFill>
                <a:latin typeface="Courier" pitchFamily="2" charset="0"/>
              </a:rPr>
              <a:t>r.diff["storage_image_reference.0.publisher"].computed</a:t>
            </a:r>
          </a:p>
          <a:p>
            <a:pPr lvl="1"/>
            <a:r>
              <a:rPr lang="en-US" dirty="0">
                <a:solidFill>
                  <a:srgbClr val="FF0000"/>
                </a:solidFill>
                <a:latin typeface="Courier" pitchFamily="2" charset="0"/>
              </a:rPr>
              <a:t>r.diff["boot_disk.0.initialize_params.0.image"].computed</a:t>
            </a:r>
          </a:p>
          <a:p>
            <a:r>
              <a:rPr lang="en-US" dirty="0"/>
              <a:t>Count keys in the diff are </a:t>
            </a:r>
            <a:r>
              <a:rPr lang="en-US" dirty="0">
                <a:latin typeface="Courier" pitchFamily="2" charset="0"/>
              </a:rPr>
              <a:t>%</a:t>
            </a:r>
            <a:r>
              <a:rPr lang="en-US" dirty="0"/>
              <a:t> for maps and </a:t>
            </a:r>
            <a:r>
              <a:rPr lang="en-US" dirty="0">
                <a:latin typeface="Courier" pitchFamily="2" charset="0"/>
              </a:rPr>
              <a:t>#</a:t>
            </a:r>
            <a:r>
              <a:rPr lang="en-US" dirty="0"/>
              <a:t> for lists:</a:t>
            </a:r>
          </a:p>
          <a:p>
            <a:pPr lvl="1"/>
            <a:r>
              <a:rPr lang="en-US" dirty="0">
                <a:solidFill>
                  <a:srgbClr val="FF0000"/>
                </a:solidFill>
                <a:latin typeface="Courier" pitchFamily="2" charset="0"/>
              </a:rPr>
              <a:t>r.diff[attribute + ".%"].computed</a:t>
            </a:r>
            <a:r>
              <a:rPr lang="en-US" dirty="0">
                <a:latin typeface="Courier" pitchFamily="2" charset="0"/>
              </a:rPr>
              <a:t> </a:t>
            </a:r>
            <a:r>
              <a:rPr lang="en-US" dirty="0">
                <a:latin typeface="Verdana" panose="020B0604030504040204" pitchFamily="34" charset="0"/>
                <a:ea typeface="Verdana" panose="020B0604030504040204" pitchFamily="34" charset="0"/>
                <a:cs typeface="Verdana" panose="020B0604030504040204" pitchFamily="34" charset="0"/>
              </a:rPr>
              <a:t>(check the count of a map)</a:t>
            </a:r>
          </a:p>
          <a:p>
            <a:pPr lvl="1"/>
            <a:r>
              <a:rPr lang="en-US" dirty="0">
                <a:solidFill>
                  <a:srgbClr val="FF0000"/>
                </a:solidFill>
                <a:latin typeface="Courier" pitchFamily="2" charset="0"/>
              </a:rPr>
              <a:t>r.diff[attribute + ".#"].computed</a:t>
            </a:r>
            <a:r>
              <a:rPr lang="en-US" dirty="0">
                <a:latin typeface="Courier" pitchFamily="2" charset="0"/>
              </a:rPr>
              <a:t> </a:t>
            </a:r>
            <a:r>
              <a:rPr lang="en-US" dirty="0">
                <a:latin typeface="Verdana" panose="020B0604030504040204" pitchFamily="34" charset="0"/>
                <a:ea typeface="Verdana" panose="020B0604030504040204" pitchFamily="34" charset="0"/>
                <a:cs typeface="Verdana" panose="020B0604030504040204" pitchFamily="34" charset="0"/>
              </a:rPr>
              <a:t>(check the count of a list)</a:t>
            </a:r>
          </a:p>
        </p:txBody>
      </p:sp>
      <p:sp>
        <p:nvSpPr>
          <p:cNvPr id="3" name="Title 2">
            <a:extLst>
              <a:ext uri="{FF2B5EF4-FFF2-40B4-BE49-F238E27FC236}">
                <a16:creationId xmlns:a16="http://schemas.microsoft.com/office/drawing/2014/main" id="{D4C07A81-57CE-784A-96B5-4B8D9441C8D3}"/>
              </a:ext>
            </a:extLst>
          </p:cNvPr>
          <p:cNvSpPr>
            <a:spLocks noGrp="1"/>
          </p:cNvSpPr>
          <p:nvPr>
            <p:ph type="title"/>
          </p:nvPr>
        </p:nvSpPr>
        <p:spPr/>
        <p:txBody>
          <a:bodyPr/>
          <a:lstStyle/>
          <a:p>
            <a:r>
              <a:rPr lang="en-US" dirty="0"/>
              <a:t>Restricting Nested Attributes in a Policy (2)</a:t>
            </a:r>
          </a:p>
        </p:txBody>
      </p:sp>
    </p:spTree>
    <p:extLst>
      <p:ext uri="{BB962C8B-B14F-4D97-AF65-F5344CB8AC3E}">
        <p14:creationId xmlns:p14="http://schemas.microsoft.com/office/powerpoint/2010/main" val="2022875503"/>
      </p:ext>
    </p:extLst>
  </p:cSld>
  <p:clrMapOvr>
    <a:masterClrMapping/>
  </p:clrMapOvr>
  <p:transition spd="med"/>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1531555-44E9-C94F-972E-FDA24936163E}"/>
              </a:ext>
            </a:extLst>
          </p:cNvPr>
          <p:cNvSpPr>
            <a:spLocks noGrp="1"/>
          </p:cNvSpPr>
          <p:nvPr>
            <p:ph type="body" idx="1"/>
          </p:nvPr>
        </p:nvSpPr>
        <p:spPr/>
        <p:txBody>
          <a:bodyPr>
            <a:normAutofit lnSpcReduction="10000"/>
          </a:bodyPr>
          <a:lstStyle/>
          <a:p>
            <a:r>
              <a:rPr lang="en-US" dirty="0"/>
              <a:t>Our sample policy restricted the attribute of a resource.</a:t>
            </a:r>
          </a:p>
          <a:p>
            <a:r>
              <a:rPr lang="en-US" dirty="0"/>
              <a:t>Restricting the attribute of a data source is quite similar.</a:t>
            </a:r>
          </a:p>
          <a:p>
            <a:r>
              <a:rPr lang="en-US" dirty="0"/>
              <a:t>However, it is important to keep in mind that Terraform evaluates data sources at different times:</a:t>
            </a:r>
          </a:p>
          <a:p>
            <a:pPr lvl="1"/>
            <a:r>
              <a:rPr lang="en-US" dirty="0"/>
              <a:t>If a data source does not reference any computed values, it is evaluated during the refresh call in the plan step of the run.</a:t>
            </a:r>
          </a:p>
          <a:p>
            <a:pPr lvl="1"/>
            <a:r>
              <a:rPr lang="en-US" dirty="0"/>
              <a:t>If a data source does reference any computed values, it is evaluated during the apply step of the run.</a:t>
            </a:r>
          </a:p>
          <a:p>
            <a:r>
              <a:rPr lang="en-US" dirty="0"/>
              <a:t>In the first case, the information will be in the tfstate import.</a:t>
            </a:r>
          </a:p>
          <a:p>
            <a:r>
              <a:rPr lang="en-US" dirty="0"/>
              <a:t>In the second case, the information will be in the tfplan import.</a:t>
            </a:r>
          </a:p>
          <a:p>
            <a:r>
              <a:rPr lang="en-US" dirty="0"/>
              <a:t>In either case, some information will be in the tfconfig import.</a:t>
            </a:r>
          </a:p>
        </p:txBody>
      </p:sp>
      <p:sp>
        <p:nvSpPr>
          <p:cNvPr id="3" name="Title 2">
            <a:extLst>
              <a:ext uri="{FF2B5EF4-FFF2-40B4-BE49-F238E27FC236}">
                <a16:creationId xmlns:a16="http://schemas.microsoft.com/office/drawing/2014/main" id="{6ADA7EED-5532-3744-B786-8309FC3634B8}"/>
              </a:ext>
            </a:extLst>
          </p:cNvPr>
          <p:cNvSpPr>
            <a:spLocks noGrp="1"/>
          </p:cNvSpPr>
          <p:nvPr>
            <p:ph type="title"/>
          </p:nvPr>
        </p:nvSpPr>
        <p:spPr/>
        <p:txBody>
          <a:bodyPr/>
          <a:lstStyle/>
          <a:p>
            <a:r>
              <a:rPr lang="en-US" dirty="0"/>
              <a:t>Working with Data Sources</a:t>
            </a:r>
          </a:p>
        </p:txBody>
      </p:sp>
    </p:spTree>
    <p:extLst>
      <p:ext uri="{BB962C8B-B14F-4D97-AF65-F5344CB8AC3E}">
        <p14:creationId xmlns:p14="http://schemas.microsoft.com/office/powerpoint/2010/main" val="2171477949"/>
      </p:ext>
    </p:extLst>
  </p:cSld>
  <p:clrMapOvr>
    <a:masterClrMapping/>
  </p:clrMapOvr>
  <p:transition spd="med"/>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39F3FFA-9110-C04E-9763-95E78B7DD13B}"/>
              </a:ext>
            </a:extLst>
          </p:cNvPr>
          <p:cNvSpPr>
            <a:spLocks noGrp="1"/>
          </p:cNvSpPr>
          <p:nvPr>
            <p:ph type="body" idx="1"/>
          </p:nvPr>
        </p:nvSpPr>
        <p:spPr/>
        <p:txBody>
          <a:bodyPr>
            <a:normAutofit fontScale="92500" lnSpcReduction="20000"/>
          </a:bodyPr>
          <a:lstStyle/>
          <a:p>
            <a:r>
              <a:rPr lang="en-US" dirty="0"/>
              <a:t>The applied value of a resource in the tfplan import combines the current state of the resource prior to a run with the changes being made by the plan (the resource's "diff") to generate a predicted representation of what the resource's state will be after the apply.</a:t>
            </a:r>
          </a:p>
          <a:p>
            <a:r>
              <a:rPr lang="en-US" dirty="0"/>
              <a:t>So, most of what you might want to learn about the current state of a workspace is already exposed through the tfplan import.</a:t>
            </a:r>
          </a:p>
          <a:p>
            <a:r>
              <a:rPr lang="en-US" dirty="0"/>
              <a:t>However, the tfstate import does expose the depends_on, tainted, and id values of each resource and data source.</a:t>
            </a:r>
          </a:p>
          <a:p>
            <a:r>
              <a:rPr lang="en-US" dirty="0"/>
              <a:t>It also exposes the values of outputs.</a:t>
            </a:r>
          </a:p>
          <a:p>
            <a:r>
              <a:rPr lang="en-US" dirty="0"/>
              <a:t>The tfstate import uses the </a:t>
            </a:r>
            <a:r>
              <a:rPr lang="en-US" b="1" dirty="0"/>
              <a:t>attr</a:t>
            </a:r>
            <a:r>
              <a:rPr lang="en-US" dirty="0"/>
              <a:t> value instead of the </a:t>
            </a:r>
            <a:r>
              <a:rPr lang="en-US" b="1" dirty="0"/>
              <a:t>applied</a:t>
            </a:r>
            <a:r>
              <a:rPr lang="en-US" dirty="0"/>
              <a:t> value for resources and data sources.</a:t>
            </a:r>
          </a:p>
          <a:p>
            <a:r>
              <a:rPr lang="en-US" dirty="0"/>
              <a:t>Finally, as mentioned in the previous slide, the tfstate import can be used to evaluate data sources that do not use computed values.</a:t>
            </a:r>
          </a:p>
        </p:txBody>
      </p:sp>
      <p:sp>
        <p:nvSpPr>
          <p:cNvPr id="3" name="Title 2">
            <a:extLst>
              <a:ext uri="{FF2B5EF4-FFF2-40B4-BE49-F238E27FC236}">
                <a16:creationId xmlns:a16="http://schemas.microsoft.com/office/drawing/2014/main" id="{68112E7D-7571-3C4C-836A-17DCAE5FDBF2}"/>
              </a:ext>
            </a:extLst>
          </p:cNvPr>
          <p:cNvSpPr>
            <a:spLocks noGrp="1"/>
          </p:cNvSpPr>
          <p:nvPr>
            <p:ph type="title"/>
          </p:nvPr>
        </p:nvSpPr>
        <p:spPr/>
        <p:txBody>
          <a:bodyPr/>
          <a:lstStyle/>
          <a:p>
            <a:r>
              <a:rPr lang="en-US" dirty="0"/>
              <a:t>Using the tfstate Import</a:t>
            </a:r>
          </a:p>
        </p:txBody>
      </p:sp>
    </p:spTree>
    <p:extLst>
      <p:ext uri="{BB962C8B-B14F-4D97-AF65-F5344CB8AC3E}">
        <p14:creationId xmlns:p14="http://schemas.microsoft.com/office/powerpoint/2010/main" val="1386779977"/>
      </p:ext>
    </p:extLst>
  </p:cSld>
  <p:clrMapOvr>
    <a:masterClrMapping/>
  </p:clrMapOvr>
  <p:transition spd="med"/>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39F3FFA-9110-C04E-9763-95E78B7DD13B}"/>
              </a:ext>
            </a:extLst>
          </p:cNvPr>
          <p:cNvSpPr>
            <a:spLocks noGrp="1"/>
          </p:cNvSpPr>
          <p:nvPr>
            <p:ph type="body" idx="1"/>
          </p:nvPr>
        </p:nvSpPr>
        <p:spPr/>
        <p:txBody>
          <a:bodyPr>
            <a:normAutofit lnSpcReduction="10000"/>
          </a:bodyPr>
          <a:lstStyle/>
          <a:p>
            <a:r>
              <a:rPr lang="en-US" dirty="0"/>
              <a:t>Some Sentinel policies need to restrict things that are only available in the </a:t>
            </a:r>
            <a:r>
              <a:rPr lang="en-US" b="1" dirty="0"/>
              <a:t>tfconfig</a:t>
            </a:r>
            <a:r>
              <a:rPr lang="en-US" dirty="0"/>
              <a:t> import.</a:t>
            </a:r>
          </a:p>
          <a:p>
            <a:pPr lvl="1"/>
            <a:r>
              <a:rPr lang="en-US" dirty="0"/>
              <a:t>Providers and Provisioners,</a:t>
            </a:r>
          </a:p>
          <a:p>
            <a:pPr lvl="1"/>
            <a:r>
              <a:rPr lang="en-US" dirty="0"/>
              <a:t>Module Sources and Versions</a:t>
            </a:r>
          </a:p>
          <a:p>
            <a:pPr lvl="1"/>
            <a:r>
              <a:rPr lang="en-US" dirty="0"/>
              <a:t>Metadata for Variables and Outputs</a:t>
            </a:r>
          </a:p>
          <a:p>
            <a:r>
              <a:rPr lang="en-US" dirty="0"/>
              <a:t>The tfconfig import can also be used to introspect the actual code contained in a Terraform configuration.</a:t>
            </a:r>
          </a:p>
          <a:p>
            <a:pPr lvl="1"/>
            <a:r>
              <a:rPr lang="en-US" dirty="0"/>
              <a:t>This allows attributes of different resources to be compared even if they are computed.</a:t>
            </a:r>
          </a:p>
          <a:p>
            <a:pPr lvl="1"/>
            <a:r>
              <a:rPr lang="en-US" dirty="0"/>
              <a:t>This can also be useful for enforcing Terraform code conventions.</a:t>
            </a:r>
          </a:p>
          <a:p>
            <a:r>
              <a:rPr lang="en-US" dirty="0"/>
              <a:t>The tfconfig import uses the </a:t>
            </a:r>
            <a:r>
              <a:rPr lang="en-US" b="1" dirty="0"/>
              <a:t>config</a:t>
            </a:r>
            <a:r>
              <a:rPr lang="en-US" dirty="0"/>
              <a:t> and </a:t>
            </a:r>
            <a:r>
              <a:rPr lang="en-US" b="1" dirty="0"/>
              <a:t>references</a:t>
            </a:r>
            <a:r>
              <a:rPr lang="en-US" dirty="0"/>
              <a:t> values instead of the </a:t>
            </a:r>
            <a:r>
              <a:rPr lang="en-US" b="1" dirty="0"/>
              <a:t>applied</a:t>
            </a:r>
            <a:r>
              <a:rPr lang="en-US" dirty="0"/>
              <a:t> value for resources and data sources.</a:t>
            </a:r>
          </a:p>
        </p:txBody>
      </p:sp>
      <p:sp>
        <p:nvSpPr>
          <p:cNvPr id="3" name="Title 2">
            <a:extLst>
              <a:ext uri="{FF2B5EF4-FFF2-40B4-BE49-F238E27FC236}">
                <a16:creationId xmlns:a16="http://schemas.microsoft.com/office/drawing/2014/main" id="{68112E7D-7571-3C4C-836A-17DCAE5FDBF2}"/>
              </a:ext>
            </a:extLst>
          </p:cNvPr>
          <p:cNvSpPr>
            <a:spLocks noGrp="1"/>
          </p:cNvSpPr>
          <p:nvPr>
            <p:ph type="title"/>
          </p:nvPr>
        </p:nvSpPr>
        <p:spPr/>
        <p:txBody>
          <a:bodyPr/>
          <a:lstStyle/>
          <a:p>
            <a:r>
              <a:rPr lang="en-US" dirty="0"/>
              <a:t>Using the tfconfig Import</a:t>
            </a:r>
          </a:p>
        </p:txBody>
      </p:sp>
    </p:spTree>
    <p:extLst>
      <p:ext uri="{BB962C8B-B14F-4D97-AF65-F5344CB8AC3E}">
        <p14:creationId xmlns:p14="http://schemas.microsoft.com/office/powerpoint/2010/main" val="321081809"/>
      </p:ext>
    </p:extLst>
  </p:cSld>
  <p:clrMapOvr>
    <a:masterClrMapping/>
  </p:clrMapOvr>
  <p:transition spd="med"/>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39F3FFA-9110-C04E-9763-95E78B7DD13B}"/>
              </a:ext>
            </a:extLst>
          </p:cNvPr>
          <p:cNvSpPr>
            <a:spLocks noGrp="1"/>
          </p:cNvSpPr>
          <p:nvPr>
            <p:ph type="body" idx="1"/>
          </p:nvPr>
        </p:nvSpPr>
        <p:spPr/>
        <p:txBody>
          <a:bodyPr/>
          <a:lstStyle/>
          <a:p>
            <a:r>
              <a:rPr lang="en-US" dirty="0"/>
              <a:t>There are two main use cases for the </a:t>
            </a:r>
            <a:r>
              <a:rPr lang="en-US" b="1" dirty="0"/>
              <a:t>tfrun</a:t>
            </a:r>
            <a:r>
              <a:rPr lang="en-US" dirty="0"/>
              <a:t> import:</a:t>
            </a:r>
          </a:p>
          <a:p>
            <a:pPr lvl="1"/>
            <a:r>
              <a:rPr lang="en-US" dirty="0"/>
              <a:t>Restricting the costs of cloud resources by evaluating cost estimates generated for AWS, Azure, and GCP between the plan and the running of Sentinel policy checks.</a:t>
            </a:r>
          </a:p>
          <a:p>
            <a:pPr lvl="1"/>
            <a:r>
              <a:rPr lang="en-US" dirty="0"/>
              <a:t>Selectively applying policy conditions to different workspaces based on their names:</a:t>
            </a:r>
          </a:p>
          <a:p>
            <a:pPr lvl="2"/>
            <a:r>
              <a:rPr lang="en-US" dirty="0"/>
              <a:t>For instance, don't allow Auto Apply to be set in workspaces with names starting in "prod-" or ending in "-prod".</a:t>
            </a:r>
          </a:p>
          <a:p>
            <a:r>
              <a:rPr lang="en-US" dirty="0"/>
              <a:t>Additional use cases will likely be addressed as the tfrun import is expanded.</a:t>
            </a:r>
          </a:p>
        </p:txBody>
      </p:sp>
      <p:sp>
        <p:nvSpPr>
          <p:cNvPr id="3" name="Title 2">
            <a:extLst>
              <a:ext uri="{FF2B5EF4-FFF2-40B4-BE49-F238E27FC236}">
                <a16:creationId xmlns:a16="http://schemas.microsoft.com/office/drawing/2014/main" id="{68112E7D-7571-3C4C-836A-17DCAE5FDBF2}"/>
              </a:ext>
            </a:extLst>
          </p:cNvPr>
          <p:cNvSpPr>
            <a:spLocks noGrp="1"/>
          </p:cNvSpPr>
          <p:nvPr>
            <p:ph type="title"/>
          </p:nvPr>
        </p:nvSpPr>
        <p:spPr/>
        <p:txBody>
          <a:bodyPr/>
          <a:lstStyle/>
          <a:p>
            <a:r>
              <a:rPr lang="en-US" dirty="0"/>
              <a:t>Using the tfrun Import</a:t>
            </a:r>
          </a:p>
        </p:txBody>
      </p:sp>
    </p:spTree>
    <p:extLst>
      <p:ext uri="{BB962C8B-B14F-4D97-AF65-F5344CB8AC3E}">
        <p14:creationId xmlns:p14="http://schemas.microsoft.com/office/powerpoint/2010/main" val="2254338667"/>
      </p:ext>
    </p:extLst>
  </p:cSld>
  <p:clrMapOvr>
    <a:masterClrMapping/>
  </p:clrMapOvr>
  <p:transition spd="med"/>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9E6B8DE-9264-9B45-BA14-E22D81DF7E4A}"/>
              </a:ext>
            </a:extLst>
          </p:cNvPr>
          <p:cNvSpPr>
            <a:spLocks noGrp="1"/>
          </p:cNvSpPr>
          <p:nvPr>
            <p:ph type="body" idx="1"/>
          </p:nvPr>
        </p:nvSpPr>
        <p:spPr/>
        <p:txBody>
          <a:bodyPr/>
          <a:lstStyle/>
          <a:p>
            <a:r>
              <a:rPr lang="en-US" dirty="0"/>
              <a:t>Sentinel policies in Terraform Cloud and Terraform Enterprise can use the </a:t>
            </a:r>
            <a:r>
              <a:rPr lang="en-US" dirty="0">
                <a:hlinkClick r:id="rId3"/>
              </a:rPr>
              <a:t>http import</a:t>
            </a:r>
            <a:r>
              <a:rPr lang="en-US" dirty="0"/>
              <a:t> to call external API endpoints.</a:t>
            </a:r>
          </a:p>
          <a:p>
            <a:r>
              <a:rPr lang="en-US" dirty="0"/>
              <a:t>Currently, the http import only supports the HTTP GET operation against API endpoints that return JSON documents.</a:t>
            </a:r>
          </a:p>
          <a:p>
            <a:r>
              <a:rPr lang="en-US" dirty="0"/>
              <a:t>In the future, it might also support API endpoints that return XML.</a:t>
            </a:r>
          </a:p>
          <a:p>
            <a:r>
              <a:rPr lang="en-US" dirty="0"/>
              <a:t>The http import can send data to an API endpoint with the http import using headers or URL parameters.</a:t>
            </a:r>
          </a:p>
          <a:p>
            <a:pPr lvl="1"/>
            <a:r>
              <a:rPr lang="en-US" dirty="0"/>
              <a:t>But sending data in the URL parameters is insecure, and there are limits on the size of headers.</a:t>
            </a:r>
          </a:p>
          <a:p>
            <a:r>
              <a:rPr lang="en-US" dirty="0"/>
              <a:t>Some example policies that use the http import are </a:t>
            </a:r>
            <a:r>
              <a:rPr lang="en-US" dirty="0">
                <a:hlinkClick r:id="rId4"/>
              </a:rPr>
              <a:t>here</a:t>
            </a:r>
            <a:r>
              <a:rPr lang="en-US" dirty="0"/>
              <a:t>.</a:t>
            </a:r>
          </a:p>
        </p:txBody>
      </p:sp>
      <p:sp>
        <p:nvSpPr>
          <p:cNvPr id="3" name="Title 2">
            <a:extLst>
              <a:ext uri="{FF2B5EF4-FFF2-40B4-BE49-F238E27FC236}">
                <a16:creationId xmlns:a16="http://schemas.microsoft.com/office/drawing/2014/main" id="{2A7C2AEB-395B-BE40-ADAE-23BEDF442B20}"/>
              </a:ext>
            </a:extLst>
          </p:cNvPr>
          <p:cNvSpPr>
            <a:spLocks noGrp="1"/>
          </p:cNvSpPr>
          <p:nvPr>
            <p:ph type="title"/>
          </p:nvPr>
        </p:nvSpPr>
        <p:spPr/>
        <p:txBody>
          <a:bodyPr/>
          <a:lstStyle/>
          <a:p>
            <a:r>
              <a:rPr lang="en-US" dirty="0"/>
              <a:t>Making Calls to External API Endpoints</a:t>
            </a:r>
          </a:p>
        </p:txBody>
      </p:sp>
    </p:spTree>
    <p:extLst>
      <p:ext uri="{BB962C8B-B14F-4D97-AF65-F5344CB8AC3E}">
        <p14:creationId xmlns:p14="http://schemas.microsoft.com/office/powerpoint/2010/main" val="2609392086"/>
      </p:ext>
    </p:extLst>
  </p:cSld>
  <p:clrMapOvr>
    <a:masterClrMapping/>
  </p:clrMapOvr>
  <p:transition spd="med"/>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3ED39-B5D6-AE45-AF15-5AD5BFC94D83}"/>
              </a:ext>
            </a:extLst>
          </p:cNvPr>
          <p:cNvSpPr>
            <a:spLocks noGrp="1"/>
          </p:cNvSpPr>
          <p:nvPr>
            <p:ph type="title"/>
          </p:nvPr>
        </p:nvSpPr>
        <p:spPr>
          <a:xfrm>
            <a:off x="2336799" y="5257800"/>
            <a:ext cx="18546120" cy="4927600"/>
          </a:xfrm>
        </p:spPr>
        <p:txBody>
          <a:bodyPr anchor="ctr"/>
          <a:lstStyle/>
          <a:p>
            <a:r>
              <a:rPr lang="en-US" dirty="0"/>
              <a:t>Workshop Challenges:</a:t>
            </a:r>
            <a:br>
              <a:rPr lang="en-US" dirty="0"/>
            </a:br>
            <a:r>
              <a:rPr lang="en-US" dirty="0"/>
              <a:t>Write More Policies</a:t>
            </a:r>
          </a:p>
        </p:txBody>
      </p:sp>
    </p:spTree>
    <p:extLst>
      <p:ext uri="{BB962C8B-B14F-4D97-AF65-F5344CB8AC3E}">
        <p14:creationId xmlns:p14="http://schemas.microsoft.com/office/powerpoint/2010/main" val="946145826"/>
      </p:ext>
    </p:extLst>
  </p:cSld>
  <p:clrMapOvr>
    <a:masterClrMapping/>
  </p:clrMapOvr>
  <p:transition spd="med"/>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09005B7-8A58-3E47-B5E4-0B7DF85B19FC}"/>
              </a:ext>
            </a:extLst>
          </p:cNvPr>
          <p:cNvSpPr>
            <a:spLocks noGrp="1"/>
          </p:cNvSpPr>
          <p:nvPr>
            <p:ph type="body" idx="1"/>
          </p:nvPr>
        </p:nvSpPr>
        <p:spPr/>
        <p:txBody>
          <a:bodyPr>
            <a:normAutofit/>
          </a:bodyPr>
          <a:lstStyle/>
          <a:p>
            <a:r>
              <a:rPr lang="en-US" dirty="0"/>
              <a:t>We don't describe the challenges in detail here since the challenge note screens and assignments describe them.</a:t>
            </a:r>
          </a:p>
          <a:p>
            <a:pPr lvl="1"/>
            <a:r>
              <a:rPr lang="en-US" dirty="0"/>
              <a:t>The Sentinel CLI: Learn about the Sentinel CLI commands.</a:t>
            </a:r>
          </a:p>
          <a:p>
            <a:pPr lvl="1"/>
            <a:r>
              <a:rPr lang="en-US" dirty="0"/>
              <a:t>Run Your First Sentinel Policy: Apply and test your first policy.</a:t>
            </a:r>
          </a:p>
          <a:p>
            <a:pPr lvl="1"/>
            <a:r>
              <a:rPr lang="en-US" dirty="0"/>
              <a:t>Exercise 1: Restrict Vault authentication methods.</a:t>
            </a:r>
          </a:p>
          <a:p>
            <a:pPr lvl="1"/>
            <a:r>
              <a:rPr lang="en-US" dirty="0">
                <a:solidFill>
                  <a:srgbClr val="FF0000"/>
                </a:solidFill>
              </a:rPr>
              <a:t>Exercise 2: Restrict AWS IAM access keys.</a:t>
            </a:r>
          </a:p>
          <a:p>
            <a:pPr lvl="1"/>
            <a:r>
              <a:rPr lang="en-US" dirty="0">
                <a:solidFill>
                  <a:srgbClr val="FF0000"/>
                </a:solidFill>
              </a:rPr>
              <a:t>Exercise 3: Restrict domains of AWS CM (ACM) certificates.</a:t>
            </a:r>
          </a:p>
          <a:p>
            <a:pPr lvl="1"/>
            <a:r>
              <a:rPr lang="en-US" dirty="0">
                <a:solidFill>
                  <a:srgbClr val="FF0000"/>
                </a:solidFill>
              </a:rPr>
              <a:t>Exercise 4: Restrict images used by GCP compute instances.</a:t>
            </a:r>
          </a:p>
          <a:p>
            <a:pPr lvl="1"/>
            <a:r>
              <a:rPr lang="en-US" dirty="0">
                <a:solidFill>
                  <a:srgbClr val="FF0000"/>
                </a:solidFill>
              </a:rPr>
              <a:t>Exercise 5: Only allow modules from a Private Module Registry.</a:t>
            </a:r>
          </a:p>
          <a:p>
            <a:pPr lvl="1"/>
            <a:r>
              <a:rPr lang="en-US" dirty="0">
                <a:solidFill>
                  <a:srgbClr val="FF0000"/>
                </a:solidFill>
              </a:rPr>
              <a:t>Extra Credit: Prevent auto apply on production workspaces.</a:t>
            </a:r>
          </a:p>
        </p:txBody>
      </p:sp>
      <p:sp>
        <p:nvSpPr>
          <p:cNvPr id="3" name="Title 2">
            <a:extLst>
              <a:ext uri="{FF2B5EF4-FFF2-40B4-BE49-F238E27FC236}">
                <a16:creationId xmlns:a16="http://schemas.microsoft.com/office/drawing/2014/main" id="{A8D78656-A45B-2744-AF0F-0A319FBC1DA7}"/>
              </a:ext>
            </a:extLst>
          </p:cNvPr>
          <p:cNvSpPr>
            <a:spLocks noGrp="1"/>
          </p:cNvSpPr>
          <p:nvPr>
            <p:ph type="title"/>
          </p:nvPr>
        </p:nvSpPr>
        <p:spPr/>
        <p:txBody>
          <a:bodyPr>
            <a:normAutofit/>
          </a:bodyPr>
          <a:lstStyle/>
          <a:p>
            <a:r>
              <a:rPr lang="en-US" dirty="0"/>
              <a:t>Workshop Challenges: Write More Policies</a:t>
            </a:r>
          </a:p>
        </p:txBody>
      </p:sp>
    </p:spTree>
    <p:extLst>
      <p:ext uri="{BB962C8B-B14F-4D97-AF65-F5344CB8AC3E}">
        <p14:creationId xmlns:p14="http://schemas.microsoft.com/office/powerpoint/2010/main" val="3962796121"/>
      </p:ext>
    </p:extLst>
  </p:cSld>
  <p:clrMapOvr>
    <a:masterClrMapping/>
  </p:clrMapOvr>
  <p:transition spd="med"/>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09005B7-8A58-3E47-B5E4-0B7DF85B19FC}"/>
              </a:ext>
            </a:extLst>
          </p:cNvPr>
          <p:cNvSpPr>
            <a:spLocks noGrp="1"/>
          </p:cNvSpPr>
          <p:nvPr>
            <p:ph type="body" idx="1"/>
          </p:nvPr>
        </p:nvSpPr>
        <p:spPr/>
        <p:txBody>
          <a:bodyPr>
            <a:normAutofit/>
          </a:bodyPr>
          <a:lstStyle/>
          <a:p>
            <a:r>
              <a:rPr lang="en-US" dirty="0"/>
              <a:t>After launching each challenge, you should read the note screens while the challenge loads to learn about the challenge's task:</a:t>
            </a:r>
          </a:p>
          <a:p>
            <a:pPr lvl="1"/>
            <a:r>
              <a:rPr lang="en-US" dirty="0"/>
              <a:t>Most challenges have 2 note screens with useful links that will help you solve them.</a:t>
            </a:r>
          </a:p>
          <a:p>
            <a:r>
              <a:rPr lang="en-US" dirty="0"/>
              <a:t>When the "Start" button appears, click it to view the challenge's assignment and begin following the instructions.</a:t>
            </a:r>
          </a:p>
          <a:p>
            <a:r>
              <a:rPr lang="en-US" dirty="0"/>
              <a:t>Each challenge (after the first) in this workshop has 3 tabs:</a:t>
            </a:r>
          </a:p>
          <a:p>
            <a:pPr lvl="1"/>
            <a:r>
              <a:rPr lang="en-US" dirty="0"/>
              <a:t>The </a:t>
            </a:r>
            <a:r>
              <a:rPr lang="en-US" b="1" dirty="0"/>
              <a:t>Policy</a:t>
            </a:r>
            <a:r>
              <a:rPr lang="en-US" dirty="0"/>
              <a:t> tab lets you edit a policy.</a:t>
            </a:r>
          </a:p>
          <a:p>
            <a:pPr lvl="1"/>
            <a:r>
              <a:rPr lang="en-US" dirty="0"/>
              <a:t>The </a:t>
            </a:r>
            <a:r>
              <a:rPr lang="en-US" b="1" dirty="0"/>
              <a:t>Test Cases</a:t>
            </a:r>
            <a:r>
              <a:rPr lang="en-US" dirty="0"/>
              <a:t> tab lets you inspect test cases and the mocks.</a:t>
            </a:r>
          </a:p>
          <a:p>
            <a:pPr lvl="1"/>
            <a:r>
              <a:rPr lang="en-US" dirty="0"/>
              <a:t>The </a:t>
            </a:r>
            <a:r>
              <a:rPr lang="en-US" b="1" dirty="0"/>
              <a:t>Sentinel CLI</a:t>
            </a:r>
            <a:r>
              <a:rPr lang="en-US" dirty="0"/>
              <a:t> tab lets you run the </a:t>
            </a:r>
            <a:r>
              <a:rPr lang="en-US" dirty="0">
                <a:latin typeface="Courier" pitchFamily="2" charset="0"/>
              </a:rPr>
              <a:t>sentinel test</a:t>
            </a:r>
            <a:r>
              <a:rPr lang="en-US" dirty="0"/>
              <a:t> command. </a:t>
            </a:r>
          </a:p>
        </p:txBody>
      </p:sp>
      <p:sp>
        <p:nvSpPr>
          <p:cNvPr id="3" name="Title 2">
            <a:extLst>
              <a:ext uri="{FF2B5EF4-FFF2-40B4-BE49-F238E27FC236}">
                <a16:creationId xmlns:a16="http://schemas.microsoft.com/office/drawing/2014/main" id="{A8D78656-A45B-2744-AF0F-0A319FBC1DA7}"/>
              </a:ext>
            </a:extLst>
          </p:cNvPr>
          <p:cNvSpPr>
            <a:spLocks noGrp="1"/>
          </p:cNvSpPr>
          <p:nvPr>
            <p:ph type="title"/>
          </p:nvPr>
        </p:nvSpPr>
        <p:spPr/>
        <p:txBody>
          <a:bodyPr>
            <a:normAutofit/>
          </a:bodyPr>
          <a:lstStyle/>
          <a:p>
            <a:r>
              <a:rPr lang="en-US" dirty="0"/>
              <a:t>Challenge Flow</a:t>
            </a:r>
          </a:p>
        </p:txBody>
      </p:sp>
    </p:spTree>
    <p:extLst>
      <p:ext uri="{BB962C8B-B14F-4D97-AF65-F5344CB8AC3E}">
        <p14:creationId xmlns:p14="http://schemas.microsoft.com/office/powerpoint/2010/main" val="3432398999"/>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4A87030-B22B-8340-8A6A-D8EB267266BD}"/>
              </a:ext>
            </a:extLst>
          </p:cNvPr>
          <p:cNvSpPr>
            <a:spLocks noGrp="1"/>
          </p:cNvSpPr>
          <p:nvPr>
            <p:ph type="body" idx="1"/>
          </p:nvPr>
        </p:nvSpPr>
        <p:spPr/>
        <p:txBody>
          <a:bodyPr>
            <a:normAutofit fontScale="92500" lnSpcReduction="10000"/>
          </a:bodyPr>
          <a:lstStyle/>
          <a:p>
            <a:r>
              <a:rPr lang="en-US" dirty="0"/>
              <a:t>There are essentially four types of Terraform Sentinel policies corresponding to the four Terraform Sentinel imports:</a:t>
            </a:r>
          </a:p>
          <a:p>
            <a:pPr lvl="1"/>
            <a:r>
              <a:rPr lang="en-US" dirty="0"/>
              <a:t>Policies can use the </a:t>
            </a:r>
            <a:r>
              <a:rPr lang="en-US" b="1" dirty="0"/>
              <a:t>tfplan </a:t>
            </a:r>
            <a:r>
              <a:rPr lang="en-US" dirty="0"/>
              <a:t>import to restrict specific attributes of specific resources and data sources in the current Terraform plan.</a:t>
            </a:r>
          </a:p>
          <a:p>
            <a:pPr lvl="1"/>
            <a:r>
              <a:rPr lang="en-US" dirty="0"/>
              <a:t>Policies can use the </a:t>
            </a:r>
            <a:r>
              <a:rPr lang="en-US" b="1" dirty="0"/>
              <a:t>tfconfig </a:t>
            </a:r>
            <a:r>
              <a:rPr lang="en-US" dirty="0"/>
              <a:t>import to restrict the configuration of Terraform modules, variables, resources, data sources, providers, provisioners, and outputs.</a:t>
            </a:r>
          </a:p>
          <a:p>
            <a:pPr lvl="1"/>
            <a:r>
              <a:rPr lang="en-US" dirty="0"/>
              <a:t>Policies can use the </a:t>
            </a:r>
            <a:r>
              <a:rPr lang="en-US" b="1" dirty="0"/>
              <a:t>tfstate </a:t>
            </a:r>
            <a:r>
              <a:rPr lang="en-US" dirty="0"/>
              <a:t>import to check whether previously provisioned resources or data sources have attribute values that are no longer allowed.</a:t>
            </a:r>
          </a:p>
          <a:p>
            <a:pPr lvl="1"/>
            <a:r>
              <a:rPr lang="en-US" dirty="0"/>
              <a:t>Policies can use the </a:t>
            </a:r>
            <a:r>
              <a:rPr lang="en-US" b="1" dirty="0"/>
              <a:t>tfrun</a:t>
            </a:r>
            <a:r>
              <a:rPr lang="en-US" dirty="0"/>
              <a:t> import to check workspace and run metadata and whether cost estimates for planned resources are within limits.</a:t>
            </a:r>
          </a:p>
          <a:p>
            <a:r>
              <a:rPr lang="en-US" dirty="0"/>
              <a:t>Some policies might use more than one of these imports.</a:t>
            </a:r>
          </a:p>
        </p:txBody>
      </p:sp>
      <p:sp>
        <p:nvSpPr>
          <p:cNvPr id="3" name="Title 2">
            <a:extLst>
              <a:ext uri="{FF2B5EF4-FFF2-40B4-BE49-F238E27FC236}">
                <a16:creationId xmlns:a16="http://schemas.microsoft.com/office/drawing/2014/main" id="{B630FC89-1145-9C4E-BEDD-8AE5BE2049FE}"/>
              </a:ext>
            </a:extLst>
          </p:cNvPr>
          <p:cNvSpPr>
            <a:spLocks noGrp="1"/>
          </p:cNvSpPr>
          <p:nvPr>
            <p:ph type="title"/>
          </p:nvPr>
        </p:nvSpPr>
        <p:spPr/>
        <p:txBody>
          <a:bodyPr/>
          <a:lstStyle/>
          <a:p>
            <a:r>
              <a:rPr lang="en-US" dirty="0"/>
              <a:t>Types of Terraform Sentinel Policies</a:t>
            </a:r>
          </a:p>
        </p:txBody>
      </p:sp>
    </p:spTree>
    <p:extLst>
      <p:ext uri="{BB962C8B-B14F-4D97-AF65-F5344CB8AC3E}">
        <p14:creationId xmlns:p14="http://schemas.microsoft.com/office/powerpoint/2010/main" val="2681983554"/>
      </p:ext>
    </p:extLst>
  </p:cSld>
  <p:clrMapOvr>
    <a:masterClrMapping/>
  </p:clrMapOvr>
  <p:transition spd="med"/>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09005B7-8A58-3E47-B5E4-0B7DF85B19FC}"/>
              </a:ext>
            </a:extLst>
          </p:cNvPr>
          <p:cNvSpPr>
            <a:spLocks noGrp="1"/>
          </p:cNvSpPr>
          <p:nvPr>
            <p:ph type="body" idx="1"/>
          </p:nvPr>
        </p:nvSpPr>
        <p:spPr/>
        <p:txBody>
          <a:bodyPr>
            <a:normAutofit/>
          </a:bodyPr>
          <a:lstStyle/>
          <a:p>
            <a:r>
              <a:rPr lang="en-US" dirty="0"/>
              <a:t>By reviewing the note screens before each challenge, the links in them, the challenge assignment, these slides, and/or specific sections of the </a:t>
            </a:r>
            <a:r>
              <a:rPr lang="en-US" dirty="0">
                <a:hlinkClick r:id="rId3"/>
              </a:rPr>
              <a:t>Writing and Testing Sentinel Policies for Terraform</a:t>
            </a:r>
            <a:r>
              <a:rPr lang="en-US" dirty="0"/>
              <a:t> guide, you should be able to successfully complete each policy.</a:t>
            </a:r>
          </a:p>
          <a:p>
            <a:r>
              <a:rPr lang="en-US" dirty="0"/>
              <a:t>We also want to emphasize that you do </a:t>
            </a:r>
            <a:r>
              <a:rPr lang="en-US" b="1" dirty="0"/>
              <a:t>not</a:t>
            </a:r>
            <a:r>
              <a:rPr lang="en-US" dirty="0"/>
              <a:t> need any cloud accounts or HashiCorp software to write and test the policies since you will be using the Sentinel CLI in a Docker container loaded by the track to test the policies after you complete them.</a:t>
            </a:r>
          </a:p>
          <a:p>
            <a:r>
              <a:rPr lang="en-US" dirty="0"/>
              <a:t>You will need to replace placeholders like &lt;resource_type&gt;, &lt;attribute&gt;, and &lt;condition&gt; in each policy with suitable Sentinel expressions or values in order to complete the policies.</a:t>
            </a:r>
          </a:p>
        </p:txBody>
      </p:sp>
      <p:sp>
        <p:nvSpPr>
          <p:cNvPr id="3" name="Title 2">
            <a:extLst>
              <a:ext uri="{FF2B5EF4-FFF2-40B4-BE49-F238E27FC236}">
                <a16:creationId xmlns:a16="http://schemas.microsoft.com/office/drawing/2014/main" id="{A8D78656-A45B-2744-AF0F-0A319FBC1DA7}"/>
              </a:ext>
            </a:extLst>
          </p:cNvPr>
          <p:cNvSpPr>
            <a:spLocks noGrp="1"/>
          </p:cNvSpPr>
          <p:nvPr>
            <p:ph type="title"/>
          </p:nvPr>
        </p:nvSpPr>
        <p:spPr/>
        <p:txBody>
          <a:bodyPr>
            <a:normAutofit/>
          </a:bodyPr>
          <a:lstStyle/>
          <a:p>
            <a:r>
              <a:rPr lang="en-US" dirty="0"/>
              <a:t>Completing the Sentinel Policies (1)</a:t>
            </a:r>
          </a:p>
        </p:txBody>
      </p:sp>
    </p:spTree>
    <p:extLst>
      <p:ext uri="{BB962C8B-B14F-4D97-AF65-F5344CB8AC3E}">
        <p14:creationId xmlns:p14="http://schemas.microsoft.com/office/powerpoint/2010/main" val="855712097"/>
      </p:ext>
    </p:extLst>
  </p:cSld>
  <p:clrMapOvr>
    <a:masterClrMapping/>
  </p:clrMapOvr>
  <p:transition spd="med"/>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09005B7-8A58-3E47-B5E4-0B7DF85B19FC}"/>
              </a:ext>
            </a:extLst>
          </p:cNvPr>
          <p:cNvSpPr>
            <a:spLocks noGrp="1"/>
          </p:cNvSpPr>
          <p:nvPr>
            <p:ph type="body" idx="1"/>
          </p:nvPr>
        </p:nvSpPr>
        <p:spPr/>
        <p:txBody>
          <a:bodyPr>
            <a:normAutofit fontScale="92500" lnSpcReduction="10000"/>
          </a:bodyPr>
          <a:lstStyle/>
          <a:p>
            <a:r>
              <a:rPr lang="en-US" dirty="0"/>
              <a:t>Be sure to look at the suggested Terraform provider link for each challenge; this will help you identify a resource or data source and one of its attributes to use.</a:t>
            </a:r>
          </a:p>
          <a:p>
            <a:r>
              <a:rPr lang="en-US" dirty="0"/>
              <a:t>Also look at suggested links about specific Sentinel features.</a:t>
            </a:r>
          </a:p>
          <a:p>
            <a:r>
              <a:rPr lang="en-US" dirty="0"/>
              <a:t>Replace as many of the placeholders as you can. If you cannot replace one of them, save the policy and click the Check button to get a hint.</a:t>
            </a:r>
          </a:p>
          <a:p>
            <a:r>
              <a:rPr lang="en-US" dirty="0"/>
              <a:t>This might give you a useful hint. If not, try removing the placeholder, saving the policy, and clicking the Check button again to receive a bigger hint.</a:t>
            </a:r>
          </a:p>
          <a:p>
            <a:r>
              <a:rPr lang="en-US" dirty="0"/>
              <a:t>After replacing all the placeholders, be sure to save the file and run the </a:t>
            </a:r>
            <a:r>
              <a:rPr lang="en-US" dirty="0">
                <a:latin typeface="Courier" pitchFamily="2" charset="0"/>
              </a:rPr>
              <a:t>sentinel test</a:t>
            </a:r>
            <a:r>
              <a:rPr lang="en-US" dirty="0"/>
              <a:t> command with the specified arguments. All test cases should pass. If not, edit the policy and test it again.</a:t>
            </a:r>
          </a:p>
        </p:txBody>
      </p:sp>
      <p:sp>
        <p:nvSpPr>
          <p:cNvPr id="3" name="Title 2">
            <a:extLst>
              <a:ext uri="{FF2B5EF4-FFF2-40B4-BE49-F238E27FC236}">
                <a16:creationId xmlns:a16="http://schemas.microsoft.com/office/drawing/2014/main" id="{A8D78656-A45B-2744-AF0F-0A319FBC1DA7}"/>
              </a:ext>
            </a:extLst>
          </p:cNvPr>
          <p:cNvSpPr>
            <a:spLocks noGrp="1"/>
          </p:cNvSpPr>
          <p:nvPr>
            <p:ph type="title"/>
          </p:nvPr>
        </p:nvSpPr>
        <p:spPr/>
        <p:txBody>
          <a:bodyPr>
            <a:normAutofit/>
          </a:bodyPr>
          <a:lstStyle/>
          <a:p>
            <a:r>
              <a:rPr lang="en-US" dirty="0"/>
              <a:t>Completing the Sentinel Policies (2)</a:t>
            </a:r>
          </a:p>
        </p:txBody>
      </p:sp>
    </p:spTree>
    <p:extLst>
      <p:ext uri="{BB962C8B-B14F-4D97-AF65-F5344CB8AC3E}">
        <p14:creationId xmlns:p14="http://schemas.microsoft.com/office/powerpoint/2010/main" val="3313758980"/>
      </p:ext>
    </p:extLst>
  </p:cSld>
  <p:clrMapOvr>
    <a:masterClrMapping/>
  </p:clrMapOvr>
  <p:transition spd="med"/>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EB66F3A-0B00-4D43-9810-67FFBD6F54DC}"/>
              </a:ext>
            </a:extLst>
          </p:cNvPr>
          <p:cNvSpPr>
            <a:spLocks noGrp="1"/>
          </p:cNvSpPr>
          <p:nvPr>
            <p:ph type="body" idx="1"/>
          </p:nvPr>
        </p:nvSpPr>
        <p:spPr/>
        <p:txBody>
          <a:bodyPr/>
          <a:lstStyle/>
          <a:p>
            <a:r>
              <a:rPr lang="en-US"/>
              <a:t>You will find solutions to Exercises 1-5 and the Extra Credit challenge here:</a:t>
            </a:r>
          </a:p>
          <a:p>
            <a:pPr marL="22225" indent="0">
              <a:buNone/>
            </a:pPr>
            <a:r>
              <a:rPr lang="en-US">
                <a:hlinkClick r:id="rId2"/>
              </a:rPr>
              <a:t>https://github.com/rberlind/sentinel-training-solution/tree/master/sentinel-policies</a:t>
            </a:r>
            <a:endParaRPr lang="en-US"/>
          </a:p>
          <a:p>
            <a:r>
              <a:rPr lang="en-US"/>
              <a:t>Please refrain from looking at them until you've tried to solve the challenges on your own.</a:t>
            </a:r>
          </a:p>
          <a:p>
            <a:r>
              <a:rPr lang="en-US"/>
              <a:t>You won't learn as much by copying and pasting from the solutions as you will by reading relevant links and trying to complete the policies on your own.</a:t>
            </a:r>
          </a:p>
          <a:p>
            <a:r>
              <a:rPr lang="en-US"/>
              <a:t>Don't forget that clicking the Check button will give you hints.</a:t>
            </a:r>
          </a:p>
        </p:txBody>
      </p:sp>
      <p:sp>
        <p:nvSpPr>
          <p:cNvPr id="3" name="Title 2">
            <a:extLst>
              <a:ext uri="{FF2B5EF4-FFF2-40B4-BE49-F238E27FC236}">
                <a16:creationId xmlns:a16="http://schemas.microsoft.com/office/drawing/2014/main" id="{529BEC88-C33D-544B-AB6A-5F0421E2A68E}"/>
              </a:ext>
            </a:extLst>
          </p:cNvPr>
          <p:cNvSpPr>
            <a:spLocks noGrp="1"/>
          </p:cNvSpPr>
          <p:nvPr>
            <p:ph type="title"/>
          </p:nvPr>
        </p:nvSpPr>
        <p:spPr/>
        <p:txBody>
          <a:bodyPr/>
          <a:lstStyle/>
          <a:p>
            <a:r>
              <a:rPr lang="en-US"/>
              <a:t>Solutions to Challenges</a:t>
            </a:r>
          </a:p>
        </p:txBody>
      </p:sp>
    </p:spTree>
    <p:extLst>
      <p:ext uri="{BB962C8B-B14F-4D97-AF65-F5344CB8AC3E}">
        <p14:creationId xmlns:p14="http://schemas.microsoft.com/office/powerpoint/2010/main" val="3467034442"/>
      </p:ext>
    </p:extLst>
  </p:cSld>
  <p:clrMapOvr>
    <a:masterClrMapping/>
  </p:clrMapOvr>
  <p:transition spd="med"/>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ransition spd="slow"/>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C4BC22-A367-6342-9309-4D54A9091C19}"/>
              </a:ext>
            </a:extLst>
          </p:cNvPr>
          <p:cNvSpPr>
            <a:spLocks noGrp="1"/>
          </p:cNvSpPr>
          <p:nvPr>
            <p:ph type="body" idx="1"/>
          </p:nvPr>
        </p:nvSpPr>
        <p:spPr/>
        <p:txBody>
          <a:bodyPr/>
          <a:lstStyle/>
          <a:p>
            <a:r>
              <a:rPr lang="en-US" dirty="0"/>
              <a:t>Continually check infrastructure to validate compliance</a:t>
            </a:r>
          </a:p>
          <a:p>
            <a:pPr lvl="1"/>
            <a:r>
              <a:rPr lang="en-US" dirty="0"/>
              <a:t>But policies that use the tfstate import could be triggered periodically to do this.</a:t>
            </a:r>
          </a:p>
          <a:p>
            <a:r>
              <a:rPr lang="en-US" dirty="0"/>
              <a:t>Remove existing resources that violate policies</a:t>
            </a:r>
          </a:p>
          <a:p>
            <a:r>
              <a:rPr lang="en-US" dirty="0"/>
              <a:t>Ensure that resource attributes are actually valid</a:t>
            </a:r>
          </a:p>
          <a:p>
            <a:pPr lvl="1"/>
            <a:r>
              <a:rPr lang="en-US" dirty="0"/>
              <a:t>For instance, Sentinel can validate that a KMS key is specified for an S3 bucket, but not that it is a valid key.</a:t>
            </a:r>
          </a:p>
          <a:p>
            <a:pPr lvl="1"/>
            <a:r>
              <a:rPr lang="en-US" dirty="0"/>
              <a:t>However, Terraform checks attribute validity when applying plans.</a:t>
            </a:r>
          </a:p>
          <a:p>
            <a:r>
              <a:rPr lang="en-US" dirty="0"/>
              <a:t>Analyze the executable contents of VMs and containers</a:t>
            </a:r>
          </a:p>
          <a:p>
            <a:r>
              <a:rPr lang="en-US" dirty="0"/>
              <a:t>Limit runtime actions of deployed applications</a:t>
            </a:r>
          </a:p>
        </p:txBody>
      </p:sp>
      <p:sp>
        <p:nvSpPr>
          <p:cNvPr id="3" name="Title 2">
            <a:extLst>
              <a:ext uri="{FF2B5EF4-FFF2-40B4-BE49-F238E27FC236}">
                <a16:creationId xmlns:a16="http://schemas.microsoft.com/office/drawing/2014/main" id="{39AE7375-79A0-E346-85AC-E087B8DE4255}"/>
              </a:ext>
            </a:extLst>
          </p:cNvPr>
          <p:cNvSpPr>
            <a:spLocks noGrp="1"/>
          </p:cNvSpPr>
          <p:nvPr>
            <p:ph type="title"/>
          </p:nvPr>
        </p:nvSpPr>
        <p:spPr>
          <a:xfrm>
            <a:off x="1451869" y="783573"/>
            <a:ext cx="21746797" cy="1783080"/>
          </a:xfrm>
        </p:spPr>
        <p:txBody>
          <a:bodyPr/>
          <a:lstStyle/>
          <a:p>
            <a:r>
              <a:rPr lang="en-US" dirty="0"/>
              <a:t>What Sentinel Does Not Do in Terraform</a:t>
            </a:r>
          </a:p>
        </p:txBody>
      </p:sp>
    </p:spTree>
    <p:extLst>
      <p:ext uri="{BB962C8B-B14F-4D97-AF65-F5344CB8AC3E}">
        <p14:creationId xmlns:p14="http://schemas.microsoft.com/office/powerpoint/2010/main" val="3103590028"/>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A5B7486-AFE9-0344-823D-CD89B47F1B09}"/>
              </a:ext>
            </a:extLst>
          </p:cNvPr>
          <p:cNvSpPr>
            <a:spLocks noGrp="1"/>
          </p:cNvSpPr>
          <p:nvPr>
            <p:ph type="title"/>
          </p:nvPr>
        </p:nvSpPr>
        <p:spPr>
          <a:xfrm>
            <a:off x="1451869" y="783572"/>
            <a:ext cx="21746797" cy="1792224"/>
          </a:xfrm>
        </p:spPr>
        <p:txBody>
          <a:bodyPr/>
          <a:lstStyle/>
          <a:p>
            <a:r>
              <a:rPr lang="en-US" dirty="0"/>
              <a:t>How Terraform Works Without Sentinel</a:t>
            </a:r>
          </a:p>
        </p:txBody>
      </p:sp>
      <p:pic>
        <p:nvPicPr>
          <p:cNvPr id="7" name="Picture 6">
            <a:extLst>
              <a:ext uri="{FF2B5EF4-FFF2-40B4-BE49-F238E27FC236}">
                <a16:creationId xmlns:a16="http://schemas.microsoft.com/office/drawing/2014/main" id="{0797E9D9-14CD-8140-856D-84F8D3C1F391}"/>
              </a:ext>
            </a:extLst>
          </p:cNvPr>
          <p:cNvPicPr>
            <a:picLocks noChangeAspect="1"/>
          </p:cNvPicPr>
          <p:nvPr/>
        </p:nvPicPr>
        <p:blipFill>
          <a:blip r:embed="rId3"/>
          <a:stretch>
            <a:fillRect/>
          </a:stretch>
        </p:blipFill>
        <p:spPr>
          <a:xfrm>
            <a:off x="2772911" y="4975116"/>
            <a:ext cx="2159000" cy="1879600"/>
          </a:xfrm>
          <a:prstGeom prst="rect">
            <a:avLst/>
          </a:prstGeom>
        </p:spPr>
      </p:pic>
      <p:sp>
        <p:nvSpPr>
          <p:cNvPr id="8" name="Rectangle 7">
            <a:extLst>
              <a:ext uri="{FF2B5EF4-FFF2-40B4-BE49-F238E27FC236}">
                <a16:creationId xmlns:a16="http://schemas.microsoft.com/office/drawing/2014/main" id="{5E2E79F3-07E2-7F4A-8A3D-CF41B4A3C4AA}"/>
              </a:ext>
            </a:extLst>
          </p:cNvPr>
          <p:cNvSpPr/>
          <p:nvPr/>
        </p:nvSpPr>
        <p:spPr>
          <a:xfrm>
            <a:off x="3314639" y="7149867"/>
            <a:ext cx="1265090" cy="683264"/>
          </a:xfrm>
          <a:prstGeom prst="rect">
            <a:avLst/>
          </a:prstGeom>
        </p:spPr>
        <p:txBody>
          <a:bodyPr wrap="none">
            <a:spAutoFit/>
          </a:bodyPr>
          <a:lstStyle/>
          <a:p>
            <a:r>
              <a:rPr lang="en-US" b="0" dirty="0">
                <a:solidFill>
                  <a:schemeClr val="bg1"/>
                </a:solidFill>
              </a:rPr>
              <a:t>VCS</a:t>
            </a:r>
          </a:p>
        </p:txBody>
      </p:sp>
      <p:pic>
        <p:nvPicPr>
          <p:cNvPr id="10" name="Picture 9">
            <a:extLst>
              <a:ext uri="{FF2B5EF4-FFF2-40B4-BE49-F238E27FC236}">
                <a16:creationId xmlns:a16="http://schemas.microsoft.com/office/drawing/2014/main" id="{32CDCE27-00E7-1B40-8D95-AFA638E0B102}"/>
              </a:ext>
            </a:extLst>
          </p:cNvPr>
          <p:cNvPicPr>
            <a:picLocks noChangeAspect="1"/>
          </p:cNvPicPr>
          <p:nvPr/>
        </p:nvPicPr>
        <p:blipFill>
          <a:blip r:embed="rId4"/>
          <a:stretch>
            <a:fillRect/>
          </a:stretch>
        </p:blipFill>
        <p:spPr>
          <a:xfrm>
            <a:off x="5616858" y="5793248"/>
            <a:ext cx="2159000" cy="228600"/>
          </a:xfrm>
          <a:prstGeom prst="rect">
            <a:avLst/>
          </a:prstGeom>
        </p:spPr>
      </p:pic>
      <p:pic>
        <p:nvPicPr>
          <p:cNvPr id="11" name="Picture 10">
            <a:extLst>
              <a:ext uri="{FF2B5EF4-FFF2-40B4-BE49-F238E27FC236}">
                <a16:creationId xmlns:a16="http://schemas.microsoft.com/office/drawing/2014/main" id="{D6318BA1-8103-3141-B1E0-FB62D1AF388D}"/>
              </a:ext>
            </a:extLst>
          </p:cNvPr>
          <p:cNvPicPr>
            <a:picLocks noChangeAspect="1"/>
          </p:cNvPicPr>
          <p:nvPr/>
        </p:nvPicPr>
        <p:blipFill>
          <a:blip r:embed="rId5"/>
          <a:stretch>
            <a:fillRect/>
          </a:stretch>
        </p:blipFill>
        <p:spPr>
          <a:xfrm>
            <a:off x="10470272" y="5797296"/>
            <a:ext cx="2159000" cy="228600"/>
          </a:xfrm>
          <a:prstGeom prst="rect">
            <a:avLst/>
          </a:prstGeom>
        </p:spPr>
      </p:pic>
      <p:pic>
        <p:nvPicPr>
          <p:cNvPr id="12" name="Picture 11">
            <a:extLst>
              <a:ext uri="{FF2B5EF4-FFF2-40B4-BE49-F238E27FC236}">
                <a16:creationId xmlns:a16="http://schemas.microsoft.com/office/drawing/2014/main" id="{91BD8089-22F6-8E4D-90D9-CF18DA376AA7}"/>
              </a:ext>
            </a:extLst>
          </p:cNvPr>
          <p:cNvPicPr>
            <a:picLocks noChangeAspect="1"/>
          </p:cNvPicPr>
          <p:nvPr/>
        </p:nvPicPr>
        <p:blipFill>
          <a:blip r:embed="rId5"/>
          <a:stretch>
            <a:fillRect/>
          </a:stretch>
        </p:blipFill>
        <p:spPr>
          <a:xfrm>
            <a:off x="15187078" y="5797296"/>
            <a:ext cx="2159000" cy="228600"/>
          </a:xfrm>
          <a:prstGeom prst="rect">
            <a:avLst/>
          </a:prstGeom>
        </p:spPr>
      </p:pic>
      <p:pic>
        <p:nvPicPr>
          <p:cNvPr id="13" name="Picture 12">
            <a:extLst>
              <a:ext uri="{FF2B5EF4-FFF2-40B4-BE49-F238E27FC236}">
                <a16:creationId xmlns:a16="http://schemas.microsoft.com/office/drawing/2014/main" id="{1DD6A4B3-B215-B141-9979-9F099CB7E0F5}"/>
              </a:ext>
            </a:extLst>
          </p:cNvPr>
          <p:cNvPicPr>
            <a:picLocks noChangeAspect="1"/>
          </p:cNvPicPr>
          <p:nvPr/>
        </p:nvPicPr>
        <p:blipFill>
          <a:blip r:embed="rId6"/>
          <a:stretch>
            <a:fillRect/>
          </a:stretch>
        </p:blipFill>
        <p:spPr>
          <a:xfrm>
            <a:off x="7626325" y="4478798"/>
            <a:ext cx="2857500" cy="2857500"/>
          </a:xfrm>
          <a:prstGeom prst="rect">
            <a:avLst/>
          </a:prstGeom>
        </p:spPr>
      </p:pic>
      <p:sp>
        <p:nvSpPr>
          <p:cNvPr id="14" name="Rectangle 13">
            <a:extLst>
              <a:ext uri="{FF2B5EF4-FFF2-40B4-BE49-F238E27FC236}">
                <a16:creationId xmlns:a16="http://schemas.microsoft.com/office/drawing/2014/main" id="{ACDB3111-A4D6-444E-85B6-7E4D8785993B}"/>
              </a:ext>
            </a:extLst>
          </p:cNvPr>
          <p:cNvSpPr/>
          <p:nvPr/>
        </p:nvSpPr>
        <p:spPr>
          <a:xfrm>
            <a:off x="7603395" y="7149867"/>
            <a:ext cx="2903359" cy="683264"/>
          </a:xfrm>
          <a:prstGeom prst="rect">
            <a:avLst/>
          </a:prstGeom>
        </p:spPr>
        <p:txBody>
          <a:bodyPr wrap="none">
            <a:spAutoFit/>
          </a:bodyPr>
          <a:lstStyle/>
          <a:p>
            <a:r>
              <a:rPr lang="en-US" b="0" dirty="0">
                <a:solidFill>
                  <a:schemeClr val="bg1"/>
                </a:solidFill>
              </a:rPr>
              <a:t>Terraform</a:t>
            </a:r>
          </a:p>
        </p:txBody>
      </p:sp>
      <p:pic>
        <p:nvPicPr>
          <p:cNvPr id="15" name="Picture 14">
            <a:extLst>
              <a:ext uri="{FF2B5EF4-FFF2-40B4-BE49-F238E27FC236}">
                <a16:creationId xmlns:a16="http://schemas.microsoft.com/office/drawing/2014/main" id="{C6AA7FEE-23CC-E946-AEC7-7AC7E952A172}"/>
              </a:ext>
            </a:extLst>
          </p:cNvPr>
          <p:cNvPicPr>
            <a:picLocks noChangeAspect="1"/>
          </p:cNvPicPr>
          <p:nvPr/>
        </p:nvPicPr>
        <p:blipFill>
          <a:blip r:embed="rId7"/>
          <a:stretch>
            <a:fillRect/>
          </a:stretch>
        </p:blipFill>
        <p:spPr>
          <a:xfrm>
            <a:off x="13025815" y="4987816"/>
            <a:ext cx="1739900" cy="1866900"/>
          </a:xfrm>
          <a:prstGeom prst="rect">
            <a:avLst/>
          </a:prstGeom>
        </p:spPr>
      </p:pic>
      <p:pic>
        <p:nvPicPr>
          <p:cNvPr id="16" name="Picture 15">
            <a:extLst>
              <a:ext uri="{FF2B5EF4-FFF2-40B4-BE49-F238E27FC236}">
                <a16:creationId xmlns:a16="http://schemas.microsoft.com/office/drawing/2014/main" id="{CC427714-FAB4-054A-A3AF-DC30F077CBB8}"/>
              </a:ext>
            </a:extLst>
          </p:cNvPr>
          <p:cNvPicPr>
            <a:picLocks noChangeAspect="1"/>
          </p:cNvPicPr>
          <p:nvPr/>
        </p:nvPicPr>
        <p:blipFill>
          <a:blip r:embed="rId8"/>
          <a:stretch>
            <a:fillRect/>
          </a:stretch>
        </p:blipFill>
        <p:spPr>
          <a:xfrm>
            <a:off x="17891011" y="5215398"/>
            <a:ext cx="1917700" cy="1384300"/>
          </a:xfrm>
          <a:prstGeom prst="rect">
            <a:avLst/>
          </a:prstGeom>
        </p:spPr>
      </p:pic>
      <p:sp>
        <p:nvSpPr>
          <p:cNvPr id="17" name="Rectangle 16">
            <a:extLst>
              <a:ext uri="{FF2B5EF4-FFF2-40B4-BE49-F238E27FC236}">
                <a16:creationId xmlns:a16="http://schemas.microsoft.com/office/drawing/2014/main" id="{E9561E82-49DE-7E48-9791-1D1F5B967416}"/>
              </a:ext>
            </a:extLst>
          </p:cNvPr>
          <p:cNvSpPr/>
          <p:nvPr/>
        </p:nvSpPr>
        <p:spPr>
          <a:xfrm>
            <a:off x="16461049" y="7150608"/>
            <a:ext cx="4777623" cy="683264"/>
          </a:xfrm>
          <a:prstGeom prst="rect">
            <a:avLst/>
          </a:prstGeom>
        </p:spPr>
        <p:txBody>
          <a:bodyPr wrap="square">
            <a:spAutoFit/>
          </a:bodyPr>
          <a:lstStyle/>
          <a:p>
            <a:pPr algn="ctr"/>
            <a:r>
              <a:rPr lang="en-US" b="0" dirty="0">
                <a:solidFill>
                  <a:schemeClr val="bg1"/>
                </a:solidFill>
              </a:rPr>
              <a:t>Infrastructure</a:t>
            </a:r>
          </a:p>
        </p:txBody>
      </p:sp>
      <p:sp>
        <p:nvSpPr>
          <p:cNvPr id="18" name="Rectangle 17">
            <a:extLst>
              <a:ext uri="{FF2B5EF4-FFF2-40B4-BE49-F238E27FC236}">
                <a16:creationId xmlns:a16="http://schemas.microsoft.com/office/drawing/2014/main" id="{A631A6A9-3D91-3846-95A1-CD90CD4AE7A8}"/>
              </a:ext>
            </a:extLst>
          </p:cNvPr>
          <p:cNvSpPr/>
          <p:nvPr/>
        </p:nvSpPr>
        <p:spPr>
          <a:xfrm>
            <a:off x="11549772" y="7094098"/>
            <a:ext cx="4608954" cy="717312"/>
          </a:xfrm>
          <a:prstGeom prst="rect">
            <a:avLst/>
          </a:prstGeom>
        </p:spPr>
        <p:txBody>
          <a:bodyPr wrap="none">
            <a:spAutoFit/>
          </a:bodyPr>
          <a:lstStyle/>
          <a:p>
            <a:r>
              <a:rPr lang="en-US" b="0" dirty="0">
                <a:solidFill>
                  <a:schemeClr val="bg1"/>
                </a:solidFill>
                <a:latin typeface="Courier" pitchFamily="2" charset="0"/>
              </a:rPr>
              <a:t>plan &amp; apply</a:t>
            </a:r>
          </a:p>
        </p:txBody>
      </p:sp>
    </p:spTree>
    <p:extLst>
      <p:ext uri="{BB962C8B-B14F-4D97-AF65-F5344CB8AC3E}">
        <p14:creationId xmlns:p14="http://schemas.microsoft.com/office/powerpoint/2010/main" val="1367206071"/>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A5B7486-AFE9-0344-823D-CD89B47F1B09}"/>
              </a:ext>
            </a:extLst>
          </p:cNvPr>
          <p:cNvSpPr>
            <a:spLocks noGrp="1"/>
          </p:cNvSpPr>
          <p:nvPr>
            <p:ph type="title"/>
          </p:nvPr>
        </p:nvSpPr>
        <p:spPr>
          <a:xfrm>
            <a:off x="1451869" y="783572"/>
            <a:ext cx="21746797" cy="1792224"/>
          </a:xfrm>
        </p:spPr>
        <p:txBody>
          <a:bodyPr/>
          <a:lstStyle/>
          <a:p>
            <a:r>
              <a:rPr lang="en-US" dirty="0"/>
              <a:t>How Terraform Works With Sentinel</a:t>
            </a:r>
          </a:p>
        </p:txBody>
      </p:sp>
      <p:pic>
        <p:nvPicPr>
          <p:cNvPr id="7" name="Picture 6">
            <a:extLst>
              <a:ext uri="{FF2B5EF4-FFF2-40B4-BE49-F238E27FC236}">
                <a16:creationId xmlns:a16="http://schemas.microsoft.com/office/drawing/2014/main" id="{0797E9D9-14CD-8140-856D-84F8D3C1F391}"/>
              </a:ext>
            </a:extLst>
          </p:cNvPr>
          <p:cNvPicPr>
            <a:picLocks noChangeAspect="1"/>
          </p:cNvPicPr>
          <p:nvPr/>
        </p:nvPicPr>
        <p:blipFill>
          <a:blip r:embed="rId3"/>
          <a:stretch>
            <a:fillRect/>
          </a:stretch>
        </p:blipFill>
        <p:spPr>
          <a:xfrm>
            <a:off x="1367201" y="4975116"/>
            <a:ext cx="2159000" cy="1879600"/>
          </a:xfrm>
          <a:prstGeom prst="rect">
            <a:avLst/>
          </a:prstGeom>
        </p:spPr>
      </p:pic>
      <p:sp>
        <p:nvSpPr>
          <p:cNvPr id="8" name="Rectangle 7">
            <a:extLst>
              <a:ext uri="{FF2B5EF4-FFF2-40B4-BE49-F238E27FC236}">
                <a16:creationId xmlns:a16="http://schemas.microsoft.com/office/drawing/2014/main" id="{5E2E79F3-07E2-7F4A-8A3D-CF41B4A3C4AA}"/>
              </a:ext>
            </a:extLst>
          </p:cNvPr>
          <p:cNvSpPr/>
          <p:nvPr/>
        </p:nvSpPr>
        <p:spPr>
          <a:xfrm>
            <a:off x="1908929" y="7149867"/>
            <a:ext cx="1265090" cy="683264"/>
          </a:xfrm>
          <a:prstGeom prst="rect">
            <a:avLst/>
          </a:prstGeom>
        </p:spPr>
        <p:txBody>
          <a:bodyPr wrap="none">
            <a:spAutoFit/>
          </a:bodyPr>
          <a:lstStyle/>
          <a:p>
            <a:r>
              <a:rPr lang="en-US" b="0" dirty="0">
                <a:solidFill>
                  <a:schemeClr val="bg1"/>
                </a:solidFill>
              </a:rPr>
              <a:t>VCS</a:t>
            </a:r>
          </a:p>
        </p:txBody>
      </p:sp>
      <p:pic>
        <p:nvPicPr>
          <p:cNvPr id="10" name="Picture 9">
            <a:extLst>
              <a:ext uri="{FF2B5EF4-FFF2-40B4-BE49-F238E27FC236}">
                <a16:creationId xmlns:a16="http://schemas.microsoft.com/office/drawing/2014/main" id="{32CDCE27-00E7-1B40-8D95-AFA638E0B102}"/>
              </a:ext>
            </a:extLst>
          </p:cNvPr>
          <p:cNvPicPr preferRelativeResize="0">
            <a:picLocks/>
          </p:cNvPicPr>
          <p:nvPr/>
        </p:nvPicPr>
        <p:blipFill>
          <a:blip r:embed="rId4"/>
          <a:stretch>
            <a:fillRect/>
          </a:stretch>
        </p:blipFill>
        <p:spPr>
          <a:xfrm>
            <a:off x="3817710" y="5793247"/>
            <a:ext cx="1371600" cy="228600"/>
          </a:xfrm>
          <a:prstGeom prst="rect">
            <a:avLst/>
          </a:prstGeom>
        </p:spPr>
      </p:pic>
      <p:pic>
        <p:nvPicPr>
          <p:cNvPr id="13" name="Picture 12">
            <a:extLst>
              <a:ext uri="{FF2B5EF4-FFF2-40B4-BE49-F238E27FC236}">
                <a16:creationId xmlns:a16="http://schemas.microsoft.com/office/drawing/2014/main" id="{1DD6A4B3-B215-B141-9979-9F099CB7E0F5}"/>
              </a:ext>
            </a:extLst>
          </p:cNvPr>
          <p:cNvPicPr>
            <a:picLocks noChangeAspect="1"/>
          </p:cNvPicPr>
          <p:nvPr/>
        </p:nvPicPr>
        <p:blipFill>
          <a:blip r:embed="rId5"/>
          <a:stretch>
            <a:fillRect/>
          </a:stretch>
        </p:blipFill>
        <p:spPr>
          <a:xfrm>
            <a:off x="4663669" y="4478798"/>
            <a:ext cx="2857500" cy="2857500"/>
          </a:xfrm>
          <a:prstGeom prst="rect">
            <a:avLst/>
          </a:prstGeom>
        </p:spPr>
      </p:pic>
      <p:sp>
        <p:nvSpPr>
          <p:cNvPr id="14" name="Rectangle 13">
            <a:extLst>
              <a:ext uri="{FF2B5EF4-FFF2-40B4-BE49-F238E27FC236}">
                <a16:creationId xmlns:a16="http://schemas.microsoft.com/office/drawing/2014/main" id="{ACDB3111-A4D6-444E-85B6-7E4D8785993B}"/>
              </a:ext>
            </a:extLst>
          </p:cNvPr>
          <p:cNvSpPr/>
          <p:nvPr/>
        </p:nvSpPr>
        <p:spPr>
          <a:xfrm>
            <a:off x="4640739" y="7149867"/>
            <a:ext cx="3147015" cy="1993366"/>
          </a:xfrm>
          <a:prstGeom prst="rect">
            <a:avLst/>
          </a:prstGeom>
        </p:spPr>
        <p:txBody>
          <a:bodyPr wrap="none">
            <a:spAutoFit/>
          </a:bodyPr>
          <a:lstStyle/>
          <a:p>
            <a:pPr algn="ctr"/>
            <a:r>
              <a:rPr lang="en-US" b="0" dirty="0">
                <a:solidFill>
                  <a:schemeClr val="bg1"/>
                </a:solidFill>
              </a:rPr>
              <a:t>Terraform</a:t>
            </a:r>
          </a:p>
          <a:p>
            <a:pPr algn="ctr"/>
            <a:r>
              <a:rPr lang="en-US" b="0" dirty="0">
                <a:solidFill>
                  <a:schemeClr val="bg1"/>
                </a:solidFill>
              </a:rPr>
              <a:t>Cloud</a:t>
            </a:r>
          </a:p>
          <a:p>
            <a:pPr algn="ctr"/>
            <a:r>
              <a:rPr lang="en-US" b="0" dirty="0">
                <a:solidFill>
                  <a:schemeClr val="bg1"/>
                </a:solidFill>
              </a:rPr>
              <a:t>Workspace</a:t>
            </a:r>
          </a:p>
        </p:txBody>
      </p:sp>
      <p:pic>
        <p:nvPicPr>
          <p:cNvPr id="15" name="Picture 14">
            <a:extLst>
              <a:ext uri="{FF2B5EF4-FFF2-40B4-BE49-F238E27FC236}">
                <a16:creationId xmlns:a16="http://schemas.microsoft.com/office/drawing/2014/main" id="{C6AA7FEE-23CC-E946-AEC7-7AC7E952A172}"/>
              </a:ext>
            </a:extLst>
          </p:cNvPr>
          <p:cNvPicPr>
            <a:picLocks noChangeAspect="1"/>
          </p:cNvPicPr>
          <p:nvPr/>
        </p:nvPicPr>
        <p:blipFill>
          <a:blip r:embed="rId6"/>
          <a:stretch>
            <a:fillRect/>
          </a:stretch>
        </p:blipFill>
        <p:spPr>
          <a:xfrm>
            <a:off x="9112183" y="4987816"/>
            <a:ext cx="1739900" cy="1866900"/>
          </a:xfrm>
          <a:prstGeom prst="rect">
            <a:avLst/>
          </a:prstGeom>
        </p:spPr>
      </p:pic>
      <p:pic>
        <p:nvPicPr>
          <p:cNvPr id="16" name="Picture 15">
            <a:extLst>
              <a:ext uri="{FF2B5EF4-FFF2-40B4-BE49-F238E27FC236}">
                <a16:creationId xmlns:a16="http://schemas.microsoft.com/office/drawing/2014/main" id="{CC427714-FAB4-054A-A3AF-DC30F077CBB8}"/>
              </a:ext>
            </a:extLst>
          </p:cNvPr>
          <p:cNvPicPr>
            <a:picLocks noChangeAspect="1"/>
          </p:cNvPicPr>
          <p:nvPr/>
        </p:nvPicPr>
        <p:blipFill>
          <a:blip r:embed="rId7"/>
          <a:stretch>
            <a:fillRect/>
          </a:stretch>
        </p:blipFill>
        <p:spPr>
          <a:xfrm>
            <a:off x="20709343" y="5215398"/>
            <a:ext cx="1917700" cy="1384300"/>
          </a:xfrm>
          <a:prstGeom prst="rect">
            <a:avLst/>
          </a:prstGeom>
        </p:spPr>
      </p:pic>
      <p:sp>
        <p:nvSpPr>
          <p:cNvPr id="17" name="Rectangle 16">
            <a:extLst>
              <a:ext uri="{FF2B5EF4-FFF2-40B4-BE49-F238E27FC236}">
                <a16:creationId xmlns:a16="http://schemas.microsoft.com/office/drawing/2014/main" id="{E9561E82-49DE-7E48-9791-1D1F5B967416}"/>
              </a:ext>
            </a:extLst>
          </p:cNvPr>
          <p:cNvSpPr/>
          <p:nvPr/>
        </p:nvSpPr>
        <p:spPr>
          <a:xfrm>
            <a:off x="19279381" y="7150608"/>
            <a:ext cx="4777623" cy="683264"/>
          </a:xfrm>
          <a:prstGeom prst="rect">
            <a:avLst/>
          </a:prstGeom>
        </p:spPr>
        <p:txBody>
          <a:bodyPr wrap="square">
            <a:spAutoFit/>
          </a:bodyPr>
          <a:lstStyle/>
          <a:p>
            <a:pPr algn="ctr"/>
            <a:r>
              <a:rPr lang="en-US" b="0" dirty="0">
                <a:solidFill>
                  <a:schemeClr val="bg1"/>
                </a:solidFill>
              </a:rPr>
              <a:t>Infrastructure</a:t>
            </a:r>
          </a:p>
        </p:txBody>
      </p:sp>
      <p:sp>
        <p:nvSpPr>
          <p:cNvPr id="18" name="Rectangle 17">
            <a:extLst>
              <a:ext uri="{FF2B5EF4-FFF2-40B4-BE49-F238E27FC236}">
                <a16:creationId xmlns:a16="http://schemas.microsoft.com/office/drawing/2014/main" id="{A631A6A9-3D91-3846-95A1-CD90CD4AE7A8}"/>
              </a:ext>
            </a:extLst>
          </p:cNvPr>
          <p:cNvSpPr/>
          <p:nvPr/>
        </p:nvSpPr>
        <p:spPr>
          <a:xfrm>
            <a:off x="9154688" y="7132843"/>
            <a:ext cx="1659429" cy="717312"/>
          </a:xfrm>
          <a:prstGeom prst="rect">
            <a:avLst/>
          </a:prstGeom>
        </p:spPr>
        <p:txBody>
          <a:bodyPr wrap="none">
            <a:spAutoFit/>
          </a:bodyPr>
          <a:lstStyle/>
          <a:p>
            <a:r>
              <a:rPr lang="en-US" b="0" dirty="0">
                <a:solidFill>
                  <a:schemeClr val="bg1"/>
                </a:solidFill>
                <a:latin typeface="Courier" pitchFamily="2" charset="0"/>
              </a:rPr>
              <a:t>plan</a:t>
            </a:r>
          </a:p>
        </p:txBody>
      </p:sp>
      <p:sp>
        <p:nvSpPr>
          <p:cNvPr id="6" name="Rectangle 5">
            <a:extLst>
              <a:ext uri="{FF2B5EF4-FFF2-40B4-BE49-F238E27FC236}">
                <a16:creationId xmlns:a16="http://schemas.microsoft.com/office/drawing/2014/main" id="{A26D7B0F-3F50-5040-8832-3E4DAB6431FD}"/>
              </a:ext>
            </a:extLst>
          </p:cNvPr>
          <p:cNvSpPr/>
          <p:nvPr/>
        </p:nvSpPr>
        <p:spPr>
          <a:xfrm>
            <a:off x="12195284" y="7336298"/>
            <a:ext cx="3168485" cy="1993366"/>
          </a:xfrm>
          <a:prstGeom prst="rect">
            <a:avLst/>
          </a:prstGeom>
        </p:spPr>
        <p:txBody>
          <a:bodyPr wrap="square">
            <a:spAutoFit/>
          </a:bodyPr>
          <a:lstStyle/>
          <a:p>
            <a:pPr algn="ctr"/>
            <a:r>
              <a:rPr lang="en-US" b="0" dirty="0">
                <a:solidFill>
                  <a:schemeClr val="bg1"/>
                </a:solidFill>
              </a:rPr>
              <a:t>Sentinel</a:t>
            </a:r>
          </a:p>
          <a:p>
            <a:pPr algn="ctr"/>
            <a:r>
              <a:rPr lang="en-US" b="0" dirty="0">
                <a:solidFill>
                  <a:schemeClr val="bg1"/>
                </a:solidFill>
              </a:rPr>
              <a:t>Policy</a:t>
            </a:r>
          </a:p>
          <a:p>
            <a:pPr algn="ctr"/>
            <a:r>
              <a:rPr lang="en-US" b="0" dirty="0">
                <a:solidFill>
                  <a:schemeClr val="bg1"/>
                </a:solidFill>
              </a:rPr>
              <a:t>Checks</a:t>
            </a:r>
          </a:p>
        </p:txBody>
      </p:sp>
      <p:pic>
        <p:nvPicPr>
          <p:cNvPr id="22" name="Picture 21">
            <a:extLst>
              <a:ext uri="{FF2B5EF4-FFF2-40B4-BE49-F238E27FC236}">
                <a16:creationId xmlns:a16="http://schemas.microsoft.com/office/drawing/2014/main" id="{3FE3E103-CC34-2F4E-AB16-7128AE7872EE}"/>
              </a:ext>
            </a:extLst>
          </p:cNvPr>
          <p:cNvPicPr preferRelativeResize="0">
            <a:picLocks/>
          </p:cNvPicPr>
          <p:nvPr/>
        </p:nvPicPr>
        <p:blipFill>
          <a:blip r:embed="rId4"/>
          <a:stretch>
            <a:fillRect/>
          </a:stretch>
        </p:blipFill>
        <p:spPr>
          <a:xfrm>
            <a:off x="7374865" y="5793246"/>
            <a:ext cx="1371600" cy="228600"/>
          </a:xfrm>
          <a:prstGeom prst="rect">
            <a:avLst/>
          </a:prstGeom>
        </p:spPr>
      </p:pic>
      <p:pic>
        <p:nvPicPr>
          <p:cNvPr id="23" name="Picture 22">
            <a:extLst>
              <a:ext uri="{FF2B5EF4-FFF2-40B4-BE49-F238E27FC236}">
                <a16:creationId xmlns:a16="http://schemas.microsoft.com/office/drawing/2014/main" id="{E6A5AF96-AF7C-4C4F-B28E-7BC6FA1CC7A1}"/>
              </a:ext>
            </a:extLst>
          </p:cNvPr>
          <p:cNvPicPr preferRelativeResize="0">
            <a:picLocks/>
          </p:cNvPicPr>
          <p:nvPr/>
        </p:nvPicPr>
        <p:blipFill>
          <a:blip r:embed="rId4"/>
          <a:stretch>
            <a:fillRect/>
          </a:stretch>
        </p:blipFill>
        <p:spPr>
          <a:xfrm>
            <a:off x="11069732" y="5793246"/>
            <a:ext cx="1371600" cy="228600"/>
          </a:xfrm>
          <a:prstGeom prst="rect">
            <a:avLst/>
          </a:prstGeom>
        </p:spPr>
      </p:pic>
      <p:grpSp>
        <p:nvGrpSpPr>
          <p:cNvPr id="30" name="Group 29">
            <a:extLst>
              <a:ext uri="{FF2B5EF4-FFF2-40B4-BE49-F238E27FC236}">
                <a16:creationId xmlns:a16="http://schemas.microsoft.com/office/drawing/2014/main" id="{01B54B27-A561-B545-8D2F-AF6B0D5DFF09}"/>
              </a:ext>
            </a:extLst>
          </p:cNvPr>
          <p:cNvGrpSpPr/>
          <p:nvPr/>
        </p:nvGrpSpPr>
        <p:grpSpPr>
          <a:xfrm>
            <a:off x="12604820" y="4530861"/>
            <a:ext cx="2307222" cy="2323855"/>
            <a:chOff x="12934004" y="4530861"/>
            <a:chExt cx="2307222" cy="2323855"/>
          </a:xfrm>
        </p:grpSpPr>
        <p:sp>
          <p:nvSpPr>
            <p:cNvPr id="4" name="Rectangle 3">
              <a:extLst>
                <a:ext uri="{FF2B5EF4-FFF2-40B4-BE49-F238E27FC236}">
                  <a16:creationId xmlns:a16="http://schemas.microsoft.com/office/drawing/2014/main" id="{D7BF906A-0832-C74B-8818-FA1978DB728D}"/>
                </a:ext>
              </a:extLst>
            </p:cNvPr>
            <p:cNvSpPr/>
            <p:nvPr/>
          </p:nvSpPr>
          <p:spPr>
            <a:xfrm>
              <a:off x="12934004" y="4530861"/>
              <a:ext cx="2307222" cy="2323855"/>
            </a:xfrm>
            <a:prstGeom prst="rect">
              <a:avLst/>
            </a:prstGeom>
            <a:solidFill>
              <a:schemeClr val="accent1">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9" tIns="121919" rIns="121919" bIns="12191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endParaRPr kumimoji="0" lang="en-US" sz="3400" b="0" i="0" u="none" strike="noStrike" cap="none" spc="0" normalizeH="0" baseline="0" dirty="0">
                <a:ln>
                  <a:noFill/>
                </a:ln>
                <a:solidFill>
                  <a:srgbClr val="000000"/>
                </a:solidFill>
                <a:effectLst/>
                <a:uFillTx/>
                <a:latin typeface="Verdana"/>
                <a:ea typeface="Verdana"/>
                <a:cs typeface="Verdana"/>
                <a:sym typeface="Verdana"/>
              </a:endParaRPr>
            </a:p>
          </p:txBody>
        </p:sp>
        <p:pic>
          <p:nvPicPr>
            <p:cNvPr id="25" name="Picture 24">
              <a:extLst>
                <a:ext uri="{FF2B5EF4-FFF2-40B4-BE49-F238E27FC236}">
                  <a16:creationId xmlns:a16="http://schemas.microsoft.com/office/drawing/2014/main" id="{84BC2C33-0245-0546-9C2C-491998D08527}"/>
                </a:ext>
              </a:extLst>
            </p:cNvPr>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13369642" y="5063238"/>
              <a:ext cx="1435946" cy="1474755"/>
            </a:xfrm>
            <a:prstGeom prst="rect">
              <a:avLst/>
            </a:prstGeom>
          </p:spPr>
        </p:pic>
      </p:grpSp>
      <p:pic>
        <p:nvPicPr>
          <p:cNvPr id="26" name="Picture 25">
            <a:extLst>
              <a:ext uri="{FF2B5EF4-FFF2-40B4-BE49-F238E27FC236}">
                <a16:creationId xmlns:a16="http://schemas.microsoft.com/office/drawing/2014/main" id="{69B13393-1418-AD45-9B38-F5CAB0B51278}"/>
              </a:ext>
            </a:extLst>
          </p:cNvPr>
          <p:cNvPicPr preferRelativeResize="0">
            <a:picLocks/>
          </p:cNvPicPr>
          <p:nvPr/>
        </p:nvPicPr>
        <p:blipFill>
          <a:blip r:embed="rId4"/>
          <a:stretch>
            <a:fillRect/>
          </a:stretch>
        </p:blipFill>
        <p:spPr>
          <a:xfrm>
            <a:off x="15331562" y="5800616"/>
            <a:ext cx="1371600" cy="228600"/>
          </a:xfrm>
          <a:prstGeom prst="rect">
            <a:avLst/>
          </a:prstGeom>
        </p:spPr>
      </p:pic>
      <p:pic>
        <p:nvPicPr>
          <p:cNvPr id="27" name="Picture 26">
            <a:extLst>
              <a:ext uri="{FF2B5EF4-FFF2-40B4-BE49-F238E27FC236}">
                <a16:creationId xmlns:a16="http://schemas.microsoft.com/office/drawing/2014/main" id="{55220C71-6159-CA4C-9F16-777111FF348A}"/>
              </a:ext>
            </a:extLst>
          </p:cNvPr>
          <p:cNvPicPr>
            <a:picLocks noChangeAspect="1"/>
          </p:cNvPicPr>
          <p:nvPr/>
        </p:nvPicPr>
        <p:blipFill>
          <a:blip r:embed="rId6"/>
          <a:stretch>
            <a:fillRect/>
          </a:stretch>
        </p:blipFill>
        <p:spPr>
          <a:xfrm>
            <a:off x="16947710" y="4975116"/>
            <a:ext cx="1739900" cy="1866900"/>
          </a:xfrm>
          <a:prstGeom prst="rect">
            <a:avLst/>
          </a:prstGeom>
        </p:spPr>
      </p:pic>
      <p:sp>
        <p:nvSpPr>
          <p:cNvPr id="28" name="Rectangle 27">
            <a:extLst>
              <a:ext uri="{FF2B5EF4-FFF2-40B4-BE49-F238E27FC236}">
                <a16:creationId xmlns:a16="http://schemas.microsoft.com/office/drawing/2014/main" id="{F24F46F1-B1E3-3042-A968-ACBAC046E9CD}"/>
              </a:ext>
            </a:extLst>
          </p:cNvPr>
          <p:cNvSpPr/>
          <p:nvPr/>
        </p:nvSpPr>
        <p:spPr>
          <a:xfrm>
            <a:off x="16812890" y="7132320"/>
            <a:ext cx="2028119" cy="717312"/>
          </a:xfrm>
          <a:prstGeom prst="rect">
            <a:avLst/>
          </a:prstGeom>
        </p:spPr>
        <p:txBody>
          <a:bodyPr wrap="none">
            <a:spAutoFit/>
          </a:bodyPr>
          <a:lstStyle/>
          <a:p>
            <a:r>
              <a:rPr lang="en-US" b="0" dirty="0">
                <a:solidFill>
                  <a:schemeClr val="bg1"/>
                </a:solidFill>
                <a:latin typeface="Courier" pitchFamily="2" charset="0"/>
              </a:rPr>
              <a:t>apply</a:t>
            </a:r>
          </a:p>
        </p:txBody>
      </p:sp>
      <p:pic>
        <p:nvPicPr>
          <p:cNvPr id="29" name="Picture 28">
            <a:extLst>
              <a:ext uri="{FF2B5EF4-FFF2-40B4-BE49-F238E27FC236}">
                <a16:creationId xmlns:a16="http://schemas.microsoft.com/office/drawing/2014/main" id="{A4C34451-44E7-CB4C-94D9-29BBFA5721CC}"/>
              </a:ext>
            </a:extLst>
          </p:cNvPr>
          <p:cNvPicPr preferRelativeResize="0">
            <a:picLocks/>
          </p:cNvPicPr>
          <p:nvPr/>
        </p:nvPicPr>
        <p:blipFill>
          <a:blip r:embed="rId4"/>
          <a:stretch>
            <a:fillRect/>
          </a:stretch>
        </p:blipFill>
        <p:spPr>
          <a:xfrm>
            <a:off x="18901958" y="5806966"/>
            <a:ext cx="1371600" cy="228600"/>
          </a:xfrm>
          <a:prstGeom prst="rect">
            <a:avLst/>
          </a:prstGeom>
        </p:spPr>
      </p:pic>
      <p:sp>
        <p:nvSpPr>
          <p:cNvPr id="2" name="TextBox 1">
            <a:extLst>
              <a:ext uri="{FF2B5EF4-FFF2-40B4-BE49-F238E27FC236}">
                <a16:creationId xmlns:a16="http://schemas.microsoft.com/office/drawing/2014/main" id="{123589CC-2B3B-3849-884D-17D8CA3F5E59}"/>
              </a:ext>
            </a:extLst>
          </p:cNvPr>
          <p:cNvSpPr txBox="1"/>
          <p:nvPr/>
        </p:nvSpPr>
        <p:spPr>
          <a:xfrm>
            <a:off x="2218459" y="10796068"/>
            <a:ext cx="19074145" cy="901270"/>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9" tIns="121919" rIns="121919" bIns="121919" numCol="1" spcCol="38100" rtlCol="0" anchor="b">
            <a:spAutoFit/>
          </a:bodyPr>
          <a:lstStyle/>
          <a:p>
            <a:pPr marL="0" marR="0" indent="0" algn="ctr" defTabSz="1828800" rtl="0" fontAlgn="auto" latinLnBrk="0" hangingPunct="0">
              <a:lnSpc>
                <a:spcPct val="80000"/>
              </a:lnSpc>
              <a:spcBef>
                <a:spcPts val="500"/>
              </a:spcBef>
              <a:spcAft>
                <a:spcPts val="0"/>
              </a:spcAft>
              <a:buClrTx/>
              <a:buSzTx/>
              <a:buFontTx/>
              <a:buNone/>
              <a:tabLst/>
            </a:pPr>
            <a:r>
              <a:rPr kumimoji="0" lang="en-US" sz="4800" b="0" i="0" u="none" strike="noStrike" cap="none" spc="0" normalizeH="0" baseline="0" dirty="0">
                <a:ln>
                  <a:noFill/>
                </a:ln>
                <a:solidFill>
                  <a:schemeClr val="bg1"/>
                </a:solidFill>
                <a:effectLst/>
                <a:uFillTx/>
                <a:latin typeface="Tahoma"/>
                <a:ea typeface="Tahoma"/>
                <a:cs typeface="Tahoma"/>
                <a:sym typeface="Tahoma"/>
              </a:rPr>
              <a:t>If cost estimates are enabled, they run right after the plan.</a:t>
            </a:r>
          </a:p>
        </p:txBody>
      </p:sp>
    </p:spTree>
    <p:extLst>
      <p:ext uri="{BB962C8B-B14F-4D97-AF65-F5344CB8AC3E}">
        <p14:creationId xmlns:p14="http://schemas.microsoft.com/office/powerpoint/2010/main" val="2991335005"/>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E14CA0D-F852-FB43-BDD5-93B94925D8B4}"/>
              </a:ext>
            </a:extLst>
          </p:cNvPr>
          <p:cNvSpPr>
            <a:spLocks noGrp="1"/>
          </p:cNvSpPr>
          <p:nvPr>
            <p:ph type="title"/>
          </p:nvPr>
        </p:nvSpPr>
        <p:spPr>
          <a:xfrm>
            <a:off x="1451869" y="783573"/>
            <a:ext cx="21746797" cy="1765663"/>
          </a:xfrm>
        </p:spPr>
        <p:txBody>
          <a:bodyPr/>
          <a:lstStyle/>
          <a:p>
            <a:r>
              <a:rPr lang="en-US" dirty="0"/>
              <a:t>All Policy Checks Passed</a:t>
            </a:r>
          </a:p>
        </p:txBody>
      </p:sp>
      <p:pic>
        <p:nvPicPr>
          <p:cNvPr id="3" name="Picture 2">
            <a:extLst>
              <a:ext uri="{FF2B5EF4-FFF2-40B4-BE49-F238E27FC236}">
                <a16:creationId xmlns:a16="http://schemas.microsoft.com/office/drawing/2014/main" id="{E89AA123-144A-0D49-9151-9C6A91DDF467}"/>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367213" y="2277377"/>
            <a:ext cx="19649573" cy="10655050"/>
          </a:xfrm>
          <a:prstGeom prst="rect">
            <a:avLst/>
          </a:prstGeom>
        </p:spPr>
      </p:pic>
    </p:spTree>
    <p:extLst>
      <p:ext uri="{BB962C8B-B14F-4D97-AF65-F5344CB8AC3E}">
        <p14:creationId xmlns:p14="http://schemas.microsoft.com/office/powerpoint/2010/main" val="2123334339"/>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E14CA0D-F852-FB43-BDD5-93B94925D8B4}"/>
              </a:ext>
            </a:extLst>
          </p:cNvPr>
          <p:cNvSpPr>
            <a:spLocks noGrp="1"/>
          </p:cNvSpPr>
          <p:nvPr>
            <p:ph type="title"/>
          </p:nvPr>
        </p:nvSpPr>
        <p:spPr>
          <a:xfrm>
            <a:off x="1451869" y="783573"/>
            <a:ext cx="21746797" cy="1765663"/>
          </a:xfrm>
        </p:spPr>
        <p:txBody>
          <a:bodyPr/>
          <a:lstStyle/>
          <a:p>
            <a:r>
              <a:rPr lang="en-US" dirty="0"/>
              <a:t>A Soft Mandatory Policy Check Was Overridden </a:t>
            </a:r>
          </a:p>
        </p:txBody>
      </p:sp>
      <p:pic>
        <p:nvPicPr>
          <p:cNvPr id="5" name="Picture 4">
            <a:extLst>
              <a:ext uri="{FF2B5EF4-FFF2-40B4-BE49-F238E27FC236}">
                <a16:creationId xmlns:a16="http://schemas.microsoft.com/office/drawing/2014/main" id="{7A69E813-8DDB-4249-BA2D-68B8A1FC9C3D}"/>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451868" y="2202295"/>
            <a:ext cx="19994967" cy="10130120"/>
          </a:xfrm>
          <a:prstGeom prst="rect">
            <a:avLst/>
          </a:prstGeom>
        </p:spPr>
      </p:pic>
    </p:spTree>
    <p:extLst>
      <p:ext uri="{BB962C8B-B14F-4D97-AF65-F5344CB8AC3E}">
        <p14:creationId xmlns:p14="http://schemas.microsoft.com/office/powerpoint/2010/main" val="3602523635"/>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4A87030-B22B-8340-8A6A-D8EB267266BD}"/>
              </a:ext>
            </a:extLst>
          </p:cNvPr>
          <p:cNvSpPr>
            <a:spLocks noGrp="1"/>
          </p:cNvSpPr>
          <p:nvPr>
            <p:ph type="body" idx="1"/>
          </p:nvPr>
        </p:nvSpPr>
        <p:spPr/>
        <p:txBody>
          <a:bodyPr>
            <a:normAutofit/>
          </a:bodyPr>
          <a:lstStyle/>
          <a:p>
            <a:r>
              <a:rPr lang="en-US" dirty="0"/>
              <a:t>Terraform</a:t>
            </a:r>
            <a:r>
              <a:rPr lang="en-US" b="1" dirty="0"/>
              <a:t> </a:t>
            </a:r>
            <a:r>
              <a:rPr lang="en-US" dirty="0"/>
              <a:t>adds some additional </a:t>
            </a:r>
            <a:r>
              <a:rPr lang="en-US" b="1" dirty="0"/>
              <a:t>Sentinel Imports</a:t>
            </a:r>
            <a:r>
              <a:rPr lang="en-US" dirty="0"/>
              <a:t>:</a:t>
            </a:r>
          </a:p>
          <a:p>
            <a:pPr lvl="1"/>
            <a:r>
              <a:rPr lang="en-US" dirty="0"/>
              <a:t>The </a:t>
            </a:r>
            <a:r>
              <a:rPr lang="en-US" b="1" dirty="0"/>
              <a:t>tfplan</a:t>
            </a:r>
            <a:r>
              <a:rPr lang="en-US" dirty="0"/>
              <a:t> gives data generated from Terraform plans.</a:t>
            </a:r>
          </a:p>
          <a:p>
            <a:pPr lvl="2"/>
            <a:r>
              <a:rPr lang="en-US" dirty="0">
                <a:hlinkClick r:id="rId3"/>
              </a:rPr>
              <a:t>https://www.terraform.io/docs/enterprise/sentinel/import/tfplan.html</a:t>
            </a:r>
            <a:r>
              <a:rPr lang="en-US" dirty="0"/>
              <a:t> </a:t>
            </a:r>
          </a:p>
          <a:p>
            <a:pPr lvl="1"/>
            <a:r>
              <a:rPr lang="en-US" dirty="0"/>
              <a:t>The </a:t>
            </a:r>
            <a:r>
              <a:rPr lang="en-US" b="1" dirty="0"/>
              <a:t>tfconfig</a:t>
            </a:r>
            <a:r>
              <a:rPr lang="en-US" dirty="0"/>
              <a:t> import gives data about the Terraform configuration.</a:t>
            </a:r>
          </a:p>
          <a:p>
            <a:pPr lvl="2"/>
            <a:r>
              <a:rPr lang="en-US" dirty="0">
                <a:hlinkClick r:id="rId4"/>
              </a:rPr>
              <a:t>https://www.terraform.io/docs/enterprise/sentinel/import/tfconfig.html</a:t>
            </a:r>
            <a:r>
              <a:rPr lang="en-US" dirty="0"/>
              <a:t> </a:t>
            </a:r>
          </a:p>
          <a:p>
            <a:pPr lvl="1"/>
            <a:r>
              <a:rPr lang="en-US" dirty="0"/>
              <a:t>The </a:t>
            </a:r>
            <a:r>
              <a:rPr lang="en-US" b="1" dirty="0"/>
              <a:t>tfstate</a:t>
            </a:r>
            <a:r>
              <a:rPr lang="en-US" dirty="0"/>
              <a:t> import gives data about the current state of a workspace. </a:t>
            </a:r>
          </a:p>
          <a:p>
            <a:pPr lvl="2"/>
            <a:r>
              <a:rPr lang="en-US" dirty="0">
                <a:hlinkClick r:id="rId5"/>
              </a:rPr>
              <a:t>https://www.terraform.io/docs/enterprise/sentinel/import/tfstate.html</a:t>
            </a:r>
            <a:endParaRPr lang="en-US" dirty="0"/>
          </a:p>
          <a:p>
            <a:pPr lvl="1"/>
            <a:r>
              <a:rPr lang="en-US" dirty="0"/>
              <a:t>The </a:t>
            </a:r>
            <a:r>
              <a:rPr lang="en-US" b="1" dirty="0"/>
              <a:t>tfrun</a:t>
            </a:r>
            <a:r>
              <a:rPr lang="en-US" dirty="0"/>
              <a:t> import provides metadata for Terraform runs and their workspaces as well as cost estimate data.</a:t>
            </a:r>
          </a:p>
          <a:p>
            <a:pPr lvl="2"/>
            <a:r>
              <a:rPr lang="en-US" dirty="0">
                <a:hlinkClick r:id="rId6"/>
              </a:rPr>
              <a:t>https://www.terraform.io/docs/cloud/sentinel/import/tfrun.html</a:t>
            </a:r>
            <a:endParaRPr lang="en-US" dirty="0"/>
          </a:p>
        </p:txBody>
      </p:sp>
      <p:sp>
        <p:nvSpPr>
          <p:cNvPr id="3" name="Title 2">
            <a:extLst>
              <a:ext uri="{FF2B5EF4-FFF2-40B4-BE49-F238E27FC236}">
                <a16:creationId xmlns:a16="http://schemas.microsoft.com/office/drawing/2014/main" id="{B630FC89-1145-9C4E-BEDD-8AE5BE2049FE}"/>
              </a:ext>
            </a:extLst>
          </p:cNvPr>
          <p:cNvSpPr>
            <a:spLocks noGrp="1"/>
          </p:cNvSpPr>
          <p:nvPr>
            <p:ph type="title"/>
          </p:nvPr>
        </p:nvSpPr>
        <p:spPr/>
        <p:txBody>
          <a:bodyPr/>
          <a:lstStyle/>
          <a:p>
            <a:r>
              <a:rPr lang="en-US" dirty="0"/>
              <a:t>Sentinel Imports in Terraform</a:t>
            </a:r>
          </a:p>
        </p:txBody>
      </p:sp>
    </p:spTree>
    <p:extLst>
      <p:ext uri="{BB962C8B-B14F-4D97-AF65-F5344CB8AC3E}">
        <p14:creationId xmlns:p14="http://schemas.microsoft.com/office/powerpoint/2010/main" val="3290601303"/>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684A050-42EC-8C4C-AE15-DD4D4423B2ED}"/>
              </a:ext>
            </a:extLst>
          </p:cNvPr>
          <p:cNvSpPr>
            <a:spLocks noGrp="1"/>
          </p:cNvSpPr>
          <p:nvPr>
            <p:ph type="title"/>
          </p:nvPr>
        </p:nvSpPr>
        <p:spPr/>
        <p:txBody>
          <a:bodyPr/>
          <a:lstStyle/>
          <a:p>
            <a:r>
              <a:rPr lang="en-US" dirty="0"/>
              <a:t>The tfplan Import's Namespace</a:t>
            </a:r>
          </a:p>
        </p:txBody>
      </p:sp>
      <p:pic>
        <p:nvPicPr>
          <p:cNvPr id="7" name="Picture 6">
            <a:extLst>
              <a:ext uri="{FF2B5EF4-FFF2-40B4-BE49-F238E27FC236}">
                <a16:creationId xmlns:a16="http://schemas.microsoft.com/office/drawing/2014/main" id="{4FA9749A-4A36-C744-A3AF-0AF98B791A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53127" y="2562512"/>
            <a:ext cx="15877746" cy="10369915"/>
          </a:xfrm>
          <a:prstGeom prst="rect">
            <a:avLst/>
          </a:prstGeom>
        </p:spPr>
      </p:pic>
    </p:spTree>
    <p:extLst>
      <p:ext uri="{BB962C8B-B14F-4D97-AF65-F5344CB8AC3E}">
        <p14:creationId xmlns:p14="http://schemas.microsoft.com/office/powerpoint/2010/main" val="1185105783"/>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618D81C-0C0E-F543-9F84-FEAA43FA833E}"/>
              </a:ext>
            </a:extLst>
          </p:cNvPr>
          <p:cNvSpPr>
            <a:spLocks noGrp="1"/>
          </p:cNvSpPr>
          <p:nvPr>
            <p:ph type="body" idx="1"/>
          </p:nvPr>
        </p:nvSpPr>
        <p:spPr/>
        <p:txBody>
          <a:bodyPr/>
          <a:lstStyle/>
          <a:p>
            <a:r>
              <a:rPr lang="en-US" dirty="0"/>
              <a:t>Recall the Terraform code we showed earlier that creates two instances of an "aws_instance" resource with name "ubuntu":</a:t>
            </a:r>
          </a:p>
          <a:p>
            <a:pPr marL="22225" indent="0">
              <a:buNone/>
            </a:pPr>
            <a:r>
              <a:rPr lang="en-US" dirty="0">
                <a:latin typeface="Courier" pitchFamily="2" charset="0"/>
              </a:rPr>
              <a:t>resource "aws_instance" "ubuntu" {</a:t>
            </a:r>
          </a:p>
          <a:p>
            <a:pPr marL="22225" indent="0">
              <a:buNone/>
            </a:pPr>
            <a:r>
              <a:rPr lang="en-US" dirty="0">
                <a:latin typeface="Courier" pitchFamily="2" charset="0"/>
              </a:rPr>
              <a:t>  count         = 2</a:t>
            </a:r>
          </a:p>
          <a:p>
            <a:pPr marL="22225" indent="0">
              <a:buNone/>
            </a:pPr>
            <a:r>
              <a:rPr lang="en-US" dirty="0">
                <a:latin typeface="Courier" pitchFamily="2" charset="0"/>
              </a:rPr>
              <a:t>  ami           = "${var.ami_id}"</a:t>
            </a:r>
          </a:p>
          <a:p>
            <a:pPr marL="22225" indent="0">
              <a:buNone/>
            </a:pPr>
            <a:r>
              <a:rPr lang="en-US" dirty="0">
                <a:latin typeface="Courier" pitchFamily="2" charset="0"/>
              </a:rPr>
              <a:t>  instance_type = "${var.instance_type}"</a:t>
            </a:r>
          </a:p>
          <a:p>
            <a:pPr marL="22225" indent="0">
              <a:buNone/>
            </a:pPr>
            <a:r>
              <a:rPr lang="en-US" dirty="0">
                <a:latin typeface="Courier" pitchFamily="2" charset="0"/>
              </a:rPr>
              <a:t>}</a:t>
            </a:r>
          </a:p>
        </p:txBody>
      </p:sp>
      <p:sp>
        <p:nvSpPr>
          <p:cNvPr id="4" name="Title 3">
            <a:extLst>
              <a:ext uri="{FF2B5EF4-FFF2-40B4-BE49-F238E27FC236}">
                <a16:creationId xmlns:a16="http://schemas.microsoft.com/office/drawing/2014/main" id="{7684A050-42EC-8C4C-AE15-DD4D4423B2ED}"/>
              </a:ext>
            </a:extLst>
          </p:cNvPr>
          <p:cNvSpPr>
            <a:spLocks noGrp="1"/>
          </p:cNvSpPr>
          <p:nvPr>
            <p:ph type="title"/>
          </p:nvPr>
        </p:nvSpPr>
        <p:spPr/>
        <p:txBody>
          <a:bodyPr/>
          <a:lstStyle/>
          <a:p>
            <a:r>
              <a:rPr lang="en-US" dirty="0"/>
              <a:t>Example of tfplan Resource Data (1)</a:t>
            </a:r>
          </a:p>
        </p:txBody>
      </p:sp>
    </p:spTree>
    <p:extLst>
      <p:ext uri="{BB962C8B-B14F-4D97-AF65-F5344CB8AC3E}">
        <p14:creationId xmlns:p14="http://schemas.microsoft.com/office/powerpoint/2010/main" val="4171347728"/>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0F3E4C6-1195-8941-B0DE-FA531FDECF32}"/>
              </a:ext>
            </a:extLst>
          </p:cNvPr>
          <p:cNvSpPr>
            <a:spLocks noGrp="1"/>
          </p:cNvSpPr>
          <p:nvPr>
            <p:ph type="body" idx="1"/>
          </p:nvPr>
        </p:nvSpPr>
        <p:spPr/>
        <p:txBody>
          <a:bodyPr>
            <a:normAutofit/>
          </a:bodyPr>
          <a:lstStyle/>
          <a:p>
            <a:r>
              <a:rPr lang="en-US" dirty="0"/>
              <a:t>Sentinel in Terraform Cloud (TFC) and Terraform Enterprise (TFE)</a:t>
            </a:r>
          </a:p>
          <a:p>
            <a:r>
              <a:rPr lang="en-US" dirty="0"/>
              <a:t>The Sentinel Language</a:t>
            </a:r>
          </a:p>
          <a:p>
            <a:r>
              <a:rPr lang="en-US" dirty="0"/>
              <a:t>Workshop Challenges: Using the Sentinel CLI and Running a Policy</a:t>
            </a:r>
          </a:p>
          <a:p>
            <a:r>
              <a:rPr lang="en-US" dirty="0"/>
              <a:t>Writing Sentinel Policies and Testing them with the Sentinel CLI</a:t>
            </a:r>
          </a:p>
          <a:p>
            <a:r>
              <a:rPr lang="en-US" dirty="0"/>
              <a:t>Workshop Challenge: Write Your First Policy</a:t>
            </a:r>
          </a:p>
          <a:p>
            <a:r>
              <a:rPr lang="en-US" dirty="0"/>
              <a:t>Using Sentinel in Terraform Cloud</a:t>
            </a:r>
          </a:p>
          <a:p>
            <a:r>
              <a:rPr lang="en-US" dirty="0"/>
              <a:t>Advanced Techniques</a:t>
            </a:r>
          </a:p>
          <a:p>
            <a:r>
              <a:rPr lang="en-US" dirty="0"/>
              <a:t>Workshop Challenges: Write More Policies</a:t>
            </a:r>
          </a:p>
        </p:txBody>
      </p:sp>
      <p:sp>
        <p:nvSpPr>
          <p:cNvPr id="3" name="Title 2">
            <a:extLst>
              <a:ext uri="{FF2B5EF4-FFF2-40B4-BE49-F238E27FC236}">
                <a16:creationId xmlns:a16="http://schemas.microsoft.com/office/drawing/2014/main" id="{A4DF77ED-11F7-9E4E-A974-8975901BEB60}"/>
              </a:ext>
            </a:extLst>
          </p:cNvPr>
          <p:cNvSpPr>
            <a:spLocks noGrp="1"/>
          </p:cNvSpPr>
          <p:nvPr>
            <p:ph type="title"/>
          </p:nvPr>
        </p:nvSpPr>
        <p:spPr/>
        <p:txBody>
          <a:bodyPr/>
          <a:lstStyle/>
          <a:p>
            <a:r>
              <a:rPr lang="en-US" dirty="0"/>
              <a:t>Agenda</a:t>
            </a:r>
          </a:p>
        </p:txBody>
      </p:sp>
    </p:spTree>
    <p:extLst>
      <p:ext uri="{BB962C8B-B14F-4D97-AF65-F5344CB8AC3E}">
        <p14:creationId xmlns:p14="http://schemas.microsoft.com/office/powerpoint/2010/main" val="2778037210"/>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618D81C-0C0E-F543-9F84-FEAA43FA833E}"/>
              </a:ext>
            </a:extLst>
          </p:cNvPr>
          <p:cNvSpPr>
            <a:spLocks noGrp="1"/>
          </p:cNvSpPr>
          <p:nvPr>
            <p:ph type="body" idx="1"/>
          </p:nvPr>
        </p:nvSpPr>
        <p:spPr/>
        <p:txBody>
          <a:bodyPr lIns="118872">
            <a:noAutofit/>
          </a:bodyPr>
          <a:lstStyle/>
          <a:p>
            <a:r>
              <a:rPr lang="en-US" sz="4400" dirty="0"/>
              <a:t>The resource instances created by this code will appear in the tfplan import like this:</a:t>
            </a:r>
          </a:p>
          <a:p>
            <a:pPr marL="22225" indent="0">
              <a:buNone/>
            </a:pPr>
            <a:r>
              <a:rPr lang="en-US" sz="4000" dirty="0">
                <a:latin typeface="Courier" pitchFamily="2" charset="0"/>
              </a:rPr>
              <a:t>"resources": {</a:t>
            </a:r>
          </a:p>
          <a:p>
            <a:pPr marL="22225" indent="0">
              <a:buNone/>
            </a:pPr>
            <a:r>
              <a:rPr lang="en-US" sz="4000" dirty="0">
                <a:latin typeface="Courier" pitchFamily="2" charset="0"/>
              </a:rPr>
              <a:t>  "aws_instance": {</a:t>
            </a:r>
          </a:p>
          <a:p>
            <a:pPr marL="22225" indent="0">
              <a:buNone/>
            </a:pPr>
            <a:r>
              <a:rPr lang="en-US" sz="4000" dirty="0">
                <a:latin typeface="Courier" pitchFamily="2" charset="0"/>
              </a:rPr>
              <a:t>    "ubuntu": {</a:t>
            </a:r>
          </a:p>
          <a:p>
            <a:pPr marL="22225" indent="0">
              <a:buNone/>
            </a:pPr>
            <a:r>
              <a:rPr lang="en-US" sz="4000" dirty="0">
                <a:latin typeface="Courier" pitchFamily="2" charset="0"/>
              </a:rPr>
              <a:t>      0: { "applied": {}, },</a:t>
            </a:r>
          </a:p>
          <a:p>
            <a:pPr marL="22225" indent="0">
              <a:buNone/>
            </a:pPr>
            <a:r>
              <a:rPr lang="en-US" sz="4000" dirty="0">
                <a:latin typeface="Courier" pitchFamily="2" charset="0"/>
              </a:rPr>
              <a:t>      1: { "applied": {}, },</a:t>
            </a:r>
          </a:p>
          <a:p>
            <a:pPr marL="22225" indent="0">
              <a:buNone/>
            </a:pPr>
            <a:r>
              <a:rPr lang="en-US" sz="4000" dirty="0">
                <a:latin typeface="Courier" pitchFamily="2" charset="0"/>
              </a:rPr>
              <a:t>    },</a:t>
            </a:r>
          </a:p>
          <a:p>
            <a:pPr marL="22225" indent="0">
              <a:buNone/>
            </a:pPr>
            <a:r>
              <a:rPr lang="en-US" sz="4000" dirty="0">
                <a:latin typeface="Courier" pitchFamily="2" charset="0"/>
              </a:rPr>
              <a:t>  },</a:t>
            </a:r>
          </a:p>
          <a:p>
            <a:pPr marL="22225" indent="0">
              <a:buNone/>
            </a:pPr>
            <a:r>
              <a:rPr lang="en-US" sz="3600" dirty="0">
                <a:latin typeface="Courier" pitchFamily="2" charset="0"/>
              </a:rPr>
              <a:t>}</a:t>
            </a:r>
          </a:p>
          <a:p>
            <a:r>
              <a:rPr lang="en-US" sz="4400" dirty="0">
                <a:latin typeface="Verdana" panose="020B0604030504040204" pitchFamily="34" charset="0"/>
                <a:ea typeface="Verdana" panose="020B0604030504040204" pitchFamily="34" charset="0"/>
                <a:cs typeface="Verdana" panose="020B0604030504040204" pitchFamily="34" charset="0"/>
              </a:rPr>
              <a:t>The data for resources is organized in 3 layers: type, name, number.</a:t>
            </a:r>
          </a:p>
        </p:txBody>
      </p:sp>
      <p:sp>
        <p:nvSpPr>
          <p:cNvPr id="4" name="Title 3">
            <a:extLst>
              <a:ext uri="{FF2B5EF4-FFF2-40B4-BE49-F238E27FC236}">
                <a16:creationId xmlns:a16="http://schemas.microsoft.com/office/drawing/2014/main" id="{7684A050-42EC-8C4C-AE15-DD4D4423B2ED}"/>
              </a:ext>
            </a:extLst>
          </p:cNvPr>
          <p:cNvSpPr>
            <a:spLocks noGrp="1"/>
          </p:cNvSpPr>
          <p:nvPr>
            <p:ph type="title"/>
          </p:nvPr>
        </p:nvSpPr>
        <p:spPr/>
        <p:txBody>
          <a:bodyPr/>
          <a:lstStyle/>
          <a:p>
            <a:r>
              <a:rPr lang="en-US" dirty="0"/>
              <a:t>Example of tfplan Resource Data (2)</a:t>
            </a:r>
          </a:p>
        </p:txBody>
      </p:sp>
    </p:spTree>
    <p:extLst>
      <p:ext uri="{BB962C8B-B14F-4D97-AF65-F5344CB8AC3E}">
        <p14:creationId xmlns:p14="http://schemas.microsoft.com/office/powerpoint/2010/main" val="2131457681"/>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684A050-42EC-8C4C-AE15-DD4D4423B2ED}"/>
              </a:ext>
            </a:extLst>
          </p:cNvPr>
          <p:cNvSpPr>
            <a:spLocks noGrp="1"/>
          </p:cNvSpPr>
          <p:nvPr>
            <p:ph type="title"/>
          </p:nvPr>
        </p:nvSpPr>
        <p:spPr/>
        <p:txBody>
          <a:bodyPr/>
          <a:lstStyle/>
          <a:p>
            <a:r>
              <a:rPr lang="en-US" dirty="0"/>
              <a:t>The tfstate Import's Namespace</a:t>
            </a:r>
          </a:p>
        </p:txBody>
      </p:sp>
      <p:pic>
        <p:nvPicPr>
          <p:cNvPr id="3" name="Picture 2">
            <a:extLst>
              <a:ext uri="{FF2B5EF4-FFF2-40B4-BE49-F238E27FC236}">
                <a16:creationId xmlns:a16="http://schemas.microsoft.com/office/drawing/2014/main" id="{26B8F553-CBA9-A040-872A-70BE90E4ED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1869" y="2131391"/>
            <a:ext cx="13118896" cy="10541624"/>
          </a:xfrm>
          <a:prstGeom prst="rect">
            <a:avLst/>
          </a:prstGeom>
        </p:spPr>
      </p:pic>
    </p:spTree>
    <p:extLst>
      <p:ext uri="{BB962C8B-B14F-4D97-AF65-F5344CB8AC3E}">
        <p14:creationId xmlns:p14="http://schemas.microsoft.com/office/powerpoint/2010/main" val="1318662790"/>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618D81C-0C0E-F543-9F84-FEAA43FA833E}"/>
              </a:ext>
            </a:extLst>
          </p:cNvPr>
          <p:cNvSpPr>
            <a:spLocks noGrp="1"/>
          </p:cNvSpPr>
          <p:nvPr>
            <p:ph type="body" idx="1"/>
          </p:nvPr>
        </p:nvSpPr>
        <p:spPr/>
        <p:txBody>
          <a:bodyPr/>
          <a:lstStyle/>
          <a:p>
            <a:r>
              <a:rPr lang="en-US" dirty="0">
                <a:latin typeface="Verdana" panose="020B0604030504040204" pitchFamily="34" charset="0"/>
                <a:ea typeface="Verdana" panose="020B0604030504040204" pitchFamily="34" charset="0"/>
                <a:cs typeface="Verdana" panose="020B0604030504040204" pitchFamily="34" charset="0"/>
              </a:rPr>
              <a:t>The tfstate import gives the state of resources and data sources after a plan.</a:t>
            </a:r>
          </a:p>
          <a:p>
            <a:r>
              <a:rPr lang="en-US" dirty="0">
                <a:latin typeface="Verdana" panose="020B0604030504040204" pitchFamily="34" charset="0"/>
                <a:ea typeface="Verdana" panose="020B0604030504040204" pitchFamily="34" charset="0"/>
                <a:cs typeface="Verdana" panose="020B0604030504040204" pitchFamily="34" charset="0"/>
              </a:rPr>
              <a:t>Generally, this will be the same as the state before the plan, but it could include additional data for data sources that were evaluated during the refresh operation done by the plan.</a:t>
            </a:r>
          </a:p>
          <a:p>
            <a:pPr lvl="1"/>
            <a:r>
              <a:rPr lang="en-US" dirty="0">
                <a:latin typeface="Verdana" panose="020B0604030504040204" pitchFamily="34" charset="0"/>
                <a:ea typeface="Verdana" panose="020B0604030504040204" pitchFamily="34" charset="0"/>
                <a:cs typeface="Verdana" panose="020B0604030504040204" pitchFamily="34" charset="0"/>
              </a:rPr>
              <a:t>Data sources that do not reference computed values are evaluated during the plan.</a:t>
            </a:r>
          </a:p>
          <a:p>
            <a:pPr lvl="1"/>
            <a:r>
              <a:rPr lang="en-US" dirty="0">
                <a:latin typeface="Verdana" panose="020B0604030504040204" pitchFamily="34" charset="0"/>
                <a:ea typeface="Verdana" panose="020B0604030504040204" pitchFamily="34" charset="0"/>
                <a:cs typeface="Verdana" panose="020B0604030504040204" pitchFamily="34" charset="0"/>
              </a:rPr>
              <a:t>The evaluation of data sources that reference computed values is delayed until the apply.</a:t>
            </a:r>
          </a:p>
          <a:p>
            <a:r>
              <a:rPr lang="en-US" dirty="0">
                <a:latin typeface="Verdana" panose="020B0604030504040204" pitchFamily="34" charset="0"/>
                <a:ea typeface="Verdana" panose="020B0604030504040204" pitchFamily="34" charset="0"/>
                <a:cs typeface="Verdana" panose="020B0604030504040204" pitchFamily="34" charset="0"/>
              </a:rPr>
              <a:t> As a consequence, the tfstate import is often more useful than the tfplan import when restricting data sources in policies.</a:t>
            </a:r>
          </a:p>
          <a:p>
            <a:endParaRPr lang="en-US" dirty="0">
              <a:latin typeface="Verdana" panose="020B0604030504040204" pitchFamily="34" charset="0"/>
              <a:ea typeface="Verdana" panose="020B0604030504040204" pitchFamily="34" charset="0"/>
              <a:cs typeface="Verdana" panose="020B0604030504040204" pitchFamily="34" charset="0"/>
            </a:endParaRPr>
          </a:p>
        </p:txBody>
      </p:sp>
      <p:sp>
        <p:nvSpPr>
          <p:cNvPr id="4" name="Title 3">
            <a:extLst>
              <a:ext uri="{FF2B5EF4-FFF2-40B4-BE49-F238E27FC236}">
                <a16:creationId xmlns:a16="http://schemas.microsoft.com/office/drawing/2014/main" id="{7684A050-42EC-8C4C-AE15-DD4D4423B2ED}"/>
              </a:ext>
            </a:extLst>
          </p:cNvPr>
          <p:cNvSpPr>
            <a:spLocks noGrp="1"/>
          </p:cNvSpPr>
          <p:nvPr>
            <p:ph type="title"/>
          </p:nvPr>
        </p:nvSpPr>
        <p:spPr/>
        <p:txBody>
          <a:bodyPr>
            <a:normAutofit/>
          </a:bodyPr>
          <a:lstStyle/>
          <a:p>
            <a:r>
              <a:rPr lang="en-US" dirty="0"/>
              <a:t>Using the tfstate Import</a:t>
            </a:r>
          </a:p>
        </p:txBody>
      </p:sp>
    </p:spTree>
    <p:extLst>
      <p:ext uri="{BB962C8B-B14F-4D97-AF65-F5344CB8AC3E}">
        <p14:creationId xmlns:p14="http://schemas.microsoft.com/office/powerpoint/2010/main" val="424675837"/>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684A050-42EC-8C4C-AE15-DD4D4423B2ED}"/>
              </a:ext>
            </a:extLst>
          </p:cNvPr>
          <p:cNvSpPr>
            <a:spLocks noGrp="1"/>
          </p:cNvSpPr>
          <p:nvPr>
            <p:ph type="title"/>
          </p:nvPr>
        </p:nvSpPr>
        <p:spPr/>
        <p:txBody>
          <a:bodyPr/>
          <a:lstStyle/>
          <a:p>
            <a:r>
              <a:rPr lang="en-US" dirty="0"/>
              <a:t>The tfconfig Import's Namespace</a:t>
            </a:r>
          </a:p>
        </p:txBody>
      </p:sp>
      <p:pic>
        <p:nvPicPr>
          <p:cNvPr id="5" name="Picture 4">
            <a:extLst>
              <a:ext uri="{FF2B5EF4-FFF2-40B4-BE49-F238E27FC236}">
                <a16:creationId xmlns:a16="http://schemas.microsoft.com/office/drawing/2014/main" id="{4454EC91-8732-B04E-8380-1AB226FE50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1868" y="2069547"/>
            <a:ext cx="10804215" cy="9696090"/>
          </a:xfrm>
          <a:prstGeom prst="rect">
            <a:avLst/>
          </a:prstGeom>
        </p:spPr>
      </p:pic>
      <p:pic>
        <p:nvPicPr>
          <p:cNvPr id="7" name="Picture 6">
            <a:extLst>
              <a:ext uri="{FF2B5EF4-FFF2-40B4-BE49-F238E27FC236}">
                <a16:creationId xmlns:a16="http://schemas.microsoft.com/office/drawing/2014/main" id="{F70E2CB1-95B8-8940-A4CC-0B635887190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515297" y="2069547"/>
            <a:ext cx="11239475" cy="9696090"/>
          </a:xfrm>
          <a:prstGeom prst="rect">
            <a:avLst/>
          </a:prstGeom>
        </p:spPr>
      </p:pic>
    </p:spTree>
    <p:extLst>
      <p:ext uri="{BB962C8B-B14F-4D97-AF65-F5344CB8AC3E}">
        <p14:creationId xmlns:p14="http://schemas.microsoft.com/office/powerpoint/2010/main" val="1502023342"/>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618D81C-0C0E-F543-9F84-FEAA43FA833E}"/>
              </a:ext>
            </a:extLst>
          </p:cNvPr>
          <p:cNvSpPr>
            <a:spLocks noGrp="1"/>
          </p:cNvSpPr>
          <p:nvPr>
            <p:ph type="body" idx="1"/>
          </p:nvPr>
        </p:nvSpPr>
        <p:spPr/>
        <p:txBody>
          <a:bodyPr>
            <a:normAutofit/>
          </a:bodyPr>
          <a:lstStyle/>
          <a:p>
            <a:r>
              <a:rPr lang="en-US" dirty="0">
                <a:latin typeface="Verdana" panose="020B0604030504040204" pitchFamily="34" charset="0"/>
                <a:ea typeface="Verdana" panose="020B0604030504040204" pitchFamily="34" charset="0"/>
                <a:cs typeface="Verdana" panose="020B0604030504040204" pitchFamily="34" charset="0"/>
              </a:rPr>
              <a:t>The tfconfig import gives information about the Terraform configuration used by the run in which Sentinel policies are checked.</a:t>
            </a:r>
          </a:p>
          <a:p>
            <a:r>
              <a:rPr lang="en-US" dirty="0">
                <a:latin typeface="Verdana" panose="020B0604030504040204" pitchFamily="34" charset="0"/>
                <a:ea typeface="Verdana" panose="020B0604030504040204" pitchFamily="34" charset="0"/>
                <a:cs typeface="Verdana" panose="020B0604030504040204" pitchFamily="34" charset="0"/>
              </a:rPr>
              <a:t>It does NOT give all information about the Terraform configuration.</a:t>
            </a:r>
          </a:p>
          <a:p>
            <a:r>
              <a:rPr lang="en-US" dirty="0"/>
              <a:t>It can be used to restrict the configuration of module calls, variables, resources, data sources, providers, provisioners, and outputs.</a:t>
            </a:r>
          </a:p>
          <a:p>
            <a:r>
              <a:rPr lang="en-US" dirty="0"/>
              <a:t>It it useful for restricting things that the other imports don't cover.</a:t>
            </a:r>
          </a:p>
          <a:p>
            <a:r>
              <a:rPr lang="en-US" dirty="0"/>
              <a:t>However, using it to restrict resources and data sources can be challenging because of the need to cross-reference references. </a:t>
            </a:r>
          </a:p>
        </p:txBody>
      </p:sp>
      <p:sp>
        <p:nvSpPr>
          <p:cNvPr id="4" name="Title 3">
            <a:extLst>
              <a:ext uri="{FF2B5EF4-FFF2-40B4-BE49-F238E27FC236}">
                <a16:creationId xmlns:a16="http://schemas.microsoft.com/office/drawing/2014/main" id="{7684A050-42EC-8C4C-AE15-DD4D4423B2ED}"/>
              </a:ext>
            </a:extLst>
          </p:cNvPr>
          <p:cNvSpPr>
            <a:spLocks noGrp="1"/>
          </p:cNvSpPr>
          <p:nvPr>
            <p:ph type="title"/>
          </p:nvPr>
        </p:nvSpPr>
        <p:spPr/>
        <p:txBody>
          <a:bodyPr>
            <a:normAutofit/>
          </a:bodyPr>
          <a:lstStyle/>
          <a:p>
            <a:r>
              <a:rPr lang="en-US" dirty="0"/>
              <a:t>Using the tfconfig Import</a:t>
            </a:r>
          </a:p>
        </p:txBody>
      </p:sp>
    </p:spTree>
    <p:extLst>
      <p:ext uri="{BB962C8B-B14F-4D97-AF65-F5344CB8AC3E}">
        <p14:creationId xmlns:p14="http://schemas.microsoft.com/office/powerpoint/2010/main" val="2059626066"/>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684A050-42EC-8C4C-AE15-DD4D4423B2ED}"/>
              </a:ext>
            </a:extLst>
          </p:cNvPr>
          <p:cNvSpPr>
            <a:spLocks noGrp="1"/>
          </p:cNvSpPr>
          <p:nvPr>
            <p:ph type="title"/>
          </p:nvPr>
        </p:nvSpPr>
        <p:spPr/>
        <p:txBody>
          <a:bodyPr/>
          <a:lstStyle/>
          <a:p>
            <a:r>
              <a:rPr lang="en-US" dirty="0"/>
              <a:t>The tfrun Import's Namespace</a:t>
            </a:r>
          </a:p>
        </p:txBody>
      </p:sp>
      <p:pic>
        <p:nvPicPr>
          <p:cNvPr id="3" name="Picture 2">
            <a:extLst>
              <a:ext uri="{FF2B5EF4-FFF2-40B4-BE49-F238E27FC236}">
                <a16:creationId xmlns:a16="http://schemas.microsoft.com/office/drawing/2014/main" id="{3BB956FA-D665-BC4D-B195-013723E4E2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1869" y="2166327"/>
            <a:ext cx="19986948" cy="10766100"/>
          </a:xfrm>
          <a:prstGeom prst="rect">
            <a:avLst/>
          </a:prstGeom>
        </p:spPr>
      </p:pic>
    </p:spTree>
    <p:extLst>
      <p:ext uri="{BB962C8B-B14F-4D97-AF65-F5344CB8AC3E}">
        <p14:creationId xmlns:p14="http://schemas.microsoft.com/office/powerpoint/2010/main" val="3097596137"/>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618D81C-0C0E-F543-9F84-FEAA43FA833E}"/>
              </a:ext>
            </a:extLst>
          </p:cNvPr>
          <p:cNvSpPr>
            <a:spLocks noGrp="1"/>
          </p:cNvSpPr>
          <p:nvPr>
            <p:ph type="body" idx="1"/>
          </p:nvPr>
        </p:nvSpPr>
        <p:spPr/>
        <p:txBody>
          <a:bodyPr>
            <a:normAutofit/>
          </a:bodyPr>
          <a:lstStyle/>
          <a:p>
            <a:r>
              <a:rPr lang="en-US" dirty="0">
                <a:latin typeface="Verdana" panose="020B0604030504040204" pitchFamily="34" charset="0"/>
                <a:ea typeface="Verdana" panose="020B0604030504040204" pitchFamily="34" charset="0"/>
                <a:cs typeface="Verdana" panose="020B0604030504040204" pitchFamily="34" charset="0"/>
              </a:rPr>
              <a:t>The tfrun import gives some useful information about a run and the workspace it was run in.</a:t>
            </a:r>
          </a:p>
          <a:p>
            <a:r>
              <a:rPr lang="en-US" dirty="0">
                <a:latin typeface="Verdana" panose="020B0604030504040204" pitchFamily="34" charset="0"/>
                <a:ea typeface="Verdana" panose="020B0604030504040204" pitchFamily="34" charset="0"/>
                <a:cs typeface="Verdana" panose="020B0604030504040204" pitchFamily="34" charset="0"/>
              </a:rPr>
              <a:t>This includes the following:</a:t>
            </a:r>
          </a:p>
          <a:p>
            <a:pPr lvl="1"/>
            <a:r>
              <a:rPr lang="en-US" dirty="0">
                <a:latin typeface="Verdana" panose="020B0604030504040204" pitchFamily="34" charset="0"/>
                <a:ea typeface="Verdana" panose="020B0604030504040204" pitchFamily="34" charset="0"/>
                <a:cs typeface="Verdana" panose="020B0604030504040204" pitchFamily="34" charset="0"/>
              </a:rPr>
              <a:t>The workspace's name, description, and other settings</a:t>
            </a:r>
          </a:p>
          <a:p>
            <a:pPr lvl="1"/>
            <a:r>
              <a:rPr lang="en-US" dirty="0">
                <a:latin typeface="Verdana" panose="020B0604030504040204" pitchFamily="34" charset="0"/>
                <a:ea typeface="Verdana" panose="020B0604030504040204" pitchFamily="34" charset="0"/>
                <a:cs typeface="Verdana" panose="020B0604030504040204" pitchFamily="34" charset="0"/>
              </a:rPr>
              <a:t>Whether the plan was speculative or a destroy plan</a:t>
            </a:r>
          </a:p>
          <a:p>
            <a:pPr lvl="1"/>
            <a:r>
              <a:rPr lang="en-US" dirty="0">
                <a:latin typeface="Verdana" panose="020B0604030504040204" pitchFamily="34" charset="0"/>
                <a:ea typeface="Verdana" panose="020B0604030504040204" pitchFamily="34" charset="0"/>
                <a:cs typeface="Verdana" panose="020B0604030504040204" pitchFamily="34" charset="0"/>
              </a:rPr>
              <a:t>A list of variables set for the run, indicating their names, their category (Terraform or Environment), and whether they were marked as sensitive.</a:t>
            </a:r>
          </a:p>
          <a:p>
            <a:r>
              <a:rPr lang="en-US" dirty="0">
                <a:latin typeface="Verdana" panose="020B0604030504040204" pitchFamily="34" charset="0"/>
                <a:ea typeface="Verdana" panose="020B0604030504040204" pitchFamily="34" charset="0"/>
                <a:cs typeface="Verdana" panose="020B0604030504040204" pitchFamily="34" charset="0"/>
              </a:rPr>
              <a:t>Using the workspace name or description allows selective checking of policies against different workspaces. But only if control over their naming is exercised.</a:t>
            </a:r>
          </a:p>
        </p:txBody>
      </p:sp>
      <p:sp>
        <p:nvSpPr>
          <p:cNvPr id="4" name="Title 3">
            <a:extLst>
              <a:ext uri="{FF2B5EF4-FFF2-40B4-BE49-F238E27FC236}">
                <a16:creationId xmlns:a16="http://schemas.microsoft.com/office/drawing/2014/main" id="{7684A050-42EC-8C4C-AE15-DD4D4423B2ED}"/>
              </a:ext>
            </a:extLst>
          </p:cNvPr>
          <p:cNvSpPr>
            <a:spLocks noGrp="1"/>
          </p:cNvSpPr>
          <p:nvPr>
            <p:ph type="title"/>
          </p:nvPr>
        </p:nvSpPr>
        <p:spPr/>
        <p:txBody>
          <a:bodyPr>
            <a:normAutofit/>
          </a:bodyPr>
          <a:lstStyle/>
          <a:p>
            <a:r>
              <a:rPr lang="en-US" dirty="0"/>
              <a:t>Using the tfrun Import</a:t>
            </a:r>
          </a:p>
        </p:txBody>
      </p:sp>
    </p:spTree>
    <p:extLst>
      <p:ext uri="{BB962C8B-B14F-4D97-AF65-F5344CB8AC3E}">
        <p14:creationId xmlns:p14="http://schemas.microsoft.com/office/powerpoint/2010/main" val="257966306"/>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4A87030-B22B-8340-8A6A-D8EB267266BD}"/>
              </a:ext>
            </a:extLst>
          </p:cNvPr>
          <p:cNvSpPr>
            <a:spLocks noGrp="1"/>
          </p:cNvSpPr>
          <p:nvPr>
            <p:ph type="body" idx="1"/>
          </p:nvPr>
        </p:nvSpPr>
        <p:spPr/>
        <p:txBody>
          <a:bodyPr>
            <a:normAutofit/>
          </a:bodyPr>
          <a:lstStyle/>
          <a:p>
            <a:r>
              <a:rPr lang="en-US" dirty="0"/>
              <a:t>Sentinel </a:t>
            </a:r>
            <a:r>
              <a:rPr lang="en-US" b="1" dirty="0"/>
              <a:t>Mocks</a:t>
            </a:r>
            <a:r>
              <a:rPr lang="en-US" dirty="0"/>
              <a:t> simulate the data that is made available to the Terraform Sentinel imports from Terraform plans.</a:t>
            </a:r>
          </a:p>
          <a:p>
            <a:r>
              <a:rPr lang="en-US" dirty="0"/>
              <a:t>They can be generated from recent plans using the Terraform Cloud UI and API.</a:t>
            </a:r>
          </a:p>
          <a:p>
            <a:r>
              <a:rPr lang="en-US" dirty="0"/>
              <a:t>They can also be copied and edited to simulate various combinations of resource and data source attributes.</a:t>
            </a:r>
          </a:p>
          <a:p>
            <a:r>
              <a:rPr lang="en-US" dirty="0"/>
              <a:t>They enable testing of Terraform Sentinel policies with the Sentinel CLI.</a:t>
            </a:r>
          </a:p>
          <a:p>
            <a:r>
              <a:rPr lang="en-US" dirty="0"/>
              <a:t>Using the Sentinel CLI with mocks speeds up development of new policies since plans do not need to be run.</a:t>
            </a:r>
          </a:p>
        </p:txBody>
      </p:sp>
      <p:sp>
        <p:nvSpPr>
          <p:cNvPr id="3" name="Title 2">
            <a:extLst>
              <a:ext uri="{FF2B5EF4-FFF2-40B4-BE49-F238E27FC236}">
                <a16:creationId xmlns:a16="http://schemas.microsoft.com/office/drawing/2014/main" id="{B630FC89-1145-9C4E-BEDD-8AE5BE2049FE}"/>
              </a:ext>
            </a:extLst>
          </p:cNvPr>
          <p:cNvSpPr>
            <a:spLocks noGrp="1"/>
          </p:cNvSpPr>
          <p:nvPr>
            <p:ph type="title"/>
          </p:nvPr>
        </p:nvSpPr>
        <p:spPr/>
        <p:txBody>
          <a:bodyPr/>
          <a:lstStyle/>
          <a:p>
            <a:r>
              <a:rPr lang="en-US" dirty="0"/>
              <a:t>Sentinel Mocks in Terraform</a:t>
            </a:r>
          </a:p>
        </p:txBody>
      </p:sp>
    </p:spTree>
    <p:extLst>
      <p:ext uri="{BB962C8B-B14F-4D97-AF65-F5344CB8AC3E}">
        <p14:creationId xmlns:p14="http://schemas.microsoft.com/office/powerpoint/2010/main" val="3818888731"/>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5CAD1DD-AEBB-2B49-8DFB-718D41B42FD8}"/>
              </a:ext>
            </a:extLst>
          </p:cNvPr>
          <p:cNvSpPr>
            <a:spLocks noGrp="1"/>
          </p:cNvSpPr>
          <p:nvPr>
            <p:ph type="body" idx="1"/>
          </p:nvPr>
        </p:nvSpPr>
        <p:spPr/>
        <p:txBody>
          <a:bodyPr>
            <a:normAutofit lnSpcReduction="10000"/>
          </a:bodyPr>
          <a:lstStyle/>
          <a:p>
            <a:r>
              <a:rPr lang="en-US" dirty="0"/>
              <a:t>Main Sentinel Docs:</a:t>
            </a:r>
          </a:p>
          <a:p>
            <a:pPr lvl="1"/>
            <a:r>
              <a:rPr lang="en-US" u="sng" dirty="0">
                <a:hlinkClick r:id="rId3"/>
              </a:rPr>
              <a:t>https://docs.hashicorp.com/sentinel</a:t>
            </a:r>
            <a:endParaRPr lang="en-US" dirty="0"/>
          </a:p>
          <a:p>
            <a:r>
              <a:rPr lang="en-US" dirty="0"/>
              <a:t>Terraform Enterprise Sentinel Docs:</a:t>
            </a:r>
          </a:p>
          <a:p>
            <a:pPr lvl="1"/>
            <a:r>
              <a:rPr lang="en-US" u="sng" dirty="0">
                <a:hlinkClick r:id="rId4"/>
              </a:rPr>
              <a:t>https://www.terraform.io/docs/enterprise/sentinel/index.html</a:t>
            </a:r>
            <a:endParaRPr lang="en-US" dirty="0"/>
          </a:p>
          <a:p>
            <a:r>
              <a:rPr lang="en-US" dirty="0"/>
              <a:t>GitHub Repository with Sample TFE Policies for AWS, Azure, GCP, and VMware:</a:t>
            </a:r>
          </a:p>
          <a:p>
            <a:pPr lvl="1"/>
            <a:r>
              <a:rPr lang="en-US" u="sng" dirty="0">
                <a:hlinkClick r:id="rId5"/>
              </a:rPr>
              <a:t>https://github.com/hashicorp/terraform-guides/tree/master/governance/second-generation</a:t>
            </a:r>
            <a:endParaRPr lang="en-US" u="sng" dirty="0"/>
          </a:p>
          <a:p>
            <a:r>
              <a:rPr lang="en-US" dirty="0"/>
              <a:t>Guide to Writing and Testing Sentinel Policies in Terraform:</a:t>
            </a:r>
          </a:p>
          <a:p>
            <a:pPr lvl="1"/>
            <a:r>
              <a:rPr lang="en-US" dirty="0">
                <a:hlinkClick r:id="rId6"/>
              </a:rPr>
              <a:t>https://www.hashicorp.com/resources/writing-and-testing-sentinel-policies-for-terraform</a:t>
            </a:r>
            <a:endParaRPr lang="en-US" dirty="0"/>
          </a:p>
        </p:txBody>
      </p:sp>
      <p:sp>
        <p:nvSpPr>
          <p:cNvPr id="2" name="Title 1">
            <a:extLst>
              <a:ext uri="{FF2B5EF4-FFF2-40B4-BE49-F238E27FC236}">
                <a16:creationId xmlns:a16="http://schemas.microsoft.com/office/drawing/2014/main" id="{A45020B0-916E-1F48-87D8-0A57C0D49D17}"/>
              </a:ext>
            </a:extLst>
          </p:cNvPr>
          <p:cNvSpPr>
            <a:spLocks noGrp="1"/>
          </p:cNvSpPr>
          <p:nvPr>
            <p:ph type="title"/>
          </p:nvPr>
        </p:nvSpPr>
        <p:spPr/>
        <p:txBody>
          <a:bodyPr/>
          <a:lstStyle/>
          <a:p>
            <a:r>
              <a:rPr lang="en-US" dirty="0"/>
              <a:t>Useful Sentinel Documentation</a:t>
            </a:r>
          </a:p>
        </p:txBody>
      </p:sp>
    </p:spTree>
    <p:extLst>
      <p:ext uri="{BB962C8B-B14F-4D97-AF65-F5344CB8AC3E}">
        <p14:creationId xmlns:p14="http://schemas.microsoft.com/office/powerpoint/2010/main" val="291470072"/>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3ED39-B5D6-AE45-AF15-5AD5BFC94D83}"/>
              </a:ext>
            </a:extLst>
          </p:cNvPr>
          <p:cNvSpPr>
            <a:spLocks noGrp="1"/>
          </p:cNvSpPr>
          <p:nvPr>
            <p:ph type="title"/>
          </p:nvPr>
        </p:nvSpPr>
        <p:spPr/>
        <p:txBody>
          <a:bodyPr anchor="ctr"/>
          <a:lstStyle/>
          <a:p>
            <a:r>
              <a:rPr lang="en-US" dirty="0"/>
              <a:t>Sentinel Language</a:t>
            </a:r>
          </a:p>
        </p:txBody>
      </p:sp>
    </p:spTree>
    <p:extLst>
      <p:ext uri="{BB962C8B-B14F-4D97-AF65-F5344CB8AC3E}">
        <p14:creationId xmlns:p14="http://schemas.microsoft.com/office/powerpoint/2010/main" val="1007172892"/>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7ABA2B1-4B1F-964A-94B5-3D9392BA6114}"/>
              </a:ext>
            </a:extLst>
          </p:cNvPr>
          <p:cNvSpPr>
            <a:spLocks noGrp="1"/>
          </p:cNvSpPr>
          <p:nvPr>
            <p:ph type="body" idx="1"/>
          </p:nvPr>
        </p:nvSpPr>
        <p:spPr/>
        <p:txBody>
          <a:bodyPr/>
          <a:lstStyle/>
          <a:p>
            <a:r>
              <a:rPr lang="en-US"/>
              <a:t>There are two versions of the Sentinel for Terraform workshop:</a:t>
            </a:r>
          </a:p>
          <a:p>
            <a:pPr lvl="1"/>
            <a:r>
              <a:rPr lang="en-US"/>
              <a:t>This version, </a:t>
            </a:r>
            <a:r>
              <a:rPr lang="en-US" b="1"/>
              <a:t>v1</a:t>
            </a:r>
            <a:r>
              <a:rPr lang="en-US"/>
              <a:t>, uses the older v1 versions of the Terraform Sentinel imports tfplan, tfstate, and tfconfig, which can be used with both Terraform 0.11 and 0.12.</a:t>
            </a:r>
          </a:p>
          <a:p>
            <a:pPr lvl="1"/>
            <a:r>
              <a:rPr lang="en-US"/>
              <a:t>A newer version, </a:t>
            </a:r>
            <a:r>
              <a:rPr lang="en-US" b="1"/>
              <a:t>v2</a:t>
            </a:r>
            <a:r>
              <a:rPr lang="en-US"/>
              <a:t>, uses the newer v2 versions of those imports which can only be used with Terraform 0.12 and higher.</a:t>
            </a:r>
          </a:p>
          <a:p>
            <a:r>
              <a:rPr lang="en-US"/>
              <a:t>Use the v1 versions of the slides and </a:t>
            </a:r>
            <a:r>
              <a:rPr lang="en-US">
                <a:hlinkClick r:id="rId3"/>
              </a:rPr>
              <a:t>Instruqt track</a:t>
            </a:r>
            <a:r>
              <a:rPr lang="en-US"/>
              <a:t> if you are still using Terraform 0.11 or are not yet ready to adopt the new v2 imports.</a:t>
            </a:r>
          </a:p>
          <a:p>
            <a:r>
              <a:rPr lang="en-US"/>
              <a:t>Otherwise, use the v2 versions of the </a:t>
            </a:r>
            <a:r>
              <a:rPr lang="en-US">
                <a:hlinkClick r:id="rId4"/>
              </a:rPr>
              <a:t>slides</a:t>
            </a:r>
            <a:r>
              <a:rPr lang="en-US"/>
              <a:t> and </a:t>
            </a:r>
            <a:r>
              <a:rPr lang="en-US">
                <a:hlinkClick r:id="rId5"/>
              </a:rPr>
              <a:t>Instruqt track</a:t>
            </a:r>
            <a:r>
              <a:rPr lang="en-US"/>
              <a:t>.</a:t>
            </a:r>
          </a:p>
        </p:txBody>
      </p:sp>
      <p:sp>
        <p:nvSpPr>
          <p:cNvPr id="3" name="Title 2">
            <a:extLst>
              <a:ext uri="{FF2B5EF4-FFF2-40B4-BE49-F238E27FC236}">
                <a16:creationId xmlns:a16="http://schemas.microsoft.com/office/drawing/2014/main" id="{992047EC-478A-6E4D-9702-A891C793A693}"/>
              </a:ext>
            </a:extLst>
          </p:cNvPr>
          <p:cNvSpPr>
            <a:spLocks noGrp="1"/>
          </p:cNvSpPr>
          <p:nvPr>
            <p:ph type="title"/>
          </p:nvPr>
        </p:nvSpPr>
        <p:spPr/>
        <p:txBody>
          <a:bodyPr/>
          <a:lstStyle/>
          <a:p>
            <a:r>
              <a:rPr lang="en-US"/>
              <a:t>Versions of this Workshop</a:t>
            </a:r>
          </a:p>
        </p:txBody>
      </p:sp>
    </p:spTree>
    <p:extLst>
      <p:ext uri="{BB962C8B-B14F-4D97-AF65-F5344CB8AC3E}">
        <p14:creationId xmlns:p14="http://schemas.microsoft.com/office/powerpoint/2010/main" val="720926566"/>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6C4ADC1-11BD-E141-9C8D-5715AAF3B488}"/>
              </a:ext>
            </a:extLst>
          </p:cNvPr>
          <p:cNvSpPr>
            <a:spLocks noGrp="1"/>
          </p:cNvSpPr>
          <p:nvPr>
            <p:ph type="body" idx="1"/>
          </p:nvPr>
        </p:nvSpPr>
        <p:spPr/>
        <p:txBody>
          <a:bodyPr>
            <a:normAutofit lnSpcReduction="10000"/>
          </a:bodyPr>
          <a:lstStyle/>
          <a:p>
            <a:r>
              <a:rPr lang="en-US" b="1" dirty="0"/>
              <a:t>Boolean Expressions:</a:t>
            </a:r>
            <a:r>
              <a:rPr lang="en-US" dirty="0"/>
              <a:t> Evaluate to </a:t>
            </a:r>
            <a:r>
              <a:rPr lang="en-US" dirty="0">
                <a:latin typeface="Courier" pitchFamily="2" charset="0"/>
              </a:rPr>
              <a:t>true</a:t>
            </a:r>
            <a:r>
              <a:rPr lang="en-US" dirty="0"/>
              <a:t>, </a:t>
            </a:r>
            <a:r>
              <a:rPr lang="en-US" dirty="0">
                <a:latin typeface="Courier" pitchFamily="2" charset="0"/>
              </a:rPr>
              <a:t>false</a:t>
            </a:r>
            <a:r>
              <a:rPr lang="en-US" dirty="0"/>
              <a:t>, or </a:t>
            </a:r>
            <a:r>
              <a:rPr lang="en-US" dirty="0">
                <a:latin typeface="Courier" pitchFamily="2" charset="0"/>
              </a:rPr>
              <a:t>undefined</a:t>
            </a:r>
            <a:r>
              <a:rPr lang="en-US" dirty="0"/>
              <a:t>.</a:t>
            </a:r>
            <a:endParaRPr lang="en-US" b="1" dirty="0"/>
          </a:p>
          <a:p>
            <a:pPr lvl="1"/>
            <a:r>
              <a:rPr lang="en-US" dirty="0"/>
              <a:t>They use logical, comparison, set, and other </a:t>
            </a:r>
            <a:r>
              <a:rPr lang="en-US" b="1" dirty="0"/>
              <a:t>Operators</a:t>
            </a:r>
            <a:r>
              <a:rPr lang="en-US" dirty="0"/>
              <a:t>.</a:t>
            </a:r>
          </a:p>
          <a:p>
            <a:pPr lvl="1"/>
            <a:r>
              <a:rPr lang="en-US" dirty="0">
                <a:latin typeface="Courier" pitchFamily="2" charset="0"/>
              </a:rPr>
              <a:t>(5*2 == 10) and (7 in [ 2, 3, 5, 7, 11, 13, 17, 19])</a:t>
            </a:r>
          </a:p>
          <a:p>
            <a:r>
              <a:rPr lang="en-US" b="1" dirty="0"/>
              <a:t>Rules:</a:t>
            </a:r>
            <a:r>
              <a:rPr lang="en-US" dirty="0"/>
              <a:t> Evaluate simple and compound boolean expressions and can call functions that return boolean values.</a:t>
            </a:r>
          </a:p>
          <a:p>
            <a:r>
              <a:rPr lang="en-US" b="1" dirty="0"/>
              <a:t>Main Rule:</a:t>
            </a:r>
            <a:r>
              <a:rPr lang="en-US" dirty="0"/>
              <a:t> Every Sentinel policy must have a rule called "main".</a:t>
            </a:r>
          </a:p>
          <a:p>
            <a:pPr lvl="1"/>
            <a:r>
              <a:rPr lang="en-US" dirty="0"/>
              <a:t>Combines the other rules with its own boolean expression.</a:t>
            </a:r>
          </a:p>
          <a:p>
            <a:r>
              <a:rPr lang="en-US" b="1" dirty="0"/>
              <a:t>Statements:</a:t>
            </a:r>
            <a:r>
              <a:rPr lang="en-US" dirty="0"/>
              <a:t> Execute procedural logic.</a:t>
            </a:r>
          </a:p>
          <a:p>
            <a:r>
              <a:rPr lang="en-US" b="1" dirty="0"/>
              <a:t>Functions:</a:t>
            </a:r>
            <a:r>
              <a:rPr lang="en-US" dirty="0"/>
              <a:t> Execute various statements and return a value.</a:t>
            </a:r>
          </a:p>
          <a:p>
            <a:r>
              <a:rPr lang="en-US" b="1" dirty="0"/>
              <a:t>Variables:</a:t>
            </a:r>
            <a:r>
              <a:rPr lang="en-US" dirty="0"/>
              <a:t> Store values for use by rules and functions.</a:t>
            </a:r>
          </a:p>
          <a:p>
            <a:r>
              <a:rPr lang="en-US" b="1" dirty="0"/>
              <a:t>Parameters:</a:t>
            </a:r>
            <a:r>
              <a:rPr lang="en-US" dirty="0"/>
              <a:t> Accept inputs passed to policies.</a:t>
            </a:r>
          </a:p>
        </p:txBody>
      </p:sp>
      <p:sp>
        <p:nvSpPr>
          <p:cNvPr id="3" name="Title 2">
            <a:extLst>
              <a:ext uri="{FF2B5EF4-FFF2-40B4-BE49-F238E27FC236}">
                <a16:creationId xmlns:a16="http://schemas.microsoft.com/office/drawing/2014/main" id="{ADFD340B-7343-D043-A1B2-0C9A2F58F49F}"/>
              </a:ext>
            </a:extLst>
          </p:cNvPr>
          <p:cNvSpPr>
            <a:spLocks noGrp="1"/>
          </p:cNvSpPr>
          <p:nvPr>
            <p:ph type="title"/>
          </p:nvPr>
        </p:nvSpPr>
        <p:spPr/>
        <p:txBody>
          <a:bodyPr/>
          <a:lstStyle/>
          <a:p>
            <a:r>
              <a:rPr lang="en-US" dirty="0"/>
              <a:t>Key Sentinel Language Constructs (1)</a:t>
            </a:r>
          </a:p>
        </p:txBody>
      </p:sp>
    </p:spTree>
    <p:extLst>
      <p:ext uri="{BB962C8B-B14F-4D97-AF65-F5344CB8AC3E}">
        <p14:creationId xmlns:p14="http://schemas.microsoft.com/office/powerpoint/2010/main" val="4135468388"/>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6C4ADC1-11BD-E141-9C8D-5715AAF3B488}"/>
              </a:ext>
            </a:extLst>
          </p:cNvPr>
          <p:cNvSpPr>
            <a:spLocks noGrp="1"/>
          </p:cNvSpPr>
          <p:nvPr>
            <p:ph type="body" idx="1"/>
          </p:nvPr>
        </p:nvSpPr>
        <p:spPr/>
        <p:txBody>
          <a:bodyPr/>
          <a:lstStyle/>
          <a:p>
            <a:r>
              <a:rPr lang="en-US" b="1" dirty="0"/>
              <a:t>Types: </a:t>
            </a:r>
            <a:r>
              <a:rPr lang="en-US" dirty="0"/>
              <a:t>boolean, integer, float, string, list, map</a:t>
            </a:r>
          </a:p>
          <a:p>
            <a:pPr lvl="1"/>
            <a:r>
              <a:rPr lang="en-US" dirty="0"/>
              <a:t>A </a:t>
            </a:r>
            <a:r>
              <a:rPr lang="en-US" b="1" dirty="0"/>
              <a:t>List</a:t>
            </a:r>
            <a:r>
              <a:rPr lang="en-US" dirty="0"/>
              <a:t> is a collection of zero or more items</a:t>
            </a:r>
          </a:p>
          <a:p>
            <a:pPr lvl="1"/>
            <a:r>
              <a:rPr lang="en-US" dirty="0"/>
              <a:t>A </a:t>
            </a:r>
            <a:r>
              <a:rPr lang="en-US" b="1" dirty="0"/>
              <a:t>Map</a:t>
            </a:r>
            <a:r>
              <a:rPr lang="en-US" dirty="0"/>
              <a:t> is a collection of zero or more key/value pairs</a:t>
            </a:r>
          </a:p>
          <a:p>
            <a:r>
              <a:rPr lang="en-US" b="1" dirty="0"/>
              <a:t>Operators:</a:t>
            </a:r>
            <a:r>
              <a:rPr lang="en-US" dirty="0"/>
              <a:t> Arithmetic, Logical, Comparison, Set, Matches, Else</a:t>
            </a:r>
          </a:p>
          <a:p>
            <a:r>
              <a:rPr lang="en-US" b="1" dirty="0"/>
              <a:t>Assignments:</a:t>
            </a:r>
            <a:r>
              <a:rPr lang="en-US" dirty="0"/>
              <a:t> Set the value of variables.</a:t>
            </a:r>
          </a:p>
          <a:p>
            <a:r>
              <a:rPr lang="en-US" b="1" dirty="0"/>
              <a:t>If/Else and Case Statements:</a:t>
            </a:r>
            <a:r>
              <a:rPr lang="en-US" dirty="0"/>
              <a:t> Specify conditional execution of different logic within a function.</a:t>
            </a:r>
          </a:p>
          <a:p>
            <a:r>
              <a:rPr lang="en-US" b="1" dirty="0"/>
              <a:t>For Loops:</a:t>
            </a:r>
            <a:r>
              <a:rPr lang="en-US" dirty="0"/>
              <a:t> Repeat statements while iterating over a map or list.</a:t>
            </a:r>
          </a:p>
          <a:p>
            <a:pPr lvl="1"/>
            <a:r>
              <a:rPr lang="en-US" dirty="0"/>
              <a:t>Frequently used inside functions</a:t>
            </a:r>
          </a:p>
          <a:p>
            <a:r>
              <a:rPr lang="en-US" b="1" dirty="0"/>
              <a:t>Imports:</a:t>
            </a:r>
            <a:r>
              <a:rPr lang="en-US" dirty="0"/>
              <a:t> Reusable libraries of Sentinel functions.</a:t>
            </a:r>
          </a:p>
        </p:txBody>
      </p:sp>
      <p:sp>
        <p:nvSpPr>
          <p:cNvPr id="3" name="Title 2">
            <a:extLst>
              <a:ext uri="{FF2B5EF4-FFF2-40B4-BE49-F238E27FC236}">
                <a16:creationId xmlns:a16="http://schemas.microsoft.com/office/drawing/2014/main" id="{ADFD340B-7343-D043-A1B2-0C9A2F58F49F}"/>
              </a:ext>
            </a:extLst>
          </p:cNvPr>
          <p:cNvSpPr>
            <a:spLocks noGrp="1"/>
          </p:cNvSpPr>
          <p:nvPr>
            <p:ph type="title"/>
          </p:nvPr>
        </p:nvSpPr>
        <p:spPr/>
        <p:txBody>
          <a:bodyPr/>
          <a:lstStyle/>
          <a:p>
            <a:r>
              <a:rPr lang="en-US" dirty="0"/>
              <a:t>Key Sentinel Language Constructs (2)</a:t>
            </a:r>
          </a:p>
        </p:txBody>
      </p:sp>
    </p:spTree>
    <p:extLst>
      <p:ext uri="{BB962C8B-B14F-4D97-AF65-F5344CB8AC3E}">
        <p14:creationId xmlns:p14="http://schemas.microsoft.com/office/powerpoint/2010/main" val="2809612347"/>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DFD340B-7343-D043-A1B2-0C9A2F58F49F}"/>
              </a:ext>
            </a:extLst>
          </p:cNvPr>
          <p:cNvSpPr>
            <a:spLocks noGrp="1"/>
          </p:cNvSpPr>
          <p:nvPr>
            <p:ph type="title"/>
          </p:nvPr>
        </p:nvSpPr>
        <p:spPr/>
        <p:txBody>
          <a:bodyPr/>
          <a:lstStyle/>
          <a:p>
            <a:r>
              <a:rPr lang="en-US" dirty="0"/>
              <a:t>Sentinel Keywords</a:t>
            </a:r>
          </a:p>
        </p:txBody>
      </p:sp>
      <p:sp>
        <p:nvSpPr>
          <p:cNvPr id="2" name="Text Placeholder 1">
            <a:extLst>
              <a:ext uri="{FF2B5EF4-FFF2-40B4-BE49-F238E27FC236}">
                <a16:creationId xmlns:a16="http://schemas.microsoft.com/office/drawing/2014/main" id="{86C4ADC1-11BD-E141-9C8D-5715AAF3B488}"/>
              </a:ext>
            </a:extLst>
          </p:cNvPr>
          <p:cNvSpPr>
            <a:spLocks noGrp="1"/>
          </p:cNvSpPr>
          <p:nvPr>
            <p:ph type="body" sz="half" idx="1"/>
          </p:nvPr>
        </p:nvSpPr>
        <p:spPr>
          <a:xfrm>
            <a:off x="1451869" y="3211882"/>
            <a:ext cx="10477501" cy="8137689"/>
          </a:xfrm>
        </p:spPr>
        <p:txBody>
          <a:bodyPr>
            <a:normAutofit lnSpcReduction="10000"/>
          </a:bodyPr>
          <a:lstStyle/>
          <a:p>
            <a:r>
              <a:rPr lang="en-US" sz="6000" dirty="0"/>
              <a:t>all</a:t>
            </a:r>
          </a:p>
          <a:p>
            <a:r>
              <a:rPr lang="en-US" sz="6000" dirty="0"/>
              <a:t>any</a:t>
            </a:r>
          </a:p>
          <a:p>
            <a:r>
              <a:rPr lang="en-US" sz="6000" dirty="0"/>
              <a:t>as</a:t>
            </a:r>
          </a:p>
          <a:p>
            <a:r>
              <a:rPr lang="en-US" sz="6000" dirty="0"/>
              <a:t>break</a:t>
            </a:r>
          </a:p>
          <a:p>
            <a:r>
              <a:rPr lang="en-US" sz="6000" dirty="0"/>
              <a:t>case</a:t>
            </a:r>
          </a:p>
          <a:p>
            <a:r>
              <a:rPr lang="en-US" sz="6000" dirty="0"/>
              <a:t>continue</a:t>
            </a:r>
          </a:p>
          <a:p>
            <a:r>
              <a:rPr lang="en-US" sz="6000" dirty="0"/>
              <a:t>else</a:t>
            </a:r>
          </a:p>
          <a:p>
            <a:r>
              <a:rPr lang="en-US" sz="6000" dirty="0"/>
              <a:t>for</a:t>
            </a:r>
          </a:p>
        </p:txBody>
      </p:sp>
      <p:sp>
        <p:nvSpPr>
          <p:cNvPr id="5" name="Text Placeholder 4">
            <a:extLst>
              <a:ext uri="{FF2B5EF4-FFF2-40B4-BE49-F238E27FC236}">
                <a16:creationId xmlns:a16="http://schemas.microsoft.com/office/drawing/2014/main" id="{5CF3AAA1-9758-F84B-88A2-679946E206D6}"/>
              </a:ext>
            </a:extLst>
          </p:cNvPr>
          <p:cNvSpPr>
            <a:spLocks noGrp="1"/>
          </p:cNvSpPr>
          <p:nvPr>
            <p:ph type="body" sz="half" idx="14"/>
          </p:nvPr>
        </p:nvSpPr>
        <p:spPr>
          <a:xfrm>
            <a:off x="12473123" y="3211881"/>
            <a:ext cx="10477501" cy="8137689"/>
          </a:xfrm>
        </p:spPr>
        <p:txBody>
          <a:bodyPr>
            <a:normAutofit lnSpcReduction="10000"/>
          </a:bodyPr>
          <a:lstStyle/>
          <a:p>
            <a:r>
              <a:rPr lang="en-US" sz="6000" dirty="0"/>
              <a:t>func</a:t>
            </a:r>
          </a:p>
          <a:p>
            <a:r>
              <a:rPr lang="en-US" sz="6000" dirty="0"/>
              <a:t>if</a:t>
            </a:r>
          </a:p>
          <a:p>
            <a:r>
              <a:rPr lang="en-US" sz="6000" dirty="0"/>
              <a:t>is</a:t>
            </a:r>
          </a:p>
          <a:p>
            <a:r>
              <a:rPr lang="en-US" sz="6000" dirty="0"/>
              <a:t>import</a:t>
            </a:r>
          </a:p>
          <a:p>
            <a:r>
              <a:rPr lang="en-US" sz="6000" dirty="0"/>
              <a:t>param</a:t>
            </a:r>
          </a:p>
          <a:p>
            <a:r>
              <a:rPr lang="en-US" sz="6000" dirty="0"/>
              <a:t>return</a:t>
            </a:r>
          </a:p>
          <a:p>
            <a:r>
              <a:rPr lang="en-US" sz="6000" dirty="0"/>
              <a:t>rule</a:t>
            </a:r>
          </a:p>
          <a:p>
            <a:r>
              <a:rPr lang="en-US" sz="6000" dirty="0"/>
              <a:t>when</a:t>
            </a:r>
          </a:p>
        </p:txBody>
      </p:sp>
    </p:spTree>
    <p:extLst>
      <p:ext uri="{BB962C8B-B14F-4D97-AF65-F5344CB8AC3E}">
        <p14:creationId xmlns:p14="http://schemas.microsoft.com/office/powerpoint/2010/main" val="2139994807"/>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DFD340B-7343-D043-A1B2-0C9A2F58F49F}"/>
              </a:ext>
            </a:extLst>
          </p:cNvPr>
          <p:cNvSpPr>
            <a:spLocks noGrp="1"/>
          </p:cNvSpPr>
          <p:nvPr>
            <p:ph type="title"/>
          </p:nvPr>
        </p:nvSpPr>
        <p:spPr/>
        <p:txBody>
          <a:bodyPr/>
          <a:lstStyle/>
          <a:p>
            <a:r>
              <a:rPr lang="en-US" dirty="0"/>
              <a:t>Sentinel Pre-declared Identifiers</a:t>
            </a:r>
          </a:p>
        </p:txBody>
      </p:sp>
      <p:sp>
        <p:nvSpPr>
          <p:cNvPr id="2" name="Text Placeholder 1">
            <a:extLst>
              <a:ext uri="{FF2B5EF4-FFF2-40B4-BE49-F238E27FC236}">
                <a16:creationId xmlns:a16="http://schemas.microsoft.com/office/drawing/2014/main" id="{86C4ADC1-11BD-E141-9C8D-5715AAF3B488}"/>
              </a:ext>
            </a:extLst>
          </p:cNvPr>
          <p:cNvSpPr>
            <a:spLocks noGrp="1"/>
          </p:cNvSpPr>
          <p:nvPr>
            <p:ph type="body" sz="half" idx="1"/>
          </p:nvPr>
        </p:nvSpPr>
        <p:spPr>
          <a:xfrm>
            <a:off x="1451869" y="3211882"/>
            <a:ext cx="10477501" cy="9347671"/>
          </a:xfrm>
        </p:spPr>
        <p:txBody>
          <a:bodyPr>
            <a:normAutofit fontScale="92500" lnSpcReduction="20000"/>
          </a:bodyPr>
          <a:lstStyle/>
          <a:p>
            <a:pPr marL="0" indent="0">
              <a:buNone/>
            </a:pPr>
            <a:r>
              <a:rPr lang="en-US" sz="6000" dirty="0"/>
              <a:t>Constants:</a:t>
            </a:r>
          </a:p>
          <a:p>
            <a:r>
              <a:rPr lang="en-US" sz="6000" dirty="0"/>
              <a:t>false</a:t>
            </a:r>
          </a:p>
          <a:p>
            <a:r>
              <a:rPr lang="en-US" sz="6000" dirty="0"/>
              <a:t>true</a:t>
            </a:r>
          </a:p>
          <a:p>
            <a:r>
              <a:rPr lang="en-US" sz="6000" dirty="0"/>
              <a:t>null</a:t>
            </a:r>
          </a:p>
          <a:p>
            <a:r>
              <a:rPr lang="en-US" sz="6000" dirty="0"/>
              <a:t>undefined</a:t>
            </a:r>
          </a:p>
          <a:p>
            <a:endParaRPr lang="en-US" sz="6000" dirty="0"/>
          </a:p>
          <a:p>
            <a:pPr marL="0" indent="0">
              <a:buNone/>
            </a:pPr>
            <a:r>
              <a:rPr lang="en-US" sz="6000" dirty="0"/>
              <a:t>Type Conversion Functions:</a:t>
            </a:r>
          </a:p>
          <a:p>
            <a:r>
              <a:rPr lang="en-US" sz="6000" dirty="0"/>
              <a:t>bool</a:t>
            </a:r>
          </a:p>
          <a:p>
            <a:r>
              <a:rPr lang="en-US" sz="6000" dirty="0"/>
              <a:t>float</a:t>
            </a:r>
          </a:p>
          <a:p>
            <a:r>
              <a:rPr lang="en-US" sz="6000" dirty="0"/>
              <a:t>int</a:t>
            </a:r>
          </a:p>
          <a:p>
            <a:r>
              <a:rPr lang="en-US" sz="6000" dirty="0"/>
              <a:t>string</a:t>
            </a:r>
          </a:p>
          <a:p>
            <a:endParaRPr lang="en-US" sz="6000" dirty="0"/>
          </a:p>
        </p:txBody>
      </p:sp>
      <p:sp>
        <p:nvSpPr>
          <p:cNvPr id="5" name="Text Placeholder 4">
            <a:extLst>
              <a:ext uri="{FF2B5EF4-FFF2-40B4-BE49-F238E27FC236}">
                <a16:creationId xmlns:a16="http://schemas.microsoft.com/office/drawing/2014/main" id="{5CF3AAA1-9758-F84B-88A2-679946E206D6}"/>
              </a:ext>
            </a:extLst>
          </p:cNvPr>
          <p:cNvSpPr>
            <a:spLocks noGrp="1"/>
          </p:cNvSpPr>
          <p:nvPr>
            <p:ph type="body" sz="half" idx="14"/>
          </p:nvPr>
        </p:nvSpPr>
        <p:spPr>
          <a:xfrm>
            <a:off x="12473123" y="3211881"/>
            <a:ext cx="10477501" cy="8890472"/>
          </a:xfrm>
        </p:spPr>
        <p:txBody>
          <a:bodyPr>
            <a:normAutofit/>
          </a:bodyPr>
          <a:lstStyle/>
          <a:p>
            <a:pPr marL="0" indent="0">
              <a:buNone/>
            </a:pPr>
            <a:r>
              <a:rPr lang="en-US" sz="6000" dirty="0"/>
              <a:t>Other Builtin Functions:</a:t>
            </a:r>
          </a:p>
          <a:p>
            <a:r>
              <a:rPr lang="en-US" sz="5600" dirty="0"/>
              <a:t>append</a:t>
            </a:r>
          </a:p>
          <a:p>
            <a:r>
              <a:rPr lang="en-US" sz="5600" dirty="0"/>
              <a:t>delete</a:t>
            </a:r>
          </a:p>
          <a:p>
            <a:r>
              <a:rPr lang="en-US" sz="5600" dirty="0"/>
              <a:t>error</a:t>
            </a:r>
          </a:p>
          <a:p>
            <a:r>
              <a:rPr lang="en-US" sz="5600" dirty="0"/>
              <a:t>keys</a:t>
            </a:r>
          </a:p>
          <a:p>
            <a:r>
              <a:rPr lang="en-US" sz="5600" dirty="0"/>
              <a:t>length</a:t>
            </a:r>
          </a:p>
          <a:p>
            <a:r>
              <a:rPr lang="en-US" sz="5600" dirty="0"/>
              <a:t>print</a:t>
            </a:r>
          </a:p>
          <a:p>
            <a:r>
              <a:rPr lang="en-US" sz="5600" dirty="0"/>
              <a:t>range</a:t>
            </a:r>
          </a:p>
          <a:p>
            <a:r>
              <a:rPr lang="en-US" sz="5600" dirty="0"/>
              <a:t>values</a:t>
            </a:r>
          </a:p>
          <a:p>
            <a:endParaRPr lang="en-US" sz="6000" dirty="0"/>
          </a:p>
        </p:txBody>
      </p:sp>
    </p:spTree>
    <p:extLst>
      <p:ext uri="{BB962C8B-B14F-4D97-AF65-F5344CB8AC3E}">
        <p14:creationId xmlns:p14="http://schemas.microsoft.com/office/powerpoint/2010/main" val="1940092482"/>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9425C55-1465-D842-90D9-33D7D7829B30}"/>
              </a:ext>
            </a:extLst>
          </p:cNvPr>
          <p:cNvSpPr>
            <a:spLocks noGrp="1"/>
          </p:cNvSpPr>
          <p:nvPr>
            <p:ph type="body" idx="1"/>
          </p:nvPr>
        </p:nvSpPr>
        <p:spPr/>
        <p:txBody>
          <a:bodyPr>
            <a:normAutofit/>
          </a:bodyPr>
          <a:lstStyle/>
          <a:p>
            <a:pPr marL="22225" indent="0">
              <a:buNone/>
            </a:pPr>
            <a:r>
              <a:rPr lang="en-US" b="1" dirty="0"/>
              <a:t>Arithmetic: +</a:t>
            </a:r>
            <a:r>
              <a:rPr lang="en-US" dirty="0"/>
              <a:t>, </a:t>
            </a:r>
            <a:r>
              <a:rPr lang="en-US" b="1" dirty="0"/>
              <a:t>-</a:t>
            </a:r>
            <a:r>
              <a:rPr lang="en-US" dirty="0"/>
              <a:t>, </a:t>
            </a:r>
            <a:r>
              <a:rPr lang="en-US" b="1" dirty="0"/>
              <a:t>*</a:t>
            </a:r>
            <a:r>
              <a:rPr lang="en-US" dirty="0"/>
              <a:t>, </a:t>
            </a:r>
            <a:r>
              <a:rPr lang="en-US" b="1" dirty="0"/>
              <a:t>/</a:t>
            </a:r>
            <a:r>
              <a:rPr lang="en-US" dirty="0"/>
              <a:t>, and </a:t>
            </a:r>
            <a:r>
              <a:rPr lang="en-US" b="1" dirty="0"/>
              <a:t>%</a:t>
            </a:r>
            <a:r>
              <a:rPr lang="en-US" dirty="0"/>
              <a:t> (remainder)</a:t>
            </a:r>
          </a:p>
          <a:p>
            <a:pPr marL="22225" indent="0">
              <a:buNone/>
            </a:pPr>
            <a:r>
              <a:rPr lang="en-US" b="1" dirty="0"/>
              <a:t>p and q</a:t>
            </a:r>
            <a:r>
              <a:rPr lang="en-US" dirty="0"/>
              <a:t>	p and q must both be true</a:t>
            </a:r>
          </a:p>
          <a:p>
            <a:pPr marL="22225" indent="0">
              <a:buNone/>
            </a:pPr>
            <a:r>
              <a:rPr lang="en-US" b="1" dirty="0"/>
              <a:t>p or q</a:t>
            </a:r>
            <a:r>
              <a:rPr lang="en-US" dirty="0"/>
              <a:t>	at least one of them must be true</a:t>
            </a:r>
          </a:p>
          <a:p>
            <a:pPr marL="22225" indent="0">
              <a:buNone/>
            </a:pPr>
            <a:r>
              <a:rPr lang="en-US" b="1" dirty="0"/>
              <a:t>p xor q</a:t>
            </a:r>
            <a:r>
              <a:rPr lang="en-US" dirty="0"/>
              <a:t>	exactly one of them must be true</a:t>
            </a:r>
          </a:p>
          <a:p>
            <a:pPr marL="22225" indent="0">
              <a:buNone/>
            </a:pPr>
            <a:r>
              <a:rPr lang="en-US" b="1" dirty="0"/>
              <a:t>!p</a:t>
            </a:r>
            <a:r>
              <a:rPr lang="en-US" dirty="0"/>
              <a:t>		p is false</a:t>
            </a:r>
          </a:p>
          <a:p>
            <a:pPr marL="22225" indent="0">
              <a:buNone/>
            </a:pPr>
            <a:r>
              <a:rPr lang="en-US" b="1" dirty="0"/>
              <a:t>not p</a:t>
            </a:r>
            <a:r>
              <a:rPr lang="en-US" dirty="0"/>
              <a:t>		p is false</a:t>
            </a:r>
          </a:p>
        </p:txBody>
      </p:sp>
      <p:sp>
        <p:nvSpPr>
          <p:cNvPr id="3" name="Title 2">
            <a:extLst>
              <a:ext uri="{FF2B5EF4-FFF2-40B4-BE49-F238E27FC236}">
                <a16:creationId xmlns:a16="http://schemas.microsoft.com/office/drawing/2014/main" id="{8931E6A3-843C-C044-BA3C-B1240267644A}"/>
              </a:ext>
            </a:extLst>
          </p:cNvPr>
          <p:cNvSpPr>
            <a:spLocks noGrp="1"/>
          </p:cNvSpPr>
          <p:nvPr>
            <p:ph type="title"/>
          </p:nvPr>
        </p:nvSpPr>
        <p:spPr/>
        <p:txBody>
          <a:bodyPr/>
          <a:lstStyle/>
          <a:p>
            <a:r>
              <a:rPr lang="en-US" dirty="0"/>
              <a:t>Sentinel Numerical and Logical Operators</a:t>
            </a:r>
          </a:p>
        </p:txBody>
      </p:sp>
    </p:spTree>
    <p:extLst>
      <p:ext uri="{BB962C8B-B14F-4D97-AF65-F5344CB8AC3E}">
        <p14:creationId xmlns:p14="http://schemas.microsoft.com/office/powerpoint/2010/main" val="1683262997"/>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BB31CCE5-B4A2-0949-AE94-EB96AC53ED61}"/>
              </a:ext>
            </a:extLst>
          </p:cNvPr>
          <p:cNvSpPr>
            <a:spLocks noGrp="1"/>
          </p:cNvSpPr>
          <p:nvPr>
            <p:ph type="body" idx="1"/>
          </p:nvPr>
        </p:nvSpPr>
        <p:spPr/>
        <p:txBody>
          <a:bodyPr>
            <a:normAutofit/>
          </a:bodyPr>
          <a:lstStyle/>
          <a:p>
            <a:r>
              <a:rPr lang="en-US" dirty="0"/>
              <a:t>Sentinel applies </a:t>
            </a:r>
            <a:r>
              <a:rPr lang="en-US" b="1" dirty="0"/>
              <a:t>Short-Circuit Logic</a:t>
            </a:r>
            <a:r>
              <a:rPr lang="en-US" dirty="0"/>
              <a:t> for compound boolean expressions like </a:t>
            </a:r>
            <a:r>
              <a:rPr lang="en-US" b="1" dirty="0">
                <a:latin typeface="Verdana" panose="020B0604030504040204" pitchFamily="34" charset="0"/>
                <a:ea typeface="Verdana" panose="020B0604030504040204" pitchFamily="34" charset="0"/>
                <a:cs typeface="Verdana" panose="020B0604030504040204" pitchFamily="34" charset="0"/>
              </a:rPr>
              <a:t>p and q</a:t>
            </a:r>
            <a:r>
              <a:rPr lang="en-US" dirty="0">
                <a:latin typeface="Verdana" panose="020B0604030504040204" pitchFamily="34" charset="0"/>
                <a:ea typeface="Verdana" panose="020B0604030504040204" pitchFamily="34" charset="0"/>
                <a:cs typeface="Verdana" panose="020B0604030504040204" pitchFamily="34" charset="0"/>
              </a:rPr>
              <a:t> and </a:t>
            </a:r>
            <a:r>
              <a:rPr lang="en-US" b="1" dirty="0">
                <a:latin typeface="Verdana" panose="020B0604030504040204" pitchFamily="34" charset="0"/>
                <a:ea typeface="Verdana" panose="020B0604030504040204" pitchFamily="34" charset="0"/>
                <a:cs typeface="Verdana" panose="020B0604030504040204" pitchFamily="34" charset="0"/>
              </a:rPr>
              <a:t>(a and b) or c</a:t>
            </a:r>
            <a:r>
              <a:rPr lang="en-US" dirty="0">
                <a:latin typeface="Verdana" panose="020B0604030504040204" pitchFamily="34" charset="0"/>
                <a:ea typeface="Verdana" panose="020B0604030504040204" pitchFamily="34" charset="0"/>
                <a:cs typeface="Verdana" panose="020B0604030504040204" pitchFamily="34" charset="0"/>
              </a:rPr>
              <a:t>:</a:t>
            </a:r>
          </a:p>
          <a:p>
            <a:r>
              <a:rPr lang="en-US" dirty="0"/>
              <a:t>This means that Sentinel does not evaluate all conditions further to the right if it already knows the final answer.</a:t>
            </a:r>
          </a:p>
          <a:p>
            <a:pPr lvl="1"/>
            <a:r>
              <a:rPr lang="en-US" dirty="0"/>
              <a:t>So, if </a:t>
            </a:r>
            <a:r>
              <a:rPr lang="en-US" b="1" dirty="0"/>
              <a:t>p</a:t>
            </a:r>
            <a:r>
              <a:rPr lang="en-US" dirty="0"/>
              <a:t> is false, it does not evaluate </a:t>
            </a:r>
            <a:r>
              <a:rPr lang="en-US" b="1" dirty="0"/>
              <a:t>q</a:t>
            </a:r>
            <a:r>
              <a:rPr lang="en-US" dirty="0"/>
              <a:t> since </a:t>
            </a:r>
            <a:r>
              <a:rPr lang="en-US" b="1" dirty="0"/>
              <a:t>p and q</a:t>
            </a:r>
            <a:r>
              <a:rPr lang="en-US" dirty="0"/>
              <a:t> is already false.</a:t>
            </a:r>
          </a:p>
          <a:p>
            <a:pPr lvl="1"/>
            <a:r>
              <a:rPr lang="en-US" dirty="0"/>
              <a:t>If </a:t>
            </a:r>
            <a:r>
              <a:rPr lang="en-US" b="1" dirty="0"/>
              <a:t>a</a:t>
            </a:r>
            <a:r>
              <a:rPr lang="en-US" dirty="0"/>
              <a:t> and </a:t>
            </a:r>
            <a:r>
              <a:rPr lang="en-US" b="1" dirty="0"/>
              <a:t>b</a:t>
            </a:r>
            <a:r>
              <a:rPr lang="en-US" dirty="0"/>
              <a:t> are both true, it does not evaluate </a:t>
            </a:r>
            <a:r>
              <a:rPr lang="en-US" b="1" dirty="0"/>
              <a:t>c</a:t>
            </a:r>
            <a:r>
              <a:rPr lang="en-US" dirty="0"/>
              <a:t> since </a:t>
            </a:r>
            <a:r>
              <a:rPr lang="en-US" b="1" dirty="0"/>
              <a:t>(a and b) or c</a:t>
            </a:r>
            <a:r>
              <a:rPr lang="en-US" dirty="0"/>
              <a:t> is already true.</a:t>
            </a:r>
          </a:p>
          <a:p>
            <a:pPr lvl="1"/>
            <a:r>
              <a:rPr lang="en-US" dirty="0"/>
              <a:t>If </a:t>
            </a:r>
            <a:r>
              <a:rPr lang="en-US" b="1" dirty="0"/>
              <a:t>a</a:t>
            </a:r>
            <a:r>
              <a:rPr lang="en-US" dirty="0"/>
              <a:t> is false, it does not evaluate </a:t>
            </a:r>
            <a:r>
              <a:rPr lang="en-US" b="1" dirty="0"/>
              <a:t>b</a:t>
            </a:r>
            <a:r>
              <a:rPr lang="en-US" dirty="0"/>
              <a:t> since </a:t>
            </a:r>
            <a:r>
              <a:rPr lang="en-US" b="1" dirty="0"/>
              <a:t>a and b</a:t>
            </a:r>
            <a:r>
              <a:rPr lang="en-US" dirty="0"/>
              <a:t> is already false, but it </a:t>
            </a:r>
            <a:r>
              <a:rPr lang="en-US" i="1" dirty="0"/>
              <a:t>does</a:t>
            </a:r>
            <a:r>
              <a:rPr lang="en-US" dirty="0"/>
              <a:t> evaluate </a:t>
            </a:r>
            <a:r>
              <a:rPr lang="en-US" b="1" dirty="0"/>
              <a:t>c</a:t>
            </a:r>
            <a:r>
              <a:rPr lang="en-US" dirty="0"/>
              <a:t> since </a:t>
            </a:r>
            <a:r>
              <a:rPr lang="en-US" b="1" dirty="0"/>
              <a:t>(a and b) or c</a:t>
            </a:r>
            <a:r>
              <a:rPr lang="en-US" dirty="0"/>
              <a:t> could still be true or false, depending on the value of </a:t>
            </a:r>
            <a:r>
              <a:rPr lang="en-US" b="1" dirty="0"/>
              <a:t>c</a:t>
            </a:r>
            <a:r>
              <a:rPr lang="en-US" dirty="0"/>
              <a:t>.</a:t>
            </a:r>
          </a:p>
          <a:p>
            <a:endParaRPr lang="en-US" dirty="0"/>
          </a:p>
        </p:txBody>
      </p:sp>
      <p:sp>
        <p:nvSpPr>
          <p:cNvPr id="4" name="Title 3">
            <a:extLst>
              <a:ext uri="{FF2B5EF4-FFF2-40B4-BE49-F238E27FC236}">
                <a16:creationId xmlns:a16="http://schemas.microsoft.com/office/drawing/2014/main" id="{91FB6EA0-E856-2A44-8C49-E0BC08A95D99}"/>
              </a:ext>
            </a:extLst>
          </p:cNvPr>
          <p:cNvSpPr>
            <a:spLocks noGrp="1"/>
          </p:cNvSpPr>
          <p:nvPr>
            <p:ph type="title"/>
          </p:nvPr>
        </p:nvSpPr>
        <p:spPr/>
        <p:txBody>
          <a:bodyPr/>
          <a:lstStyle/>
          <a:p>
            <a:r>
              <a:rPr lang="en-US" dirty="0"/>
              <a:t>Sentinel's Short-Circuit Logic</a:t>
            </a:r>
          </a:p>
        </p:txBody>
      </p:sp>
    </p:spTree>
    <p:extLst>
      <p:ext uri="{BB962C8B-B14F-4D97-AF65-F5344CB8AC3E}">
        <p14:creationId xmlns:p14="http://schemas.microsoft.com/office/powerpoint/2010/main" val="706351191"/>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9425C55-1465-D842-90D9-33D7D7829B30}"/>
              </a:ext>
            </a:extLst>
          </p:cNvPr>
          <p:cNvSpPr>
            <a:spLocks noGrp="1"/>
          </p:cNvSpPr>
          <p:nvPr>
            <p:ph type="body" idx="1"/>
          </p:nvPr>
        </p:nvSpPr>
        <p:spPr/>
        <p:txBody>
          <a:bodyPr/>
          <a:lstStyle/>
          <a:p>
            <a:pPr marL="22225" indent="0">
              <a:buNone/>
            </a:pPr>
            <a:r>
              <a:rPr lang="en-US" b="1" dirty="0"/>
              <a:t>==		</a:t>
            </a:r>
            <a:r>
              <a:rPr lang="en-US" dirty="0"/>
              <a:t>equal to</a:t>
            </a:r>
          </a:p>
          <a:p>
            <a:pPr marL="22225" indent="0">
              <a:buNone/>
            </a:pPr>
            <a:r>
              <a:rPr lang="en-US" b="1" dirty="0"/>
              <a:t>!=		</a:t>
            </a:r>
            <a:r>
              <a:rPr lang="en-US" dirty="0"/>
              <a:t>not equal to</a:t>
            </a:r>
          </a:p>
          <a:p>
            <a:pPr marL="22225" indent="0">
              <a:buNone/>
            </a:pPr>
            <a:r>
              <a:rPr lang="en-US" b="1" dirty="0"/>
              <a:t>&lt;		</a:t>
            </a:r>
            <a:r>
              <a:rPr lang="en-US" dirty="0"/>
              <a:t>less than</a:t>
            </a:r>
          </a:p>
          <a:p>
            <a:pPr marL="22225" indent="0">
              <a:buNone/>
            </a:pPr>
            <a:r>
              <a:rPr lang="en-US" b="1" dirty="0"/>
              <a:t>&lt;=		</a:t>
            </a:r>
            <a:r>
              <a:rPr lang="en-US" dirty="0"/>
              <a:t>less than or equal to</a:t>
            </a:r>
          </a:p>
          <a:p>
            <a:pPr marL="22225" indent="0">
              <a:buNone/>
            </a:pPr>
            <a:r>
              <a:rPr lang="en-US" b="1" dirty="0"/>
              <a:t>&gt;		</a:t>
            </a:r>
            <a:r>
              <a:rPr lang="en-US" dirty="0"/>
              <a:t>greater than</a:t>
            </a:r>
          </a:p>
          <a:p>
            <a:pPr marL="22225" indent="0">
              <a:buNone/>
            </a:pPr>
            <a:r>
              <a:rPr lang="en-US" b="1" dirty="0"/>
              <a:t>&gt;=		</a:t>
            </a:r>
            <a:r>
              <a:rPr lang="en-US" dirty="0"/>
              <a:t>greater than or equal to</a:t>
            </a:r>
          </a:p>
          <a:p>
            <a:pPr marL="22225" indent="0">
              <a:buNone/>
            </a:pPr>
            <a:r>
              <a:rPr lang="en-US" b="1" dirty="0"/>
              <a:t>is		</a:t>
            </a:r>
            <a:r>
              <a:rPr lang="en-US" dirty="0"/>
              <a:t>equal to</a:t>
            </a:r>
          </a:p>
          <a:p>
            <a:pPr marL="22225" indent="0">
              <a:buNone/>
            </a:pPr>
            <a:r>
              <a:rPr lang="en-US" b="1" dirty="0"/>
              <a:t>is not	</a:t>
            </a:r>
            <a:r>
              <a:rPr lang="en-US" dirty="0"/>
              <a:t>not equal to</a:t>
            </a:r>
          </a:p>
          <a:p>
            <a:endParaRPr lang="en-US" dirty="0"/>
          </a:p>
        </p:txBody>
      </p:sp>
      <p:sp>
        <p:nvSpPr>
          <p:cNvPr id="3" name="Title 2">
            <a:extLst>
              <a:ext uri="{FF2B5EF4-FFF2-40B4-BE49-F238E27FC236}">
                <a16:creationId xmlns:a16="http://schemas.microsoft.com/office/drawing/2014/main" id="{8931E6A3-843C-C044-BA3C-B1240267644A}"/>
              </a:ext>
            </a:extLst>
          </p:cNvPr>
          <p:cNvSpPr>
            <a:spLocks noGrp="1"/>
          </p:cNvSpPr>
          <p:nvPr>
            <p:ph type="title"/>
          </p:nvPr>
        </p:nvSpPr>
        <p:spPr/>
        <p:txBody>
          <a:bodyPr/>
          <a:lstStyle/>
          <a:p>
            <a:r>
              <a:rPr lang="en-US" dirty="0"/>
              <a:t>Sentinel Comparison Operators</a:t>
            </a:r>
          </a:p>
        </p:txBody>
      </p:sp>
    </p:spTree>
    <p:extLst>
      <p:ext uri="{BB962C8B-B14F-4D97-AF65-F5344CB8AC3E}">
        <p14:creationId xmlns:p14="http://schemas.microsoft.com/office/powerpoint/2010/main" val="2963295573"/>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9425C55-1465-D842-90D9-33D7D7829B30}"/>
              </a:ext>
            </a:extLst>
          </p:cNvPr>
          <p:cNvSpPr>
            <a:spLocks noGrp="1"/>
          </p:cNvSpPr>
          <p:nvPr>
            <p:ph type="body" idx="1"/>
          </p:nvPr>
        </p:nvSpPr>
        <p:spPr/>
        <p:txBody>
          <a:bodyPr/>
          <a:lstStyle/>
          <a:p>
            <a:pPr marL="22225" indent="0">
              <a:buNone/>
            </a:pPr>
            <a:r>
              <a:rPr lang="en-US" b="1" dirty="0"/>
              <a:t>1 </a:t>
            </a:r>
            <a:r>
              <a:rPr lang="en-US" b="1" dirty="0">
                <a:solidFill>
                  <a:schemeClr val="bg1"/>
                </a:solidFill>
              </a:rPr>
              <a:t>in</a:t>
            </a:r>
            <a:r>
              <a:rPr lang="en-US" b="1" dirty="0"/>
              <a:t> [1, 2, 3]		</a:t>
            </a:r>
            <a:r>
              <a:rPr lang="en-US" dirty="0"/>
              <a:t>Means that 1 is in the list</a:t>
            </a:r>
          </a:p>
          <a:p>
            <a:pPr marL="22225" indent="0">
              <a:buNone/>
            </a:pPr>
            <a:r>
              <a:rPr lang="en-US" b="1" dirty="0"/>
              <a:t>[1, 2, 3] </a:t>
            </a:r>
            <a:r>
              <a:rPr lang="en-US" b="1" dirty="0">
                <a:solidFill>
                  <a:schemeClr val="bg1"/>
                </a:solidFill>
              </a:rPr>
              <a:t>contains</a:t>
            </a:r>
            <a:r>
              <a:rPr lang="en-US" b="1" dirty="0"/>
              <a:t> 2</a:t>
            </a:r>
            <a:r>
              <a:rPr lang="en-US" dirty="0"/>
              <a:t>	Means that the list contains 2.		</a:t>
            </a:r>
          </a:p>
          <a:p>
            <a:pPr marL="22225" indent="0">
              <a:buNone/>
            </a:pPr>
            <a:endParaRPr lang="en-US" dirty="0"/>
          </a:p>
          <a:p>
            <a:pPr marL="22225" indent="0">
              <a:buNone/>
            </a:pPr>
            <a:r>
              <a:rPr lang="en-US" dirty="0"/>
              <a:t>You can also use </a:t>
            </a:r>
            <a:r>
              <a:rPr lang="en-US" b="1" dirty="0"/>
              <a:t>not in</a:t>
            </a:r>
            <a:r>
              <a:rPr lang="en-US" dirty="0"/>
              <a:t> and </a:t>
            </a:r>
            <a:r>
              <a:rPr lang="en-US" b="1" dirty="0"/>
              <a:t>not contains</a:t>
            </a:r>
            <a:r>
              <a:rPr lang="en-US" dirty="0"/>
              <a:t>.</a:t>
            </a:r>
          </a:p>
        </p:txBody>
      </p:sp>
      <p:sp>
        <p:nvSpPr>
          <p:cNvPr id="3" name="Title 2">
            <a:extLst>
              <a:ext uri="{FF2B5EF4-FFF2-40B4-BE49-F238E27FC236}">
                <a16:creationId xmlns:a16="http://schemas.microsoft.com/office/drawing/2014/main" id="{8931E6A3-843C-C044-BA3C-B1240267644A}"/>
              </a:ext>
            </a:extLst>
          </p:cNvPr>
          <p:cNvSpPr>
            <a:spLocks noGrp="1"/>
          </p:cNvSpPr>
          <p:nvPr>
            <p:ph type="title"/>
          </p:nvPr>
        </p:nvSpPr>
        <p:spPr/>
        <p:txBody>
          <a:bodyPr/>
          <a:lstStyle/>
          <a:p>
            <a:r>
              <a:rPr lang="en-US" dirty="0"/>
              <a:t>Sentinel Set Operators</a:t>
            </a:r>
          </a:p>
        </p:txBody>
      </p:sp>
    </p:spTree>
    <p:extLst>
      <p:ext uri="{BB962C8B-B14F-4D97-AF65-F5344CB8AC3E}">
        <p14:creationId xmlns:p14="http://schemas.microsoft.com/office/powerpoint/2010/main" val="1504661115"/>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9425C55-1465-D842-90D9-33D7D7829B30}"/>
              </a:ext>
            </a:extLst>
          </p:cNvPr>
          <p:cNvSpPr>
            <a:spLocks noGrp="1"/>
          </p:cNvSpPr>
          <p:nvPr>
            <p:ph type="body" idx="1"/>
          </p:nvPr>
        </p:nvSpPr>
        <p:spPr/>
        <p:txBody>
          <a:bodyPr>
            <a:normAutofit/>
          </a:bodyPr>
          <a:lstStyle/>
          <a:p>
            <a:r>
              <a:rPr lang="en-US" dirty="0"/>
              <a:t>The </a:t>
            </a:r>
            <a:r>
              <a:rPr lang="en-US" b="1" dirty="0"/>
              <a:t>matches</a:t>
            </a:r>
            <a:r>
              <a:rPr lang="en-US" dirty="0"/>
              <a:t> operator tests if a string matches a regular expression.</a:t>
            </a:r>
          </a:p>
          <a:p>
            <a:r>
              <a:rPr lang="en-US" dirty="0"/>
              <a:t>It uses RE2 regex syntax.</a:t>
            </a:r>
          </a:p>
          <a:p>
            <a:r>
              <a:rPr lang="en-US" dirty="0"/>
              <a:t>Examples:</a:t>
            </a:r>
          </a:p>
          <a:p>
            <a:pPr lvl="1"/>
            <a:r>
              <a:rPr lang="en-US" b="1" dirty="0"/>
              <a:t>"test" matches "^te"		</a:t>
            </a:r>
            <a:r>
              <a:rPr lang="en-US" dirty="0"/>
              <a:t># true</a:t>
            </a:r>
          </a:p>
          <a:p>
            <a:pPr lvl="1"/>
            <a:r>
              <a:rPr lang="en-US" b="1" dirty="0"/>
              <a:t>"1352" matches "[0-9]*"</a:t>
            </a:r>
            <a:r>
              <a:rPr lang="en-US" dirty="0"/>
              <a:t>	# true</a:t>
            </a:r>
          </a:p>
          <a:p>
            <a:pPr lvl="1"/>
            <a:r>
              <a:rPr lang="en-US" b="1" dirty="0"/>
              <a:t>"123A" matches "[0-9]*"	</a:t>
            </a:r>
            <a:r>
              <a:rPr lang="en-US" dirty="0"/>
              <a:t># false</a:t>
            </a:r>
          </a:p>
          <a:p>
            <a:pPr lvl="1"/>
            <a:endParaRPr lang="en-US" dirty="0"/>
          </a:p>
          <a:p>
            <a:r>
              <a:rPr lang="en-US" dirty="0"/>
              <a:t>Note that the </a:t>
            </a:r>
            <a:r>
              <a:rPr lang="en-US" b="1" dirty="0"/>
              <a:t>strings import</a:t>
            </a:r>
            <a:r>
              <a:rPr lang="en-US" dirty="0"/>
              <a:t> can also be used to determine if a string has a specific prefix or suffix.</a:t>
            </a:r>
          </a:p>
        </p:txBody>
      </p:sp>
      <p:sp>
        <p:nvSpPr>
          <p:cNvPr id="3" name="Title 2">
            <a:extLst>
              <a:ext uri="{FF2B5EF4-FFF2-40B4-BE49-F238E27FC236}">
                <a16:creationId xmlns:a16="http://schemas.microsoft.com/office/drawing/2014/main" id="{8931E6A3-843C-C044-BA3C-B1240267644A}"/>
              </a:ext>
            </a:extLst>
          </p:cNvPr>
          <p:cNvSpPr>
            <a:spLocks noGrp="1"/>
          </p:cNvSpPr>
          <p:nvPr>
            <p:ph type="title"/>
          </p:nvPr>
        </p:nvSpPr>
        <p:spPr/>
        <p:txBody>
          <a:bodyPr/>
          <a:lstStyle/>
          <a:p>
            <a:r>
              <a:rPr lang="en-US" dirty="0"/>
              <a:t>Sentinel Matches Operator</a:t>
            </a:r>
          </a:p>
        </p:txBody>
      </p:sp>
    </p:spTree>
    <p:extLst>
      <p:ext uri="{BB962C8B-B14F-4D97-AF65-F5344CB8AC3E}">
        <p14:creationId xmlns:p14="http://schemas.microsoft.com/office/powerpoint/2010/main" val="2825860760"/>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9425C55-1465-D842-90D9-33D7D7829B30}"/>
              </a:ext>
            </a:extLst>
          </p:cNvPr>
          <p:cNvSpPr>
            <a:spLocks noGrp="1"/>
          </p:cNvSpPr>
          <p:nvPr>
            <p:ph type="body" idx="1"/>
          </p:nvPr>
        </p:nvSpPr>
        <p:spPr/>
        <p:txBody>
          <a:bodyPr>
            <a:normAutofit/>
          </a:bodyPr>
          <a:lstStyle/>
          <a:p>
            <a:r>
              <a:rPr lang="en-US" dirty="0"/>
              <a:t>The </a:t>
            </a:r>
            <a:r>
              <a:rPr lang="en-US" b="1" dirty="0"/>
              <a:t>else</a:t>
            </a:r>
            <a:r>
              <a:rPr lang="en-US" dirty="0"/>
              <a:t> operator converts the </a:t>
            </a:r>
            <a:r>
              <a:rPr lang="en-US" dirty="0">
                <a:latin typeface="Courier" pitchFamily="2" charset="0"/>
              </a:rPr>
              <a:t>undefined</a:t>
            </a:r>
            <a:r>
              <a:rPr lang="en-US" dirty="0"/>
              <a:t> value to something else.</a:t>
            </a:r>
          </a:p>
          <a:p>
            <a:r>
              <a:rPr lang="en-US" dirty="0"/>
              <a:t>If a number is </a:t>
            </a:r>
            <a:r>
              <a:rPr lang="en-US" dirty="0">
                <a:latin typeface="Courier" pitchFamily="2" charset="0"/>
              </a:rPr>
              <a:t>undefined</a:t>
            </a:r>
            <a:r>
              <a:rPr lang="en-US" dirty="0"/>
              <a:t>, you might convert it to 0</a:t>
            </a:r>
          </a:p>
          <a:p>
            <a:pPr lvl="1"/>
            <a:r>
              <a:rPr lang="en-US" dirty="0">
                <a:latin typeface="Courier" pitchFamily="2" charset="0"/>
              </a:rPr>
              <a:t>(r.applied.memory </a:t>
            </a:r>
            <a:r>
              <a:rPr lang="en-US" dirty="0">
                <a:solidFill>
                  <a:srgbClr val="FF0000"/>
                </a:solidFill>
                <a:latin typeface="Courier" pitchFamily="2" charset="0"/>
              </a:rPr>
              <a:t>else 0</a:t>
            </a:r>
            <a:r>
              <a:rPr lang="en-US" dirty="0">
                <a:solidFill>
                  <a:schemeClr val="accent1">
                    <a:lumMod val="75000"/>
                  </a:schemeClr>
                </a:solidFill>
                <a:latin typeface="Courier" pitchFamily="2" charset="0"/>
              </a:rPr>
              <a:t>)</a:t>
            </a:r>
            <a:r>
              <a:rPr lang="en-US" dirty="0">
                <a:latin typeface="Courier" pitchFamily="2" charset="0"/>
              </a:rPr>
              <a:t> &lt;= 2048</a:t>
            </a:r>
          </a:p>
          <a:p>
            <a:r>
              <a:rPr lang="en-US" dirty="0"/>
              <a:t>If a boolean is </a:t>
            </a:r>
            <a:r>
              <a:rPr lang="en-US" dirty="0">
                <a:latin typeface="Courier" pitchFamily="2" charset="0"/>
              </a:rPr>
              <a:t>undefined</a:t>
            </a:r>
            <a:r>
              <a:rPr lang="en-US" dirty="0"/>
              <a:t>, you might convert it to </a:t>
            </a:r>
            <a:r>
              <a:rPr lang="en-US" dirty="0">
                <a:latin typeface="Courier" pitchFamily="2" charset="0"/>
              </a:rPr>
              <a:t>true</a:t>
            </a:r>
            <a:r>
              <a:rPr lang="en-US" dirty="0"/>
              <a:t> or </a:t>
            </a:r>
            <a:r>
              <a:rPr lang="en-US" dirty="0">
                <a:latin typeface="Courier" pitchFamily="2" charset="0"/>
              </a:rPr>
              <a:t>false</a:t>
            </a:r>
            <a:r>
              <a:rPr lang="en-US" dirty="0"/>
              <a:t>.</a:t>
            </a:r>
          </a:p>
          <a:p>
            <a:pPr lvl="1"/>
            <a:r>
              <a:rPr lang="en-US" dirty="0">
                <a:latin typeface="Courier" pitchFamily="2" charset="0"/>
              </a:rPr>
              <a:t>(r.applied.memory &lt;= 2048) </a:t>
            </a:r>
            <a:r>
              <a:rPr lang="en-US" dirty="0">
                <a:solidFill>
                  <a:srgbClr val="FF0000"/>
                </a:solidFill>
                <a:latin typeface="Courier" pitchFamily="2" charset="0"/>
              </a:rPr>
              <a:t>else false</a:t>
            </a:r>
          </a:p>
          <a:p>
            <a:r>
              <a:rPr lang="en-US" dirty="0"/>
              <a:t>If a list is </a:t>
            </a:r>
            <a:r>
              <a:rPr lang="en-US" dirty="0">
                <a:latin typeface="Courier" pitchFamily="2" charset="0"/>
              </a:rPr>
              <a:t>undefined</a:t>
            </a:r>
            <a:r>
              <a:rPr lang="en-US" dirty="0"/>
              <a:t>, you might convert it to the empty list, </a:t>
            </a:r>
            <a:r>
              <a:rPr lang="en-US" dirty="0">
                <a:latin typeface="Verdana" panose="020B0604030504040204" pitchFamily="34" charset="0"/>
                <a:ea typeface="Verdana" panose="020B0604030504040204" pitchFamily="34" charset="0"/>
                <a:cs typeface="Verdana" panose="020B0604030504040204" pitchFamily="34" charset="0"/>
              </a:rPr>
              <a:t>[]</a:t>
            </a:r>
            <a:r>
              <a:rPr lang="en-US" dirty="0"/>
              <a:t>.</a:t>
            </a:r>
          </a:p>
          <a:p>
            <a:pPr lvl="1"/>
            <a:r>
              <a:rPr lang="en-US" dirty="0">
                <a:latin typeface="Courier" pitchFamily="2" charset="0"/>
              </a:rPr>
              <a:t>values(tfplan.module(path).resources) </a:t>
            </a:r>
            <a:r>
              <a:rPr lang="en-US" dirty="0">
                <a:solidFill>
                  <a:srgbClr val="FF0000"/>
                </a:solidFill>
                <a:latin typeface="Courier" pitchFamily="2" charset="0"/>
              </a:rPr>
              <a:t>else []</a:t>
            </a:r>
          </a:p>
          <a:p>
            <a:r>
              <a:rPr lang="en-US" dirty="0"/>
              <a:t>If a map is </a:t>
            </a:r>
            <a:r>
              <a:rPr lang="en-US" dirty="0">
                <a:latin typeface="Courier" pitchFamily="2" charset="0"/>
              </a:rPr>
              <a:t>undefined</a:t>
            </a:r>
            <a:r>
              <a:rPr lang="en-US" dirty="0">
                <a:solidFill>
                  <a:schemeClr val="bg1"/>
                </a:solidFill>
                <a:latin typeface="Verdana" panose="020B0604030504040204" pitchFamily="34" charset="0"/>
                <a:ea typeface="Verdana" panose="020B0604030504040204" pitchFamily="34" charset="0"/>
                <a:cs typeface="Verdana" panose="020B0604030504040204" pitchFamily="34" charset="0"/>
              </a:rPr>
              <a:t>, </a:t>
            </a:r>
            <a:r>
              <a:rPr lang="en-US" dirty="0">
                <a:latin typeface="Verdana" panose="020B0604030504040204" pitchFamily="34" charset="0"/>
                <a:ea typeface="Verdana" panose="020B0604030504040204" pitchFamily="34" charset="0"/>
                <a:cs typeface="Verdana" panose="020B0604030504040204" pitchFamily="34" charset="0"/>
              </a:rPr>
              <a:t>you might convert it to the empty map, {}</a:t>
            </a:r>
            <a:r>
              <a:rPr lang="en-US" dirty="0">
                <a:solidFill>
                  <a:schemeClr val="bg2">
                    <a:lumMod val="50000"/>
                  </a:schemeClr>
                </a:solidFill>
                <a:latin typeface="Verdana" panose="020B0604030504040204" pitchFamily="34" charset="0"/>
                <a:ea typeface="Verdana" panose="020B0604030504040204" pitchFamily="34" charset="0"/>
                <a:cs typeface="Verdana" panose="020B0604030504040204" pitchFamily="34" charset="0"/>
              </a:rPr>
              <a:t>.</a:t>
            </a:r>
          </a:p>
          <a:p>
            <a:pPr lvl="1"/>
            <a:r>
              <a:rPr lang="en-US" dirty="0">
                <a:latin typeface="Courier" pitchFamily="2" charset="0"/>
              </a:rPr>
              <a:t>tfplan.module(path).resources[type]</a:t>
            </a:r>
            <a:r>
              <a:rPr lang="en-US" dirty="0">
                <a:solidFill>
                  <a:schemeClr val="bg1"/>
                </a:solidFill>
                <a:latin typeface="Courier" pitchFamily="2" charset="0"/>
              </a:rPr>
              <a:t> </a:t>
            </a:r>
            <a:r>
              <a:rPr lang="en-US" dirty="0">
                <a:solidFill>
                  <a:srgbClr val="FF0000"/>
                </a:solidFill>
                <a:latin typeface="Courier" pitchFamily="2" charset="0"/>
              </a:rPr>
              <a:t>else {}</a:t>
            </a:r>
          </a:p>
          <a:p>
            <a:r>
              <a:rPr lang="en-US" dirty="0">
                <a:solidFill>
                  <a:schemeClr val="tx2"/>
                </a:solidFill>
                <a:latin typeface="Verdana" panose="020B0604030504040204" pitchFamily="34" charset="0"/>
                <a:ea typeface="Verdana" panose="020B0604030504040204" pitchFamily="34" charset="0"/>
                <a:cs typeface="Verdana" panose="020B0604030504040204" pitchFamily="34" charset="0"/>
              </a:rPr>
              <a:t>Note that the </a:t>
            </a:r>
            <a:r>
              <a:rPr lang="en-US" dirty="0">
                <a:solidFill>
                  <a:schemeClr val="tx2"/>
                </a:solidFill>
                <a:latin typeface="Courier" pitchFamily="2" charset="0"/>
                <a:ea typeface="Verdana" panose="020B0604030504040204" pitchFamily="34" charset="0"/>
                <a:cs typeface="Verdana" panose="020B0604030504040204" pitchFamily="34" charset="0"/>
              </a:rPr>
              <a:t>else</a:t>
            </a:r>
            <a:r>
              <a:rPr lang="en-US" dirty="0">
                <a:solidFill>
                  <a:schemeClr val="tx2"/>
                </a:solidFill>
                <a:latin typeface="Verdana" panose="020B0604030504040204" pitchFamily="34" charset="0"/>
                <a:ea typeface="Verdana" panose="020B0604030504040204" pitchFamily="34" charset="0"/>
                <a:cs typeface="Verdana" panose="020B0604030504040204" pitchFamily="34" charset="0"/>
              </a:rPr>
              <a:t> operator does not affect </a:t>
            </a:r>
            <a:r>
              <a:rPr lang="en-US" dirty="0">
                <a:solidFill>
                  <a:schemeClr val="tx2"/>
                </a:solidFill>
                <a:latin typeface="Courier" pitchFamily="2" charset="0"/>
                <a:ea typeface="Verdana" panose="020B0604030504040204" pitchFamily="34" charset="0"/>
                <a:cs typeface="Verdana" panose="020B0604030504040204" pitchFamily="34" charset="0"/>
              </a:rPr>
              <a:t>null</a:t>
            </a:r>
            <a:r>
              <a:rPr lang="en-US" dirty="0">
                <a:solidFill>
                  <a:schemeClr val="tx2"/>
                </a:solidFill>
                <a:latin typeface="Verdana" panose="020B0604030504040204" pitchFamily="34" charset="0"/>
                <a:ea typeface="Verdana" panose="020B0604030504040204" pitchFamily="34" charset="0"/>
                <a:cs typeface="Verdana" panose="020B0604030504040204" pitchFamily="34" charset="0"/>
              </a:rPr>
              <a:t>.</a:t>
            </a:r>
          </a:p>
          <a:p>
            <a:pPr marL="22225" indent="0">
              <a:buNone/>
            </a:pPr>
            <a:endParaRPr lang="en-US" dirty="0"/>
          </a:p>
        </p:txBody>
      </p:sp>
      <p:sp>
        <p:nvSpPr>
          <p:cNvPr id="3" name="Title 2">
            <a:extLst>
              <a:ext uri="{FF2B5EF4-FFF2-40B4-BE49-F238E27FC236}">
                <a16:creationId xmlns:a16="http://schemas.microsoft.com/office/drawing/2014/main" id="{8931E6A3-843C-C044-BA3C-B1240267644A}"/>
              </a:ext>
            </a:extLst>
          </p:cNvPr>
          <p:cNvSpPr>
            <a:spLocks noGrp="1"/>
          </p:cNvSpPr>
          <p:nvPr>
            <p:ph type="title"/>
          </p:nvPr>
        </p:nvSpPr>
        <p:spPr/>
        <p:txBody>
          <a:bodyPr/>
          <a:lstStyle/>
          <a:p>
            <a:r>
              <a:rPr lang="en-US" dirty="0"/>
              <a:t>Sentinel Else Operator</a:t>
            </a:r>
          </a:p>
        </p:txBody>
      </p:sp>
    </p:spTree>
    <p:extLst>
      <p:ext uri="{BB962C8B-B14F-4D97-AF65-F5344CB8AC3E}">
        <p14:creationId xmlns:p14="http://schemas.microsoft.com/office/powerpoint/2010/main" val="1314450884"/>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3ED39-B5D6-AE45-AF15-5AD5BFC94D83}"/>
              </a:ext>
            </a:extLst>
          </p:cNvPr>
          <p:cNvSpPr>
            <a:spLocks noGrp="1"/>
          </p:cNvSpPr>
          <p:nvPr>
            <p:ph type="title"/>
          </p:nvPr>
        </p:nvSpPr>
        <p:spPr>
          <a:xfrm>
            <a:off x="2336799" y="5257800"/>
            <a:ext cx="19110037" cy="4927600"/>
          </a:xfrm>
        </p:spPr>
        <p:txBody>
          <a:bodyPr anchor="ctr"/>
          <a:lstStyle/>
          <a:p>
            <a:r>
              <a:rPr lang="en-US" dirty="0"/>
              <a:t>Sentinel in Terraform Cloud and Terraform Enterprise</a:t>
            </a:r>
          </a:p>
        </p:txBody>
      </p:sp>
    </p:spTree>
    <p:extLst>
      <p:ext uri="{BB962C8B-B14F-4D97-AF65-F5344CB8AC3E}">
        <p14:creationId xmlns:p14="http://schemas.microsoft.com/office/powerpoint/2010/main" val="3387744658"/>
      </p:ext>
    </p:extLst>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6C4ADC1-11BD-E141-9C8D-5715AAF3B488}"/>
              </a:ext>
            </a:extLst>
          </p:cNvPr>
          <p:cNvSpPr>
            <a:spLocks noGrp="1"/>
          </p:cNvSpPr>
          <p:nvPr>
            <p:ph type="body" idx="1"/>
          </p:nvPr>
        </p:nvSpPr>
        <p:spPr/>
        <p:txBody>
          <a:bodyPr>
            <a:normAutofit/>
          </a:bodyPr>
          <a:lstStyle/>
          <a:p>
            <a:r>
              <a:rPr lang="en-US" dirty="0"/>
              <a:t>A Sentinel </a:t>
            </a:r>
            <a:r>
              <a:rPr lang="en-US" b="1" dirty="0"/>
              <a:t>for</a:t>
            </a:r>
            <a:r>
              <a:rPr lang="en-US" dirty="0"/>
              <a:t> loop iterates over a collection.</a:t>
            </a:r>
          </a:p>
          <a:p>
            <a:pPr marL="589416" lvl="2" indent="0">
              <a:buNone/>
            </a:pPr>
            <a:r>
              <a:rPr lang="en-US">
                <a:latin typeface="Courier" pitchFamily="2" charset="0"/>
              </a:rPr>
              <a:t>count = 0</a:t>
            </a:r>
          </a:p>
          <a:p>
            <a:pPr marL="589416" lvl="2" indent="0">
              <a:buNone/>
            </a:pPr>
            <a:r>
              <a:rPr lang="en-US">
                <a:latin typeface="Courier" pitchFamily="2" charset="0"/>
              </a:rPr>
              <a:t>for [1, 2, 3] as num { </a:t>
            </a:r>
          </a:p>
          <a:p>
            <a:pPr marL="589416" lvl="2" indent="0">
              <a:buNone/>
            </a:pPr>
            <a:r>
              <a:rPr lang="en-US">
                <a:latin typeface="Courier" pitchFamily="2" charset="0"/>
              </a:rPr>
              <a:t>  count += num</a:t>
            </a:r>
          </a:p>
          <a:p>
            <a:pPr marL="589416" lvl="2" indent="0">
              <a:buNone/>
            </a:pPr>
            <a:r>
              <a:rPr lang="en-US">
                <a:latin typeface="Courier" pitchFamily="2" charset="0"/>
              </a:rPr>
              <a:t>}</a:t>
            </a:r>
          </a:p>
          <a:p>
            <a:r>
              <a:rPr lang="en-US" dirty="0"/>
              <a:t>Each for loop uses the </a:t>
            </a:r>
            <a:r>
              <a:rPr lang="en-US" b="1" dirty="0"/>
              <a:t>as</a:t>
            </a:r>
            <a:r>
              <a:rPr lang="en-US" dirty="0"/>
              <a:t> keyword to define one or two iterator variables.</a:t>
            </a:r>
          </a:p>
          <a:p>
            <a:r>
              <a:rPr lang="en-US" dirty="0"/>
              <a:t>When iterating over a list as above, a single variable is used.</a:t>
            </a:r>
          </a:p>
          <a:p>
            <a:r>
              <a:rPr lang="en-US" dirty="0"/>
              <a:t>When iterating over a map, two variables can be used, the first for the keys and the second for the values of the map.</a:t>
            </a:r>
          </a:p>
        </p:txBody>
      </p:sp>
      <p:sp>
        <p:nvSpPr>
          <p:cNvPr id="3" name="Title 2">
            <a:extLst>
              <a:ext uri="{FF2B5EF4-FFF2-40B4-BE49-F238E27FC236}">
                <a16:creationId xmlns:a16="http://schemas.microsoft.com/office/drawing/2014/main" id="{ADFD340B-7343-D043-A1B2-0C9A2F58F49F}"/>
              </a:ext>
            </a:extLst>
          </p:cNvPr>
          <p:cNvSpPr>
            <a:spLocks noGrp="1"/>
          </p:cNvSpPr>
          <p:nvPr>
            <p:ph type="title"/>
          </p:nvPr>
        </p:nvSpPr>
        <p:spPr/>
        <p:txBody>
          <a:bodyPr/>
          <a:lstStyle/>
          <a:p>
            <a:r>
              <a:rPr lang="en-US" dirty="0"/>
              <a:t>Sentinel For Loops</a:t>
            </a:r>
          </a:p>
        </p:txBody>
      </p:sp>
    </p:spTree>
    <p:extLst>
      <p:ext uri="{BB962C8B-B14F-4D97-AF65-F5344CB8AC3E}">
        <p14:creationId xmlns:p14="http://schemas.microsoft.com/office/powerpoint/2010/main" val="3165286513"/>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6C4ADC1-11BD-E141-9C8D-5715AAF3B488}"/>
              </a:ext>
            </a:extLst>
          </p:cNvPr>
          <p:cNvSpPr>
            <a:spLocks noGrp="1"/>
          </p:cNvSpPr>
          <p:nvPr>
            <p:ph type="body" idx="1"/>
          </p:nvPr>
        </p:nvSpPr>
        <p:spPr/>
        <p:txBody>
          <a:bodyPr>
            <a:normAutofit lnSpcReduction="10000"/>
          </a:bodyPr>
          <a:lstStyle/>
          <a:p>
            <a:r>
              <a:rPr lang="en-US" dirty="0"/>
              <a:t>This example iterates over a list with one variable (for the values).</a:t>
            </a:r>
          </a:p>
          <a:p>
            <a:pPr marL="589416" lvl="2" indent="0">
              <a:buNone/>
            </a:pPr>
            <a:r>
              <a:rPr lang="en-US">
                <a:latin typeface="Courier" pitchFamily="2" charset="0"/>
              </a:rPr>
              <a:t>count = 0</a:t>
            </a:r>
          </a:p>
          <a:p>
            <a:pPr marL="589416" lvl="2" indent="0">
              <a:buNone/>
            </a:pPr>
            <a:r>
              <a:rPr lang="en-US">
                <a:latin typeface="Courier" pitchFamily="2" charset="0"/>
              </a:rPr>
              <a:t>for [1, 2, 3] as num { </a:t>
            </a:r>
          </a:p>
          <a:p>
            <a:pPr marL="589416" lvl="2" indent="0">
              <a:buNone/>
            </a:pPr>
            <a:r>
              <a:rPr lang="en-US">
                <a:latin typeface="Courier" pitchFamily="2" charset="0"/>
              </a:rPr>
              <a:t>  count += num</a:t>
            </a:r>
          </a:p>
          <a:p>
            <a:pPr marL="589416" lvl="2" indent="0">
              <a:buNone/>
            </a:pPr>
            <a:r>
              <a:rPr lang="en-US">
                <a:latin typeface="Courier" pitchFamily="2" charset="0"/>
              </a:rPr>
              <a:t>}</a:t>
            </a:r>
          </a:p>
          <a:p>
            <a:pPr marL="857250" lvl="1" indent="-571500"/>
            <a:r>
              <a:rPr lang="en-US">
                <a:latin typeface="Verdana" panose="020B0604030504040204" pitchFamily="34" charset="0"/>
                <a:ea typeface="Verdana" panose="020B0604030504040204" pitchFamily="34" charset="0"/>
                <a:cs typeface="Verdana" panose="020B0604030504040204" pitchFamily="34" charset="0"/>
              </a:rPr>
              <a:t>The count will equal 6.</a:t>
            </a:r>
          </a:p>
          <a:p>
            <a:pPr marL="690563" indent="-571500"/>
            <a:r>
              <a:rPr lang="en-US">
                <a:latin typeface="Verdana" panose="020B0604030504040204" pitchFamily="34" charset="0"/>
                <a:ea typeface="Verdana" panose="020B0604030504040204" pitchFamily="34" charset="0"/>
                <a:cs typeface="Verdana" panose="020B0604030504040204" pitchFamily="34" charset="0"/>
              </a:rPr>
              <a:t>This example iterates over a map with two variables:</a:t>
            </a:r>
          </a:p>
          <a:p>
            <a:pPr marL="589416" lvl="2" indent="0">
              <a:buNone/>
            </a:pPr>
            <a:r>
              <a:rPr lang="en-US">
                <a:latin typeface="Courier" pitchFamily="2" charset="0"/>
              </a:rPr>
              <a:t>data = { "a": 12, "b": 32 }</a:t>
            </a:r>
          </a:p>
          <a:p>
            <a:pPr marL="589416" lvl="2" indent="0">
              <a:buNone/>
            </a:pPr>
            <a:r>
              <a:rPr lang="en-US">
                <a:latin typeface="Courier" pitchFamily="2" charset="0"/>
                <a:ea typeface="Verdana" panose="020B0604030504040204" pitchFamily="34" charset="0"/>
                <a:cs typeface="Verdana" panose="020B0604030504040204" pitchFamily="34" charset="0"/>
              </a:rPr>
              <a:t>for data as k, v {</a:t>
            </a:r>
          </a:p>
          <a:p>
            <a:pPr marL="589416" lvl="2" indent="0">
              <a:buNone/>
            </a:pPr>
            <a:r>
              <a:rPr lang="en-US">
                <a:latin typeface="Courier" pitchFamily="2" charset="0"/>
                <a:ea typeface="Verdana" panose="020B0604030504040204" pitchFamily="34" charset="0"/>
                <a:cs typeface="Verdana" panose="020B0604030504040204" pitchFamily="34" charset="0"/>
              </a:rPr>
              <a:t>  sum += v</a:t>
            </a:r>
          </a:p>
          <a:p>
            <a:pPr marL="589416" lvl="2" indent="0">
              <a:buNone/>
            </a:pPr>
            <a:r>
              <a:rPr lang="en-US">
                <a:latin typeface="Courier" pitchFamily="2" charset="0"/>
                <a:ea typeface="Verdana" panose="020B0604030504040204" pitchFamily="34" charset="0"/>
                <a:cs typeface="Verdana" panose="020B0604030504040204" pitchFamily="34" charset="0"/>
              </a:rPr>
              <a:t>}</a:t>
            </a:r>
          </a:p>
          <a:p>
            <a:pPr marL="857250" lvl="1" indent="-571500"/>
            <a:r>
              <a:rPr lang="en-US">
                <a:latin typeface="Verdana" panose="020B0604030504040204" pitchFamily="34" charset="0"/>
                <a:ea typeface="Verdana" panose="020B0604030504040204" pitchFamily="34" charset="0"/>
                <a:cs typeface="Verdana" panose="020B0604030504040204" pitchFamily="34" charset="0"/>
              </a:rPr>
              <a:t>The sum will equal 44.</a:t>
            </a:r>
          </a:p>
        </p:txBody>
      </p:sp>
      <p:sp>
        <p:nvSpPr>
          <p:cNvPr id="3" name="Title 2">
            <a:extLst>
              <a:ext uri="{FF2B5EF4-FFF2-40B4-BE49-F238E27FC236}">
                <a16:creationId xmlns:a16="http://schemas.microsoft.com/office/drawing/2014/main" id="{ADFD340B-7343-D043-A1B2-0C9A2F58F49F}"/>
              </a:ext>
            </a:extLst>
          </p:cNvPr>
          <p:cNvSpPr>
            <a:spLocks noGrp="1"/>
          </p:cNvSpPr>
          <p:nvPr>
            <p:ph type="title"/>
          </p:nvPr>
        </p:nvSpPr>
        <p:spPr/>
        <p:txBody>
          <a:bodyPr/>
          <a:lstStyle/>
          <a:p>
            <a:r>
              <a:rPr lang="en-US" dirty="0"/>
              <a:t>Sentinel For Loop Examples</a:t>
            </a:r>
          </a:p>
        </p:txBody>
      </p:sp>
    </p:spTree>
    <p:extLst>
      <p:ext uri="{BB962C8B-B14F-4D97-AF65-F5344CB8AC3E}">
        <p14:creationId xmlns:p14="http://schemas.microsoft.com/office/powerpoint/2010/main" val="725387195"/>
      </p:ext>
    </p:ext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9425C55-1465-D842-90D9-33D7D7829B30}"/>
              </a:ext>
            </a:extLst>
          </p:cNvPr>
          <p:cNvSpPr>
            <a:spLocks noGrp="1"/>
          </p:cNvSpPr>
          <p:nvPr>
            <p:ph type="body" idx="1"/>
          </p:nvPr>
        </p:nvSpPr>
        <p:spPr/>
        <p:txBody>
          <a:bodyPr>
            <a:normAutofit lnSpcReduction="10000"/>
          </a:bodyPr>
          <a:lstStyle/>
          <a:p>
            <a:r>
              <a:rPr lang="en-US" dirty="0"/>
              <a:t>The </a:t>
            </a:r>
            <a:r>
              <a:rPr lang="en-US" b="1" dirty="0"/>
              <a:t>all</a:t>
            </a:r>
            <a:r>
              <a:rPr lang="en-US" dirty="0"/>
              <a:t> and </a:t>
            </a:r>
            <a:r>
              <a:rPr lang="en-US" b="1" dirty="0"/>
              <a:t>any</a:t>
            </a:r>
            <a:r>
              <a:rPr lang="en-US" dirty="0"/>
              <a:t> expressions are are used like loops, but they are actually quantifier expressions that apply boolean expressions to collections. They return </a:t>
            </a:r>
            <a:r>
              <a:rPr lang="en-US" dirty="0">
                <a:latin typeface="Courier" pitchFamily="2" charset="0"/>
              </a:rPr>
              <a:t>true</a:t>
            </a:r>
            <a:r>
              <a:rPr lang="en-US" dirty="0"/>
              <a:t> or </a:t>
            </a:r>
            <a:r>
              <a:rPr lang="en-US" dirty="0">
                <a:latin typeface="Courier" pitchFamily="2" charset="0"/>
              </a:rPr>
              <a:t>false</a:t>
            </a:r>
            <a:r>
              <a:rPr lang="en-US" dirty="0"/>
              <a:t>.</a:t>
            </a:r>
          </a:p>
          <a:p>
            <a:r>
              <a:rPr lang="en-US" dirty="0"/>
              <a:t>The </a:t>
            </a:r>
            <a:r>
              <a:rPr lang="en-US" dirty="0">
                <a:latin typeface="Courier" pitchFamily="2" charset="0"/>
              </a:rPr>
              <a:t>all</a:t>
            </a:r>
            <a:r>
              <a:rPr lang="en-US" dirty="0"/>
              <a:t> expression is a universal quantifier asserting that a boolean expression must be true for all items of a collection.</a:t>
            </a:r>
          </a:p>
          <a:p>
            <a:r>
              <a:rPr lang="en-US" dirty="0"/>
              <a:t>The </a:t>
            </a:r>
            <a:r>
              <a:rPr lang="en-US" dirty="0">
                <a:latin typeface="Courier" pitchFamily="2" charset="0"/>
              </a:rPr>
              <a:t>any</a:t>
            </a:r>
            <a:r>
              <a:rPr lang="en-US" dirty="0"/>
              <a:t> expression is an existential quantifier asserting that a boolean expression must be true for at least one item in a collection.</a:t>
            </a:r>
          </a:p>
          <a:p>
            <a:r>
              <a:rPr lang="en-US" dirty="0"/>
              <a:t>It used to be common to use </a:t>
            </a:r>
            <a:r>
              <a:rPr lang="en-US" dirty="0">
                <a:latin typeface="Courier" pitchFamily="2" charset="0"/>
                <a:ea typeface="Verdana" panose="020B0604030504040204" pitchFamily="34" charset="0"/>
                <a:cs typeface="Verdana" panose="020B0604030504040204" pitchFamily="34" charset="0"/>
              </a:rPr>
              <a:t>all</a:t>
            </a:r>
            <a:r>
              <a:rPr lang="en-US" dirty="0"/>
              <a:t> expressions in Sentinel rules, but it is better to use </a:t>
            </a:r>
            <a:r>
              <a:rPr lang="en-US" dirty="0">
                <a:latin typeface="Courier" pitchFamily="2" charset="0"/>
              </a:rPr>
              <a:t>for</a:t>
            </a:r>
            <a:r>
              <a:rPr lang="en-US" dirty="0"/>
              <a:t> loops in functions called by the main rule.</a:t>
            </a:r>
          </a:p>
          <a:p>
            <a:r>
              <a:rPr lang="en-US" dirty="0"/>
              <a:t>This allows your policies to report all violations in a single shot.</a:t>
            </a:r>
          </a:p>
        </p:txBody>
      </p:sp>
      <p:sp>
        <p:nvSpPr>
          <p:cNvPr id="3" name="Title 2">
            <a:extLst>
              <a:ext uri="{FF2B5EF4-FFF2-40B4-BE49-F238E27FC236}">
                <a16:creationId xmlns:a16="http://schemas.microsoft.com/office/drawing/2014/main" id="{8931E6A3-843C-C044-BA3C-B1240267644A}"/>
              </a:ext>
            </a:extLst>
          </p:cNvPr>
          <p:cNvSpPr>
            <a:spLocks noGrp="1"/>
          </p:cNvSpPr>
          <p:nvPr>
            <p:ph type="title"/>
          </p:nvPr>
        </p:nvSpPr>
        <p:spPr/>
        <p:txBody>
          <a:bodyPr/>
          <a:lstStyle/>
          <a:p>
            <a:r>
              <a:rPr lang="en-US" dirty="0"/>
              <a:t>The Sentinel </a:t>
            </a:r>
            <a:r>
              <a:rPr lang="en-US" dirty="0">
                <a:latin typeface="Courier" pitchFamily="2" charset="0"/>
              </a:rPr>
              <a:t>all</a:t>
            </a:r>
            <a:r>
              <a:rPr lang="en-US" dirty="0"/>
              <a:t> and </a:t>
            </a:r>
            <a:r>
              <a:rPr lang="en-US" dirty="0">
                <a:latin typeface="Courier" pitchFamily="2" charset="0"/>
              </a:rPr>
              <a:t>any</a:t>
            </a:r>
            <a:r>
              <a:rPr lang="en-US" dirty="0"/>
              <a:t> Expressions</a:t>
            </a:r>
          </a:p>
        </p:txBody>
      </p:sp>
    </p:spTree>
    <p:extLst>
      <p:ext uri="{BB962C8B-B14F-4D97-AF65-F5344CB8AC3E}">
        <p14:creationId xmlns:p14="http://schemas.microsoft.com/office/powerpoint/2010/main" val="777917961"/>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9425C55-1465-D842-90D9-33D7D7829B30}"/>
              </a:ext>
            </a:extLst>
          </p:cNvPr>
          <p:cNvSpPr>
            <a:spLocks noGrp="1"/>
          </p:cNvSpPr>
          <p:nvPr>
            <p:ph type="body" idx="1"/>
          </p:nvPr>
        </p:nvSpPr>
        <p:spPr/>
        <p:txBody>
          <a:bodyPr>
            <a:normAutofit/>
          </a:bodyPr>
          <a:lstStyle/>
          <a:p>
            <a:r>
              <a:rPr lang="en-US" dirty="0"/>
              <a:t>The </a:t>
            </a:r>
            <a:r>
              <a:rPr lang="en-US" b="1" dirty="0"/>
              <a:t>filter</a:t>
            </a:r>
            <a:r>
              <a:rPr lang="en-US" dirty="0"/>
              <a:t> expression is also a quantifier expression that applies boolean expressions to collections.</a:t>
            </a:r>
          </a:p>
          <a:p>
            <a:r>
              <a:rPr lang="en-US" dirty="0"/>
              <a:t>However, instead of returning </a:t>
            </a:r>
            <a:r>
              <a:rPr lang="en-US" dirty="0">
                <a:latin typeface="Courier" pitchFamily="2" charset="0"/>
              </a:rPr>
              <a:t>true</a:t>
            </a:r>
            <a:r>
              <a:rPr lang="en-US" dirty="0"/>
              <a:t> or </a:t>
            </a:r>
            <a:r>
              <a:rPr lang="en-US" dirty="0">
                <a:latin typeface="Courier" pitchFamily="2" charset="0"/>
              </a:rPr>
              <a:t>false</a:t>
            </a:r>
            <a:r>
              <a:rPr lang="en-US" dirty="0"/>
              <a:t>, it returns a sub-collection of the original collection consisting of those items for which the boolean expression was true.</a:t>
            </a:r>
          </a:p>
          <a:p>
            <a:r>
              <a:rPr lang="en-US" dirty="0"/>
              <a:t>The </a:t>
            </a:r>
            <a:r>
              <a:rPr lang="en-US" dirty="0">
                <a:latin typeface="Courier" pitchFamily="2" charset="0"/>
              </a:rPr>
              <a:t>filter</a:t>
            </a:r>
            <a:r>
              <a:rPr lang="en-US" dirty="0"/>
              <a:t> expression is useful with the Terraform Sentinel v2 imports since their collections were designed to be used with it.</a:t>
            </a:r>
          </a:p>
          <a:p>
            <a:r>
              <a:rPr lang="en-US" dirty="0"/>
              <a:t>We'll see an example of this later.</a:t>
            </a:r>
          </a:p>
        </p:txBody>
      </p:sp>
      <p:sp>
        <p:nvSpPr>
          <p:cNvPr id="3" name="Title 2">
            <a:extLst>
              <a:ext uri="{FF2B5EF4-FFF2-40B4-BE49-F238E27FC236}">
                <a16:creationId xmlns:a16="http://schemas.microsoft.com/office/drawing/2014/main" id="{8931E6A3-843C-C044-BA3C-B1240267644A}"/>
              </a:ext>
            </a:extLst>
          </p:cNvPr>
          <p:cNvSpPr>
            <a:spLocks noGrp="1"/>
          </p:cNvSpPr>
          <p:nvPr>
            <p:ph type="title"/>
          </p:nvPr>
        </p:nvSpPr>
        <p:spPr/>
        <p:txBody>
          <a:bodyPr/>
          <a:lstStyle/>
          <a:p>
            <a:r>
              <a:rPr lang="en-US" dirty="0"/>
              <a:t>The Sentinel </a:t>
            </a:r>
            <a:r>
              <a:rPr lang="en-US" dirty="0">
                <a:latin typeface="Courier" pitchFamily="2" charset="0"/>
              </a:rPr>
              <a:t>filter</a:t>
            </a:r>
            <a:r>
              <a:rPr lang="en-US" dirty="0"/>
              <a:t> Expression</a:t>
            </a:r>
          </a:p>
        </p:txBody>
      </p:sp>
    </p:spTree>
    <p:extLst>
      <p:ext uri="{BB962C8B-B14F-4D97-AF65-F5344CB8AC3E}">
        <p14:creationId xmlns:p14="http://schemas.microsoft.com/office/powerpoint/2010/main" val="2969044462"/>
      </p:ext>
    </p:extLst>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6C4ADC1-11BD-E141-9C8D-5715AAF3B488}"/>
              </a:ext>
            </a:extLst>
          </p:cNvPr>
          <p:cNvSpPr>
            <a:spLocks noGrp="1"/>
          </p:cNvSpPr>
          <p:nvPr>
            <p:ph type="body" idx="1"/>
          </p:nvPr>
        </p:nvSpPr>
        <p:spPr/>
        <p:txBody>
          <a:bodyPr>
            <a:normAutofit/>
          </a:bodyPr>
          <a:lstStyle/>
          <a:p>
            <a:r>
              <a:rPr lang="en-US" dirty="0"/>
              <a:t>This example tests if </a:t>
            </a:r>
            <a:r>
              <a:rPr lang="en-US" dirty="0">
                <a:latin typeface="Courier" pitchFamily="2" charset="0"/>
              </a:rPr>
              <a:t>v</a:t>
            </a:r>
            <a:r>
              <a:rPr lang="en-US" dirty="0"/>
              <a:t> is defined and equal to </a:t>
            </a:r>
            <a:r>
              <a:rPr lang="en-US" dirty="0">
                <a:latin typeface="Courier" pitchFamily="2" charset="0"/>
              </a:rPr>
              <a:t>value</a:t>
            </a:r>
            <a:r>
              <a:rPr lang="en-US" dirty="0"/>
              <a:t>:</a:t>
            </a:r>
          </a:p>
          <a:p>
            <a:endParaRPr lang="en-US">
              <a:latin typeface="Courier" pitchFamily="2" charset="0"/>
            </a:endParaRPr>
          </a:p>
          <a:p>
            <a:pPr marL="589416" lvl="2" indent="0">
              <a:buNone/>
            </a:pPr>
            <a:r>
              <a:rPr lang="en-US" sz="4800">
                <a:latin typeface="Courier" pitchFamily="2" charset="0"/>
              </a:rPr>
              <a:t>if v else null is null { </a:t>
            </a:r>
          </a:p>
          <a:p>
            <a:pPr marL="589416" lvl="2" indent="0">
              <a:buNone/>
            </a:pPr>
            <a:r>
              <a:rPr lang="en-US" sz="4800">
                <a:latin typeface="Courier" pitchFamily="2" charset="0"/>
              </a:rPr>
              <a:t>  print(v, "was not defined")</a:t>
            </a:r>
          </a:p>
          <a:p>
            <a:pPr marL="589416" lvl="2" indent="0">
              <a:buNone/>
            </a:pPr>
            <a:r>
              <a:rPr lang="en-US" sz="4800">
                <a:latin typeface="Courier" pitchFamily="2" charset="0"/>
              </a:rPr>
              <a:t>} else if v is not value {</a:t>
            </a:r>
          </a:p>
          <a:p>
            <a:pPr marL="589416" lvl="2" indent="0">
              <a:buNone/>
            </a:pPr>
            <a:r>
              <a:rPr lang="en-US" sz="4800">
                <a:latin typeface="Courier" pitchFamily="2" charset="0"/>
              </a:rPr>
              <a:t>  print(v, "is not equal to the required value", value)</a:t>
            </a:r>
          </a:p>
          <a:p>
            <a:pPr marL="589416" lvl="2" indent="0">
              <a:buNone/>
            </a:pPr>
            <a:r>
              <a:rPr lang="en-US" sz="4800">
                <a:latin typeface="Courier" pitchFamily="2" charset="0"/>
              </a:rPr>
              <a:t>} else {</a:t>
            </a:r>
          </a:p>
          <a:p>
            <a:pPr marL="589416" lvl="2" indent="0">
              <a:buNone/>
            </a:pPr>
            <a:r>
              <a:rPr lang="en-US" sz="4800">
                <a:latin typeface="Courier" pitchFamily="2" charset="0"/>
              </a:rPr>
              <a:t>  print(v, "has the desired value", value)</a:t>
            </a:r>
          </a:p>
          <a:p>
            <a:pPr marL="589416" lvl="2" indent="0">
              <a:buNone/>
            </a:pPr>
            <a:r>
              <a:rPr lang="en-US" sz="4800">
                <a:latin typeface="Courier" pitchFamily="2" charset="0"/>
              </a:rPr>
              <a:t>}</a:t>
            </a:r>
          </a:p>
        </p:txBody>
      </p:sp>
      <p:sp>
        <p:nvSpPr>
          <p:cNvPr id="3" name="Title 2">
            <a:extLst>
              <a:ext uri="{FF2B5EF4-FFF2-40B4-BE49-F238E27FC236}">
                <a16:creationId xmlns:a16="http://schemas.microsoft.com/office/drawing/2014/main" id="{ADFD340B-7343-D043-A1B2-0C9A2F58F49F}"/>
              </a:ext>
            </a:extLst>
          </p:cNvPr>
          <p:cNvSpPr>
            <a:spLocks noGrp="1"/>
          </p:cNvSpPr>
          <p:nvPr>
            <p:ph type="title"/>
          </p:nvPr>
        </p:nvSpPr>
        <p:spPr/>
        <p:txBody>
          <a:bodyPr/>
          <a:lstStyle/>
          <a:p>
            <a:r>
              <a:rPr lang="en-US" dirty="0"/>
              <a:t>The Sentinel If/Else Conditional</a:t>
            </a:r>
          </a:p>
        </p:txBody>
      </p:sp>
    </p:spTree>
    <p:extLst>
      <p:ext uri="{BB962C8B-B14F-4D97-AF65-F5344CB8AC3E}">
        <p14:creationId xmlns:p14="http://schemas.microsoft.com/office/powerpoint/2010/main" val="3043412489"/>
      </p:ext>
    </p:extLst>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6C4ADC1-11BD-E141-9C8D-5715AAF3B488}"/>
              </a:ext>
            </a:extLst>
          </p:cNvPr>
          <p:cNvSpPr>
            <a:spLocks noGrp="1"/>
          </p:cNvSpPr>
          <p:nvPr>
            <p:ph type="body" idx="1"/>
          </p:nvPr>
        </p:nvSpPr>
        <p:spPr/>
        <p:txBody>
          <a:bodyPr>
            <a:normAutofit/>
          </a:bodyPr>
          <a:lstStyle/>
          <a:p>
            <a:r>
              <a:rPr lang="en-US" dirty="0"/>
              <a:t>This example does different processing for different days:</a:t>
            </a:r>
          </a:p>
          <a:p>
            <a:endParaRPr lang="en-US">
              <a:latin typeface="Courier" pitchFamily="2" charset="0"/>
            </a:endParaRPr>
          </a:p>
          <a:p>
            <a:pPr marL="589416" lvl="2" indent="0">
              <a:buNone/>
            </a:pPr>
            <a:r>
              <a:rPr lang="en-US" sz="4800">
                <a:latin typeface="Courier" pitchFamily="2" charset="0"/>
              </a:rPr>
              <a:t>case day { </a:t>
            </a:r>
          </a:p>
          <a:p>
            <a:pPr marL="589416" lvl="2" indent="0">
              <a:buNone/>
            </a:pPr>
            <a:r>
              <a:rPr lang="en-US" sz="4800">
                <a:latin typeface="Courier" pitchFamily="2" charset="0"/>
              </a:rPr>
              <a:t>when "Saturday", "Sunday":</a:t>
            </a:r>
          </a:p>
          <a:p>
            <a:pPr marL="589416" lvl="2" indent="0">
              <a:buNone/>
            </a:pPr>
            <a:r>
              <a:rPr lang="en-US" sz="4800">
                <a:latin typeface="Courier" pitchFamily="2" charset="0"/>
              </a:rPr>
              <a:t>	print("Sorry, we are closed.")</a:t>
            </a:r>
          </a:p>
          <a:p>
            <a:pPr marL="589416" lvl="2" indent="0">
              <a:buNone/>
            </a:pPr>
            <a:r>
              <a:rPr lang="en-US" sz="4800">
                <a:latin typeface="Courier" pitchFamily="2" charset="0"/>
              </a:rPr>
              <a:t>else:</a:t>
            </a:r>
          </a:p>
          <a:p>
            <a:pPr marL="589416" lvl="2" indent="0">
              <a:buNone/>
            </a:pPr>
            <a:r>
              <a:rPr lang="en-US" sz="4800">
                <a:latin typeface="Courier" pitchFamily="2" charset="0"/>
              </a:rPr>
              <a:t>	print("We are open from 9am to 6pm.")</a:t>
            </a:r>
          </a:p>
          <a:p>
            <a:pPr marL="589416" lvl="2" indent="0">
              <a:buNone/>
            </a:pPr>
            <a:r>
              <a:rPr lang="en-US" sz="4800">
                <a:latin typeface="Courier" pitchFamily="2" charset="0"/>
              </a:rPr>
              <a:t>}</a:t>
            </a:r>
          </a:p>
        </p:txBody>
      </p:sp>
      <p:sp>
        <p:nvSpPr>
          <p:cNvPr id="3" name="Title 2">
            <a:extLst>
              <a:ext uri="{FF2B5EF4-FFF2-40B4-BE49-F238E27FC236}">
                <a16:creationId xmlns:a16="http://schemas.microsoft.com/office/drawing/2014/main" id="{ADFD340B-7343-D043-A1B2-0C9A2F58F49F}"/>
              </a:ext>
            </a:extLst>
          </p:cNvPr>
          <p:cNvSpPr>
            <a:spLocks noGrp="1"/>
          </p:cNvSpPr>
          <p:nvPr>
            <p:ph type="title"/>
          </p:nvPr>
        </p:nvSpPr>
        <p:spPr/>
        <p:txBody>
          <a:bodyPr/>
          <a:lstStyle/>
          <a:p>
            <a:r>
              <a:rPr lang="en-US" dirty="0"/>
              <a:t>The Sentinel Case Conditional</a:t>
            </a:r>
          </a:p>
        </p:txBody>
      </p:sp>
    </p:spTree>
    <p:extLst>
      <p:ext uri="{BB962C8B-B14F-4D97-AF65-F5344CB8AC3E}">
        <p14:creationId xmlns:p14="http://schemas.microsoft.com/office/powerpoint/2010/main" val="2824795413"/>
      </p:ext>
    </p:extLst>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9425C55-1465-D842-90D9-33D7D7829B30}"/>
              </a:ext>
            </a:extLst>
          </p:cNvPr>
          <p:cNvSpPr>
            <a:spLocks noGrp="1"/>
          </p:cNvSpPr>
          <p:nvPr>
            <p:ph type="body" idx="1"/>
          </p:nvPr>
        </p:nvSpPr>
        <p:spPr/>
        <p:txBody>
          <a:bodyPr>
            <a:normAutofit fontScale="92500"/>
          </a:bodyPr>
          <a:lstStyle/>
          <a:p>
            <a:r>
              <a:rPr lang="en-US" dirty="0"/>
              <a:t>Beyond the TFC Sentinel imports we already mentioned (tfplan, tfconfig, tfstate, and tfrun), you can also use these </a:t>
            </a:r>
            <a:r>
              <a:rPr lang="en-US" b="1" dirty="0"/>
              <a:t>Standard Imports</a:t>
            </a:r>
            <a:r>
              <a:rPr lang="en-US" dirty="0"/>
              <a:t>:</a:t>
            </a:r>
          </a:p>
          <a:p>
            <a:pPr lvl="1"/>
            <a:r>
              <a:rPr lang="en-US" dirty="0"/>
              <a:t>decimal</a:t>
            </a:r>
          </a:p>
          <a:p>
            <a:pPr lvl="1"/>
            <a:r>
              <a:rPr lang="en-US" dirty="0"/>
              <a:t>http</a:t>
            </a:r>
          </a:p>
          <a:p>
            <a:pPr lvl="1"/>
            <a:r>
              <a:rPr lang="en-US" dirty="0"/>
              <a:t>json</a:t>
            </a:r>
          </a:p>
          <a:p>
            <a:pPr lvl="1"/>
            <a:r>
              <a:rPr lang="en-US" dirty="0"/>
              <a:t>runtime</a:t>
            </a:r>
          </a:p>
          <a:p>
            <a:pPr lvl="1"/>
            <a:r>
              <a:rPr lang="en-US" dirty="0"/>
              <a:t>sockaddr</a:t>
            </a:r>
          </a:p>
          <a:p>
            <a:pPr lvl="1"/>
            <a:r>
              <a:rPr lang="en-US" dirty="0"/>
              <a:t>strings</a:t>
            </a:r>
          </a:p>
          <a:p>
            <a:pPr lvl="1"/>
            <a:r>
              <a:rPr lang="en-US" dirty="0"/>
              <a:t>time</a:t>
            </a:r>
          </a:p>
          <a:p>
            <a:pPr lvl="1"/>
            <a:r>
              <a:rPr lang="en-US" dirty="0"/>
              <a:t>types</a:t>
            </a:r>
          </a:p>
          <a:p>
            <a:pPr lvl="1"/>
            <a:r>
              <a:rPr lang="en-US" dirty="0"/>
              <a:t>units</a:t>
            </a:r>
          </a:p>
        </p:txBody>
      </p:sp>
      <p:sp>
        <p:nvSpPr>
          <p:cNvPr id="3" name="Title 2">
            <a:extLst>
              <a:ext uri="{FF2B5EF4-FFF2-40B4-BE49-F238E27FC236}">
                <a16:creationId xmlns:a16="http://schemas.microsoft.com/office/drawing/2014/main" id="{8931E6A3-843C-C044-BA3C-B1240267644A}"/>
              </a:ext>
            </a:extLst>
          </p:cNvPr>
          <p:cNvSpPr>
            <a:spLocks noGrp="1"/>
          </p:cNvSpPr>
          <p:nvPr>
            <p:ph type="title"/>
          </p:nvPr>
        </p:nvSpPr>
        <p:spPr/>
        <p:txBody>
          <a:bodyPr/>
          <a:lstStyle/>
          <a:p>
            <a:r>
              <a:rPr lang="en-US" dirty="0">
                <a:latin typeface="Tahoma" panose="020B0604030504040204" pitchFamily="34" charset="0"/>
                <a:ea typeface="Tahoma" panose="020B0604030504040204" pitchFamily="34" charset="0"/>
                <a:cs typeface="Tahoma" panose="020B0604030504040204" pitchFamily="34" charset="0"/>
              </a:rPr>
              <a:t>Standard Sentinel Imports</a:t>
            </a:r>
          </a:p>
        </p:txBody>
      </p:sp>
    </p:spTree>
    <p:extLst>
      <p:ext uri="{BB962C8B-B14F-4D97-AF65-F5344CB8AC3E}">
        <p14:creationId xmlns:p14="http://schemas.microsoft.com/office/powerpoint/2010/main" val="1345323679"/>
      </p:ext>
    </p:extLst>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9425C55-1465-D842-90D9-33D7D7829B30}"/>
              </a:ext>
            </a:extLst>
          </p:cNvPr>
          <p:cNvSpPr>
            <a:spLocks noGrp="1"/>
          </p:cNvSpPr>
          <p:nvPr>
            <p:ph type="body" idx="1"/>
          </p:nvPr>
        </p:nvSpPr>
        <p:spPr/>
        <p:txBody>
          <a:bodyPr>
            <a:normAutofit/>
          </a:bodyPr>
          <a:lstStyle/>
          <a:p>
            <a:r>
              <a:rPr lang="en-US" dirty="0"/>
              <a:t>Check if a string has a prefix: </a:t>
            </a:r>
            <a:r>
              <a:rPr lang="en-US" dirty="0">
                <a:latin typeface="Courier" pitchFamily="2" charset="0"/>
              </a:rPr>
              <a:t>strings.has_prefix(s, prefix)</a:t>
            </a:r>
          </a:p>
          <a:p>
            <a:r>
              <a:rPr lang="en-US" dirty="0"/>
              <a:t>Check if a string has a suffix: </a:t>
            </a:r>
            <a:r>
              <a:rPr lang="en-US" dirty="0">
                <a:latin typeface="Courier" pitchFamily="2" charset="0"/>
              </a:rPr>
              <a:t>strings.has_suffix(s, suffix)</a:t>
            </a:r>
            <a:endParaRPr lang="en-US" dirty="0"/>
          </a:p>
          <a:p>
            <a:r>
              <a:rPr lang="en-US" dirty="0"/>
              <a:t>Check the type of a Sentinel object: </a:t>
            </a:r>
            <a:r>
              <a:rPr lang="en-US" dirty="0">
                <a:latin typeface="Courier" pitchFamily="2" charset="0"/>
              </a:rPr>
              <a:t>types.type_of(obj)</a:t>
            </a:r>
          </a:p>
          <a:p>
            <a:r>
              <a:rPr lang="en-US" dirty="0"/>
              <a:t>Make external calls to API endpoints:</a:t>
            </a:r>
          </a:p>
          <a:p>
            <a:pPr lvl="1"/>
            <a:r>
              <a:rPr lang="en-US" dirty="0">
                <a:latin typeface="Courier" pitchFamily="2" charset="0"/>
              </a:rPr>
              <a:t>response = http.get("https://example.hashicorp.com")</a:t>
            </a:r>
          </a:p>
          <a:p>
            <a:r>
              <a:rPr lang="en-US" dirty="0"/>
              <a:t>Convert a JSON object to a Sentinel structure:</a:t>
            </a:r>
          </a:p>
          <a:p>
            <a:pPr lvl="1"/>
            <a:r>
              <a:rPr lang="en-US" dirty="0">
                <a:latin typeface="Courier" pitchFamily="2" charset="0"/>
              </a:rPr>
              <a:t>json.unmarshal(response.body)</a:t>
            </a:r>
          </a:p>
        </p:txBody>
      </p:sp>
      <p:sp>
        <p:nvSpPr>
          <p:cNvPr id="3" name="Title 2">
            <a:extLst>
              <a:ext uri="{FF2B5EF4-FFF2-40B4-BE49-F238E27FC236}">
                <a16:creationId xmlns:a16="http://schemas.microsoft.com/office/drawing/2014/main" id="{8931E6A3-843C-C044-BA3C-B1240267644A}"/>
              </a:ext>
            </a:extLst>
          </p:cNvPr>
          <p:cNvSpPr>
            <a:spLocks noGrp="1"/>
          </p:cNvSpPr>
          <p:nvPr>
            <p:ph type="title"/>
          </p:nvPr>
        </p:nvSpPr>
        <p:spPr/>
        <p:txBody>
          <a:bodyPr/>
          <a:lstStyle/>
          <a:p>
            <a:r>
              <a:rPr lang="en-US" dirty="0">
                <a:latin typeface="Tahoma" panose="020B0604030504040204" pitchFamily="34" charset="0"/>
                <a:ea typeface="Tahoma" panose="020B0604030504040204" pitchFamily="34" charset="0"/>
                <a:cs typeface="Tahoma" panose="020B0604030504040204" pitchFamily="34" charset="0"/>
              </a:rPr>
              <a:t>Common Operations of the Standard Imports</a:t>
            </a:r>
          </a:p>
        </p:txBody>
      </p:sp>
    </p:spTree>
    <p:extLst>
      <p:ext uri="{BB962C8B-B14F-4D97-AF65-F5344CB8AC3E}">
        <p14:creationId xmlns:p14="http://schemas.microsoft.com/office/powerpoint/2010/main" val="2238479159"/>
      </p:ext>
    </p:extLst>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6C4ADC1-11BD-E141-9C8D-5715AAF3B488}"/>
              </a:ext>
            </a:extLst>
          </p:cNvPr>
          <p:cNvSpPr>
            <a:spLocks noGrp="1"/>
          </p:cNvSpPr>
          <p:nvPr>
            <p:ph type="body" idx="1"/>
          </p:nvPr>
        </p:nvSpPr>
        <p:spPr/>
        <p:txBody>
          <a:bodyPr>
            <a:normAutofit fontScale="92500" lnSpcReduction="10000"/>
          </a:bodyPr>
          <a:lstStyle/>
          <a:p>
            <a:r>
              <a:rPr lang="en-US" dirty="0"/>
              <a:t>Each Sentinel </a:t>
            </a:r>
            <a:r>
              <a:rPr lang="en-US" b="1" dirty="0"/>
              <a:t>Function</a:t>
            </a:r>
            <a:r>
              <a:rPr lang="en-US" dirty="0"/>
              <a:t> must currently be declared and defined in the body of the policy that uses it with the </a:t>
            </a:r>
            <a:r>
              <a:rPr lang="en-US" b="1" dirty="0"/>
              <a:t>func</a:t>
            </a:r>
            <a:r>
              <a:rPr lang="en-US" dirty="0"/>
              <a:t> keyword.</a:t>
            </a:r>
          </a:p>
          <a:p>
            <a:pPr marL="589416" lvl="2" indent="0">
              <a:buNone/>
            </a:pPr>
            <a:r>
              <a:rPr lang="en-US" dirty="0">
                <a:latin typeface="Courier" pitchFamily="2" charset="0"/>
              </a:rPr>
              <a:t>find_resources = </a:t>
            </a:r>
            <a:r>
              <a:rPr lang="en-US" dirty="0">
                <a:solidFill>
                  <a:srgbClr val="FF0000"/>
                </a:solidFill>
                <a:latin typeface="Courier" pitchFamily="2" charset="0"/>
              </a:rPr>
              <a:t>func</a:t>
            </a:r>
            <a:r>
              <a:rPr lang="en-US" dirty="0">
                <a:latin typeface="Courier" pitchFamily="2" charset="0"/>
              </a:rPr>
              <a:t>(resource_type) {</a:t>
            </a:r>
          </a:p>
          <a:p>
            <a:pPr marL="589416" lvl="2" indent="0">
              <a:buNone/>
            </a:pPr>
            <a:r>
              <a:rPr lang="en-US" dirty="0">
                <a:latin typeface="Courier" pitchFamily="2" charset="0"/>
              </a:rPr>
              <a:t>  # Do something and use the parameter</a:t>
            </a:r>
          </a:p>
          <a:p>
            <a:pPr marL="589416" lvl="2" indent="0">
              <a:buNone/>
            </a:pPr>
            <a:r>
              <a:rPr lang="en-US" dirty="0">
                <a:latin typeface="Courier" pitchFamily="2" charset="0"/>
              </a:rPr>
              <a:t>  return true</a:t>
            </a:r>
          </a:p>
          <a:p>
            <a:pPr marL="589416" lvl="2" indent="0">
              <a:buNone/>
            </a:pPr>
            <a:r>
              <a:rPr lang="en-US" dirty="0">
                <a:latin typeface="Courier" pitchFamily="2" charset="0"/>
              </a:rPr>
              <a:t>}</a:t>
            </a:r>
          </a:p>
          <a:p>
            <a:r>
              <a:rPr lang="en-US" dirty="0"/>
              <a:t>Each function has a name.</a:t>
            </a:r>
          </a:p>
          <a:p>
            <a:pPr lvl="1"/>
            <a:r>
              <a:rPr lang="en-US" dirty="0"/>
              <a:t>The name of the above function is </a:t>
            </a:r>
            <a:r>
              <a:rPr lang="en-US" dirty="0">
                <a:solidFill>
                  <a:srgbClr val="FF0000"/>
                </a:solidFill>
                <a:latin typeface="Courier" pitchFamily="2" charset="0"/>
              </a:rPr>
              <a:t>find_resources</a:t>
            </a:r>
            <a:r>
              <a:rPr lang="en-US" dirty="0"/>
              <a:t>.</a:t>
            </a:r>
          </a:p>
          <a:p>
            <a:r>
              <a:rPr lang="en-US" dirty="0"/>
              <a:t>Each function can have zero or more parameters.</a:t>
            </a:r>
          </a:p>
          <a:p>
            <a:pPr lvl="1"/>
            <a:r>
              <a:rPr lang="en-US" dirty="0"/>
              <a:t>The function above has the single parameter, </a:t>
            </a:r>
            <a:r>
              <a:rPr lang="en-US" dirty="0">
                <a:solidFill>
                  <a:srgbClr val="FF0000"/>
                </a:solidFill>
                <a:latin typeface="Courier" pitchFamily="2" charset="0"/>
              </a:rPr>
              <a:t>resource_type</a:t>
            </a:r>
          </a:p>
          <a:p>
            <a:r>
              <a:rPr lang="en-US" dirty="0"/>
              <a:t>Every function must return a value.</a:t>
            </a:r>
          </a:p>
          <a:p>
            <a:pPr lvl="1"/>
            <a:r>
              <a:rPr lang="en-US" dirty="0"/>
              <a:t>The function above returns </a:t>
            </a:r>
            <a:r>
              <a:rPr lang="en-US" dirty="0">
                <a:solidFill>
                  <a:srgbClr val="FF0000"/>
                </a:solidFill>
                <a:latin typeface="Courier" pitchFamily="2" charset="0"/>
              </a:rPr>
              <a:t>true</a:t>
            </a:r>
            <a:r>
              <a:rPr lang="en-US" dirty="0"/>
              <a:t>.</a:t>
            </a:r>
          </a:p>
        </p:txBody>
      </p:sp>
      <p:sp>
        <p:nvSpPr>
          <p:cNvPr id="3" name="Title 2">
            <a:extLst>
              <a:ext uri="{FF2B5EF4-FFF2-40B4-BE49-F238E27FC236}">
                <a16:creationId xmlns:a16="http://schemas.microsoft.com/office/drawing/2014/main" id="{ADFD340B-7343-D043-A1B2-0C9A2F58F49F}"/>
              </a:ext>
            </a:extLst>
          </p:cNvPr>
          <p:cNvSpPr>
            <a:spLocks noGrp="1"/>
          </p:cNvSpPr>
          <p:nvPr>
            <p:ph type="title"/>
          </p:nvPr>
        </p:nvSpPr>
        <p:spPr/>
        <p:txBody>
          <a:bodyPr/>
          <a:lstStyle/>
          <a:p>
            <a:r>
              <a:rPr lang="en-US" dirty="0"/>
              <a:t>Sentinel Functions</a:t>
            </a:r>
          </a:p>
        </p:txBody>
      </p:sp>
    </p:spTree>
    <p:extLst>
      <p:ext uri="{BB962C8B-B14F-4D97-AF65-F5344CB8AC3E}">
        <p14:creationId xmlns:p14="http://schemas.microsoft.com/office/powerpoint/2010/main" val="3626595239"/>
      </p:ext>
    </p:extLst>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9425C55-1465-D842-90D9-33D7D7829B30}"/>
              </a:ext>
            </a:extLst>
          </p:cNvPr>
          <p:cNvSpPr>
            <a:spLocks noGrp="1"/>
          </p:cNvSpPr>
          <p:nvPr>
            <p:ph type="body" idx="1"/>
          </p:nvPr>
        </p:nvSpPr>
        <p:spPr/>
        <p:txBody>
          <a:bodyPr>
            <a:normAutofit lnSpcReduction="10000"/>
          </a:bodyPr>
          <a:lstStyle/>
          <a:p>
            <a:r>
              <a:rPr lang="en-US" dirty="0"/>
              <a:t>Sentinel includes some useful </a:t>
            </a:r>
            <a:r>
              <a:rPr lang="en-US" b="1" dirty="0"/>
              <a:t>Builtin Function</a:t>
            </a:r>
            <a:r>
              <a:rPr lang="en-US" dirty="0"/>
              <a:t>s:</a:t>
            </a:r>
          </a:p>
          <a:p>
            <a:pPr lvl="1"/>
            <a:r>
              <a:rPr lang="en-US" b="1" dirty="0">
                <a:latin typeface="Courier" pitchFamily="2" charset="0"/>
              </a:rPr>
              <a:t>append</a:t>
            </a:r>
            <a:r>
              <a:rPr lang="en-US" dirty="0"/>
              <a:t>		Appends a value to the end of a list</a:t>
            </a:r>
          </a:p>
          <a:p>
            <a:pPr lvl="1"/>
            <a:r>
              <a:rPr lang="en-US" b="1" dirty="0">
                <a:latin typeface="Courier" pitchFamily="2" charset="0"/>
              </a:rPr>
              <a:t>delete</a:t>
            </a:r>
            <a:r>
              <a:rPr lang="en-US" dirty="0"/>
              <a:t>		Deletes an element from a map</a:t>
            </a:r>
          </a:p>
          <a:p>
            <a:pPr lvl="1"/>
            <a:r>
              <a:rPr lang="en-US" b="1" dirty="0">
                <a:latin typeface="Courier" pitchFamily="2" charset="0"/>
              </a:rPr>
              <a:t>error</a:t>
            </a:r>
            <a:r>
              <a:rPr lang="en-US" dirty="0"/>
              <a:t>		Immediately exit with an error message</a:t>
            </a:r>
          </a:p>
          <a:p>
            <a:pPr lvl="1"/>
            <a:r>
              <a:rPr lang="en-US" b="1" dirty="0">
                <a:latin typeface="Courier" pitchFamily="2" charset="0"/>
              </a:rPr>
              <a:t>keys</a:t>
            </a:r>
            <a:r>
              <a:rPr lang="en-US" dirty="0"/>
              <a:t>		Returns the keys of a map</a:t>
            </a:r>
          </a:p>
          <a:p>
            <a:pPr lvl="1"/>
            <a:r>
              <a:rPr lang="en-US" b="1" dirty="0">
                <a:latin typeface="Courier" pitchFamily="2" charset="0"/>
              </a:rPr>
              <a:t>length</a:t>
            </a:r>
            <a:r>
              <a:rPr lang="en-US" dirty="0"/>
              <a:t>		Returns the length of a collection or string</a:t>
            </a:r>
          </a:p>
          <a:p>
            <a:pPr lvl="1"/>
            <a:r>
              <a:rPr lang="en-US" b="1" dirty="0">
                <a:latin typeface="Courier" pitchFamily="2" charset="0"/>
              </a:rPr>
              <a:t>print</a:t>
            </a:r>
            <a:r>
              <a:rPr lang="en-US" dirty="0"/>
              <a:t>		Prints what you tell it to.  Always returns </a:t>
            </a:r>
            <a:r>
              <a:rPr lang="en-US" dirty="0">
                <a:latin typeface="Courier" pitchFamily="2" charset="0"/>
              </a:rPr>
              <a:t>true</a:t>
            </a:r>
            <a:r>
              <a:rPr lang="en-US" dirty="0"/>
              <a:t>.</a:t>
            </a:r>
          </a:p>
          <a:p>
            <a:pPr lvl="1"/>
            <a:r>
              <a:rPr lang="en-US" b="1" dirty="0">
                <a:latin typeface="Courier" pitchFamily="2" charset="0"/>
              </a:rPr>
              <a:t>range</a:t>
            </a:r>
            <a:r>
              <a:rPr lang="en-US" dirty="0"/>
              <a:t>		Returns a list of numbers in a range.</a:t>
            </a:r>
          </a:p>
          <a:p>
            <a:pPr lvl="1"/>
            <a:r>
              <a:rPr lang="en-US" b="1" dirty="0">
                <a:latin typeface="Courier" pitchFamily="2" charset="0"/>
              </a:rPr>
              <a:t>values</a:t>
            </a:r>
            <a:r>
              <a:rPr lang="en-US" dirty="0"/>
              <a:t>		Returns the values of a map.</a:t>
            </a:r>
          </a:p>
          <a:p>
            <a:r>
              <a:rPr lang="en-US" dirty="0"/>
              <a:t>There are also </a:t>
            </a:r>
            <a:r>
              <a:rPr lang="en-US" b="1" dirty="0"/>
              <a:t>Type Conversion</a:t>
            </a:r>
            <a:r>
              <a:rPr lang="en-US" dirty="0"/>
              <a:t> </a:t>
            </a:r>
            <a:r>
              <a:rPr lang="en-US" dirty="0">
                <a:latin typeface="Verdana" panose="020B0604030504040204" pitchFamily="34" charset="0"/>
                <a:ea typeface="Verdana" panose="020B0604030504040204" pitchFamily="34" charset="0"/>
                <a:cs typeface="Verdana" panose="020B0604030504040204" pitchFamily="34" charset="0"/>
              </a:rPr>
              <a:t>functions, </a:t>
            </a:r>
            <a:r>
              <a:rPr lang="en-US" b="1" dirty="0">
                <a:latin typeface="Verdana" panose="020B0604030504040204" pitchFamily="34" charset="0"/>
                <a:ea typeface="Verdana" panose="020B0604030504040204" pitchFamily="34" charset="0"/>
                <a:cs typeface="Verdana" panose="020B0604030504040204" pitchFamily="34" charset="0"/>
              </a:rPr>
              <a:t>bool</a:t>
            </a:r>
            <a:r>
              <a:rPr lang="en-US" dirty="0">
                <a:latin typeface="Verdana" panose="020B0604030504040204" pitchFamily="34" charset="0"/>
                <a:ea typeface="Verdana" panose="020B0604030504040204" pitchFamily="34" charset="0"/>
                <a:cs typeface="Verdana" panose="020B0604030504040204" pitchFamily="34" charset="0"/>
              </a:rPr>
              <a:t>, </a:t>
            </a:r>
            <a:r>
              <a:rPr lang="en-US" b="1" dirty="0">
                <a:latin typeface="Verdana" panose="020B0604030504040204" pitchFamily="34" charset="0"/>
                <a:ea typeface="Verdana" panose="020B0604030504040204" pitchFamily="34" charset="0"/>
                <a:cs typeface="Verdana" panose="020B0604030504040204" pitchFamily="34" charset="0"/>
              </a:rPr>
              <a:t>float</a:t>
            </a:r>
            <a:r>
              <a:rPr lang="en-US" dirty="0">
                <a:latin typeface="Verdana" panose="020B0604030504040204" pitchFamily="34" charset="0"/>
                <a:ea typeface="Verdana" panose="020B0604030504040204" pitchFamily="34" charset="0"/>
                <a:cs typeface="Verdana" panose="020B0604030504040204" pitchFamily="34" charset="0"/>
              </a:rPr>
              <a:t>, </a:t>
            </a:r>
            <a:r>
              <a:rPr lang="en-US" b="1" dirty="0">
                <a:latin typeface="Verdana" panose="020B0604030504040204" pitchFamily="34" charset="0"/>
                <a:ea typeface="Verdana" panose="020B0604030504040204" pitchFamily="34" charset="0"/>
                <a:cs typeface="Verdana" panose="020B0604030504040204" pitchFamily="34" charset="0"/>
              </a:rPr>
              <a:t>int</a:t>
            </a:r>
            <a:r>
              <a:rPr lang="en-US" dirty="0">
                <a:latin typeface="Verdana" panose="020B0604030504040204" pitchFamily="34" charset="0"/>
                <a:ea typeface="Verdana" panose="020B0604030504040204" pitchFamily="34" charset="0"/>
                <a:cs typeface="Verdana" panose="020B0604030504040204" pitchFamily="34" charset="0"/>
              </a:rPr>
              <a:t>, and </a:t>
            </a:r>
            <a:r>
              <a:rPr lang="en-US" b="1" dirty="0">
                <a:latin typeface="Verdana" panose="020B0604030504040204" pitchFamily="34" charset="0"/>
                <a:ea typeface="Verdana" panose="020B0604030504040204" pitchFamily="34" charset="0"/>
                <a:cs typeface="Verdana" panose="020B0604030504040204" pitchFamily="34" charset="0"/>
              </a:rPr>
              <a:t>string</a:t>
            </a:r>
            <a:r>
              <a:rPr lang="en-US" dirty="0">
                <a:latin typeface="Verdana" panose="020B0604030504040204" pitchFamily="34" charset="0"/>
                <a:ea typeface="Verdana" panose="020B0604030504040204" pitchFamily="34" charset="0"/>
                <a:cs typeface="Verdana" panose="020B0604030504040204" pitchFamily="34" charset="0"/>
              </a:rPr>
              <a:t>, which convert other types to their type</a:t>
            </a:r>
            <a:r>
              <a:rPr lang="en-US" dirty="0"/>
              <a:t>.</a:t>
            </a:r>
          </a:p>
        </p:txBody>
      </p:sp>
      <p:sp>
        <p:nvSpPr>
          <p:cNvPr id="3" name="Title 2">
            <a:extLst>
              <a:ext uri="{FF2B5EF4-FFF2-40B4-BE49-F238E27FC236}">
                <a16:creationId xmlns:a16="http://schemas.microsoft.com/office/drawing/2014/main" id="{8931E6A3-843C-C044-BA3C-B1240267644A}"/>
              </a:ext>
            </a:extLst>
          </p:cNvPr>
          <p:cNvSpPr>
            <a:spLocks noGrp="1"/>
          </p:cNvSpPr>
          <p:nvPr>
            <p:ph type="title"/>
          </p:nvPr>
        </p:nvSpPr>
        <p:spPr/>
        <p:txBody>
          <a:bodyPr/>
          <a:lstStyle/>
          <a:p>
            <a:r>
              <a:rPr lang="en-US" dirty="0">
                <a:latin typeface="Tahoma" panose="020B0604030504040204" pitchFamily="34" charset="0"/>
                <a:ea typeface="Tahoma" panose="020B0604030504040204" pitchFamily="34" charset="0"/>
                <a:cs typeface="Tahoma" panose="020B0604030504040204" pitchFamily="34" charset="0"/>
              </a:rPr>
              <a:t>Builtin Functions</a:t>
            </a:r>
          </a:p>
        </p:txBody>
      </p:sp>
    </p:spTree>
    <p:extLst>
      <p:ext uri="{BB962C8B-B14F-4D97-AF65-F5344CB8AC3E}">
        <p14:creationId xmlns:p14="http://schemas.microsoft.com/office/powerpoint/2010/main" val="3428961514"/>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33CDAA9D-BBAA-6A4A-A03D-C0D9FA6B8956}"/>
              </a:ext>
            </a:extLst>
          </p:cNvPr>
          <p:cNvSpPr>
            <a:spLocks noGrp="1"/>
          </p:cNvSpPr>
          <p:nvPr>
            <p:ph type="body" idx="1"/>
          </p:nvPr>
        </p:nvSpPr>
        <p:spPr/>
        <p:txBody>
          <a:bodyPr/>
          <a:lstStyle/>
          <a:p>
            <a:r>
              <a:rPr lang="en-US" dirty="0"/>
              <a:t>HashiCorp's </a:t>
            </a:r>
            <a:r>
              <a:rPr lang="en-US" b="1" dirty="0"/>
              <a:t>Sentinel</a:t>
            </a:r>
            <a:r>
              <a:rPr lang="en-US" dirty="0"/>
              <a:t> is a framework for implementing governance policies as code in the same way that Terraform implements infrastructure as code.</a:t>
            </a:r>
          </a:p>
          <a:p>
            <a:r>
              <a:rPr lang="en-US" dirty="0"/>
              <a:t>It includes its own language and is embedded in HashiCorp's enterprise products.</a:t>
            </a:r>
          </a:p>
          <a:p>
            <a:r>
              <a:rPr lang="en-US" dirty="0"/>
              <a:t>Using Sentinel ensures that your governance policies are actually being checked rather than just being listed in a spreadsheet.</a:t>
            </a:r>
          </a:p>
          <a:p>
            <a:r>
              <a:rPr lang="en-US" dirty="0"/>
              <a:t>It supports fine-grained policies that use conditional logic.</a:t>
            </a:r>
          </a:p>
          <a:p>
            <a:r>
              <a:rPr lang="en-US" dirty="0"/>
              <a:t>It includes a CLI that allows you to test and run policies.</a:t>
            </a:r>
          </a:p>
        </p:txBody>
      </p:sp>
      <p:sp>
        <p:nvSpPr>
          <p:cNvPr id="5" name="Title 4">
            <a:extLst>
              <a:ext uri="{FF2B5EF4-FFF2-40B4-BE49-F238E27FC236}">
                <a16:creationId xmlns:a16="http://schemas.microsoft.com/office/drawing/2014/main" id="{066BD642-E3BE-004D-BF95-0068CAC4B748}"/>
              </a:ext>
            </a:extLst>
          </p:cNvPr>
          <p:cNvSpPr>
            <a:spLocks noGrp="1"/>
          </p:cNvSpPr>
          <p:nvPr>
            <p:ph type="title"/>
          </p:nvPr>
        </p:nvSpPr>
        <p:spPr/>
        <p:txBody>
          <a:bodyPr/>
          <a:lstStyle/>
          <a:p>
            <a:r>
              <a:rPr lang="en-US" dirty="0"/>
              <a:t>What is Sentinel?</a:t>
            </a:r>
          </a:p>
        </p:txBody>
      </p:sp>
    </p:spTree>
    <p:extLst>
      <p:ext uri="{BB962C8B-B14F-4D97-AF65-F5344CB8AC3E}">
        <p14:creationId xmlns:p14="http://schemas.microsoft.com/office/powerpoint/2010/main" val="1359668719"/>
      </p:ext>
    </p:extLst>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3ED39-B5D6-AE45-AF15-5AD5BFC94D83}"/>
              </a:ext>
            </a:extLst>
          </p:cNvPr>
          <p:cNvSpPr>
            <a:spLocks noGrp="1"/>
          </p:cNvSpPr>
          <p:nvPr>
            <p:ph type="title"/>
          </p:nvPr>
        </p:nvSpPr>
        <p:spPr>
          <a:xfrm>
            <a:off x="2336799" y="5257800"/>
            <a:ext cx="18546120" cy="4927600"/>
          </a:xfrm>
        </p:spPr>
        <p:txBody>
          <a:bodyPr anchor="ctr"/>
          <a:lstStyle/>
          <a:p>
            <a:r>
              <a:rPr lang="en-US" dirty="0"/>
              <a:t>Workshop Challenges:</a:t>
            </a:r>
            <a:br>
              <a:rPr lang="en-US" dirty="0"/>
            </a:br>
            <a:r>
              <a:rPr lang="en-US" dirty="0"/>
              <a:t>Using the Sentinel CLI</a:t>
            </a:r>
            <a:br>
              <a:rPr lang="en-US" dirty="0"/>
            </a:br>
            <a:r>
              <a:rPr lang="en-US" dirty="0"/>
              <a:t>Running Your First Sentinel Policy</a:t>
            </a:r>
          </a:p>
        </p:txBody>
      </p:sp>
    </p:spTree>
    <p:extLst>
      <p:ext uri="{BB962C8B-B14F-4D97-AF65-F5344CB8AC3E}">
        <p14:creationId xmlns:p14="http://schemas.microsoft.com/office/powerpoint/2010/main" val="1622406023"/>
      </p:ext>
    </p:extLst>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09005B7-8A58-3E47-B5E4-0B7DF85B19FC}"/>
              </a:ext>
            </a:extLst>
          </p:cNvPr>
          <p:cNvSpPr>
            <a:spLocks noGrp="1"/>
          </p:cNvSpPr>
          <p:nvPr>
            <p:ph type="body" idx="1"/>
          </p:nvPr>
        </p:nvSpPr>
        <p:spPr/>
        <p:txBody>
          <a:bodyPr>
            <a:normAutofit fontScale="92500"/>
          </a:bodyPr>
          <a:lstStyle/>
          <a:p>
            <a:r>
              <a:rPr lang="en-US" dirty="0"/>
              <a:t>The </a:t>
            </a:r>
            <a:r>
              <a:rPr lang="en-US" dirty="0">
                <a:hlinkClick r:id="rId3"/>
              </a:rPr>
              <a:t>Writing and Testing Sentinel Policies for Terraform</a:t>
            </a:r>
            <a:r>
              <a:rPr lang="en-US" dirty="0"/>
              <a:t> guide that this presentation is based on contains 5 exercises designed to make readers capable of independently writing and testing new Sentinel policies.</a:t>
            </a:r>
          </a:p>
          <a:p>
            <a:r>
              <a:rPr lang="en-US" dirty="0"/>
              <a:t>Those exercises intentionally did not provide step-by-step, copy-and-paste instructions since we feel it is better for people to try to write their own policies by following the guide's 8-step methodology.</a:t>
            </a:r>
          </a:p>
          <a:p>
            <a:r>
              <a:rPr lang="en-US" dirty="0"/>
              <a:t>That methodology includes reading Terraform provider documentation to determine the resources and attributes that a policy should focus on.</a:t>
            </a:r>
          </a:p>
          <a:p>
            <a:r>
              <a:rPr lang="en-US" dirty="0"/>
              <a:t>This approach can be effective for someone working by themself.</a:t>
            </a:r>
          </a:p>
          <a:p>
            <a:r>
              <a:rPr lang="en-US" dirty="0"/>
              <a:t>But this is more difficult in a workshop or class setting in which some participants will need more time than others.</a:t>
            </a:r>
          </a:p>
        </p:txBody>
      </p:sp>
      <p:sp>
        <p:nvSpPr>
          <p:cNvPr id="3" name="Title 2">
            <a:extLst>
              <a:ext uri="{FF2B5EF4-FFF2-40B4-BE49-F238E27FC236}">
                <a16:creationId xmlns:a16="http://schemas.microsoft.com/office/drawing/2014/main" id="{A8D78656-A45B-2744-AF0F-0A319FBC1DA7}"/>
              </a:ext>
            </a:extLst>
          </p:cNvPr>
          <p:cNvSpPr>
            <a:spLocks noGrp="1"/>
          </p:cNvSpPr>
          <p:nvPr>
            <p:ph type="title"/>
          </p:nvPr>
        </p:nvSpPr>
        <p:spPr/>
        <p:txBody>
          <a:bodyPr/>
          <a:lstStyle/>
          <a:p>
            <a:r>
              <a:rPr lang="en-US" dirty="0"/>
              <a:t>The Original Guide Exercises</a:t>
            </a:r>
          </a:p>
        </p:txBody>
      </p:sp>
    </p:spTree>
    <p:extLst>
      <p:ext uri="{BB962C8B-B14F-4D97-AF65-F5344CB8AC3E}">
        <p14:creationId xmlns:p14="http://schemas.microsoft.com/office/powerpoint/2010/main" val="3630191795"/>
      </p:ext>
    </p:extLst>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09005B7-8A58-3E47-B5E4-0B7DF85B19FC}"/>
              </a:ext>
            </a:extLst>
          </p:cNvPr>
          <p:cNvSpPr>
            <a:spLocks noGrp="1"/>
          </p:cNvSpPr>
          <p:nvPr>
            <p:ph type="body" idx="1"/>
          </p:nvPr>
        </p:nvSpPr>
        <p:spPr/>
        <p:txBody>
          <a:bodyPr>
            <a:normAutofit/>
          </a:bodyPr>
          <a:lstStyle/>
          <a:p>
            <a:r>
              <a:rPr lang="en-US" dirty="0"/>
              <a:t>Fortunately, we found a happy medium between the </a:t>
            </a:r>
            <a:r>
              <a:rPr lang="en-US" i="1" dirty="0"/>
              <a:t>step-by-step, copy-and-paste</a:t>
            </a:r>
            <a:r>
              <a:rPr lang="en-US" dirty="0"/>
              <a:t> and the </a:t>
            </a:r>
            <a:r>
              <a:rPr lang="en-US" i="1" dirty="0"/>
              <a:t>write everything yourself</a:t>
            </a:r>
            <a:r>
              <a:rPr lang="en-US" dirty="0"/>
              <a:t> approaches.</a:t>
            </a:r>
          </a:p>
          <a:p>
            <a:r>
              <a:rPr lang="en-US" dirty="0"/>
              <a:t>You can now solve the exercises in an interactive learning platform, </a:t>
            </a:r>
            <a:r>
              <a:rPr lang="en-US" b="1" dirty="0"/>
              <a:t>Instruqt</a:t>
            </a:r>
            <a:r>
              <a:rPr lang="en-US" dirty="0"/>
              <a:t>, that HashiCorp has standardized on for workshops.</a:t>
            </a:r>
          </a:p>
          <a:p>
            <a:r>
              <a:rPr lang="en-US" dirty="0"/>
              <a:t>For this workshop, please use this track:</a:t>
            </a:r>
          </a:p>
          <a:p>
            <a:pPr lvl="1"/>
            <a:r>
              <a:rPr lang="en-US" sz="4400" dirty="0">
                <a:hlinkClick r:id="rId3"/>
              </a:rPr>
              <a:t>https://play.instruqt.com/hashicorp/tracks/sentinel-for-terraform-v1</a:t>
            </a:r>
            <a:endParaRPr lang="en-US" sz="4400" dirty="0"/>
          </a:p>
          <a:p>
            <a:r>
              <a:rPr lang="en-US" dirty="0"/>
              <a:t>We've made things easier by writing most of each policy and by providing the test cases and mocks needed to test it.</a:t>
            </a:r>
          </a:p>
          <a:p>
            <a:r>
              <a:rPr lang="en-US" dirty="0"/>
              <a:t>You need to finish each policy, save it, and then run the </a:t>
            </a:r>
            <a:r>
              <a:rPr lang="en-US" dirty="0">
                <a:latin typeface="Courier" pitchFamily="2" charset="0"/>
              </a:rPr>
              <a:t>sentinel test</a:t>
            </a:r>
            <a:r>
              <a:rPr lang="en-US" dirty="0"/>
              <a:t> command to verify that it behaves correctly.</a:t>
            </a:r>
          </a:p>
        </p:txBody>
      </p:sp>
      <p:sp>
        <p:nvSpPr>
          <p:cNvPr id="3" name="Title 2">
            <a:extLst>
              <a:ext uri="{FF2B5EF4-FFF2-40B4-BE49-F238E27FC236}">
                <a16:creationId xmlns:a16="http://schemas.microsoft.com/office/drawing/2014/main" id="{A8D78656-A45B-2744-AF0F-0A319FBC1DA7}"/>
              </a:ext>
            </a:extLst>
          </p:cNvPr>
          <p:cNvSpPr>
            <a:spLocks noGrp="1"/>
          </p:cNvSpPr>
          <p:nvPr>
            <p:ph type="title"/>
          </p:nvPr>
        </p:nvSpPr>
        <p:spPr/>
        <p:txBody>
          <a:bodyPr>
            <a:normAutofit/>
          </a:bodyPr>
          <a:lstStyle/>
          <a:p>
            <a:r>
              <a:rPr lang="en-US" dirty="0"/>
              <a:t>The New Workshop Exercises</a:t>
            </a:r>
          </a:p>
        </p:txBody>
      </p:sp>
    </p:spTree>
    <p:extLst>
      <p:ext uri="{BB962C8B-B14F-4D97-AF65-F5344CB8AC3E}">
        <p14:creationId xmlns:p14="http://schemas.microsoft.com/office/powerpoint/2010/main" val="887167396"/>
      </p:ext>
    </p:extLst>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09005B7-8A58-3E47-B5E4-0B7DF85B19FC}"/>
              </a:ext>
            </a:extLst>
          </p:cNvPr>
          <p:cNvSpPr>
            <a:spLocks noGrp="1"/>
          </p:cNvSpPr>
          <p:nvPr>
            <p:ph type="body" idx="1"/>
          </p:nvPr>
        </p:nvSpPr>
        <p:spPr/>
        <p:txBody>
          <a:bodyPr>
            <a:normAutofit fontScale="92500" lnSpcReduction="10000"/>
          </a:bodyPr>
          <a:lstStyle/>
          <a:p>
            <a:r>
              <a:rPr lang="en-US" dirty="0"/>
              <a:t>The Instruqt platform organizes training content into </a:t>
            </a:r>
            <a:r>
              <a:rPr lang="en-US" b="1" dirty="0"/>
              <a:t>Tracks</a:t>
            </a:r>
            <a:r>
              <a:rPr lang="en-US" dirty="0"/>
              <a:t> consisting of multiple </a:t>
            </a:r>
            <a:r>
              <a:rPr lang="en-US" b="1" dirty="0"/>
              <a:t>Challenges</a:t>
            </a:r>
            <a:r>
              <a:rPr lang="en-US" dirty="0"/>
              <a:t> that must be solved in a specific order.</a:t>
            </a:r>
          </a:p>
          <a:p>
            <a:r>
              <a:rPr lang="en-US" dirty="0"/>
              <a:t>Each track launches one or more VMs and/or Docker containers and exposes terminals, file editors, and user interfaces on </a:t>
            </a:r>
            <a:r>
              <a:rPr lang="en-US" b="1" dirty="0"/>
              <a:t>Tabs</a:t>
            </a:r>
            <a:r>
              <a:rPr lang="en-US" dirty="0"/>
              <a:t>.</a:t>
            </a:r>
          </a:p>
          <a:p>
            <a:r>
              <a:rPr lang="en-US" dirty="0"/>
              <a:t>Information about each challenge is displayed on </a:t>
            </a:r>
            <a:r>
              <a:rPr lang="en-US" b="1" dirty="0"/>
              <a:t>Note</a:t>
            </a:r>
            <a:r>
              <a:rPr lang="en-US" dirty="0"/>
              <a:t> screens while it is loading. A </a:t>
            </a:r>
            <a:r>
              <a:rPr lang="en-US" b="1" dirty="0"/>
              <a:t>Start Button</a:t>
            </a:r>
            <a:r>
              <a:rPr lang="en-US" dirty="0"/>
              <a:t> will be shown when the challenge is ready.</a:t>
            </a:r>
          </a:p>
          <a:p>
            <a:r>
              <a:rPr lang="en-US" dirty="0"/>
              <a:t>Detailed instructions are listed in an </a:t>
            </a:r>
            <a:r>
              <a:rPr lang="en-US" b="1" dirty="0"/>
              <a:t>Assignment</a:t>
            </a:r>
            <a:r>
              <a:rPr lang="en-US" dirty="0"/>
              <a:t> to the right of the tabs.</a:t>
            </a:r>
          </a:p>
          <a:p>
            <a:r>
              <a:rPr lang="en-US" dirty="0"/>
              <a:t>You can click the </a:t>
            </a:r>
            <a:r>
              <a:rPr lang="en-US" b="1" dirty="0"/>
              <a:t>Check Button</a:t>
            </a:r>
            <a:r>
              <a:rPr lang="en-US" dirty="0"/>
              <a:t> to verify if you have completed the assignment. If you have, you will advance to the next challenge. Otherwise, you will be given a hint about what to do next.</a:t>
            </a:r>
          </a:p>
          <a:p>
            <a:r>
              <a:rPr lang="en-US" dirty="0"/>
              <a:t>We recommend you review Instruqt's own tutorial track for more details:</a:t>
            </a:r>
          </a:p>
          <a:p>
            <a:pPr lvl="1"/>
            <a:r>
              <a:rPr lang="en-US" dirty="0">
                <a:hlinkClick r:id="rId3"/>
              </a:rPr>
              <a:t>https://play.instruqt.com/instruqt/tracks/getting-started-with-instruqt</a:t>
            </a:r>
            <a:endParaRPr lang="en-US" dirty="0"/>
          </a:p>
        </p:txBody>
      </p:sp>
      <p:sp>
        <p:nvSpPr>
          <p:cNvPr id="3" name="Title 2">
            <a:extLst>
              <a:ext uri="{FF2B5EF4-FFF2-40B4-BE49-F238E27FC236}">
                <a16:creationId xmlns:a16="http://schemas.microsoft.com/office/drawing/2014/main" id="{A8D78656-A45B-2744-AF0F-0A319FBC1DA7}"/>
              </a:ext>
            </a:extLst>
          </p:cNvPr>
          <p:cNvSpPr>
            <a:spLocks noGrp="1"/>
          </p:cNvSpPr>
          <p:nvPr>
            <p:ph type="title"/>
          </p:nvPr>
        </p:nvSpPr>
        <p:spPr/>
        <p:txBody>
          <a:bodyPr>
            <a:normAutofit/>
          </a:bodyPr>
          <a:lstStyle/>
          <a:p>
            <a:r>
              <a:rPr lang="en-US" dirty="0"/>
              <a:t>Instruqt Basics</a:t>
            </a:r>
          </a:p>
        </p:txBody>
      </p:sp>
    </p:spTree>
    <p:extLst>
      <p:ext uri="{BB962C8B-B14F-4D97-AF65-F5344CB8AC3E}">
        <p14:creationId xmlns:p14="http://schemas.microsoft.com/office/powerpoint/2010/main" val="823190993"/>
      </p:ext>
    </p:extLst>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09005B7-8A58-3E47-B5E4-0B7DF85B19FC}"/>
              </a:ext>
            </a:extLst>
          </p:cNvPr>
          <p:cNvSpPr>
            <a:spLocks noGrp="1"/>
          </p:cNvSpPr>
          <p:nvPr>
            <p:ph type="body" idx="1"/>
          </p:nvPr>
        </p:nvSpPr>
        <p:spPr/>
        <p:txBody>
          <a:bodyPr>
            <a:normAutofit/>
          </a:bodyPr>
          <a:lstStyle/>
          <a:p>
            <a:r>
              <a:rPr lang="en-US" dirty="0"/>
              <a:t>We don't describe the challenges in detail here since the challenge note screens and assignments describe them.</a:t>
            </a:r>
          </a:p>
          <a:p>
            <a:pPr lvl="1"/>
            <a:r>
              <a:rPr lang="en-US" dirty="0">
                <a:solidFill>
                  <a:srgbClr val="FF0000"/>
                </a:solidFill>
              </a:rPr>
              <a:t>The Sentinel CLI: Learn about the Sentinel CLI commands.</a:t>
            </a:r>
          </a:p>
          <a:p>
            <a:pPr lvl="1"/>
            <a:r>
              <a:rPr lang="en-US" dirty="0">
                <a:solidFill>
                  <a:srgbClr val="FF0000"/>
                </a:solidFill>
              </a:rPr>
              <a:t>Run Your First Sentinel Policy: Apply and test your first policy.</a:t>
            </a:r>
          </a:p>
          <a:p>
            <a:pPr lvl="1"/>
            <a:r>
              <a:rPr lang="en-US" dirty="0"/>
              <a:t>Exercise 1: Restrict Vault authentication methods.</a:t>
            </a:r>
          </a:p>
          <a:p>
            <a:pPr lvl="1"/>
            <a:r>
              <a:rPr lang="en-US" dirty="0"/>
              <a:t>Exercise 2: Restrict AWS IAM access keys.</a:t>
            </a:r>
          </a:p>
          <a:p>
            <a:pPr lvl="1"/>
            <a:r>
              <a:rPr lang="en-US" dirty="0"/>
              <a:t>Exercise 3: Restrict domains of AWS CM (ACM) certificates.</a:t>
            </a:r>
          </a:p>
          <a:p>
            <a:pPr lvl="1"/>
            <a:r>
              <a:rPr lang="en-US" dirty="0"/>
              <a:t>Exercise 4: Restrict images used by GCP compute instances.</a:t>
            </a:r>
          </a:p>
          <a:p>
            <a:pPr lvl="1"/>
            <a:r>
              <a:rPr lang="en-US" dirty="0"/>
              <a:t>Exercise 5: Only allow modules from a Private Module Registry.</a:t>
            </a:r>
          </a:p>
          <a:p>
            <a:pPr lvl="1"/>
            <a:r>
              <a:rPr lang="en-US" dirty="0"/>
              <a:t>Extra Credit: Prevent auto apply on production workspaces.</a:t>
            </a:r>
          </a:p>
        </p:txBody>
      </p:sp>
      <p:sp>
        <p:nvSpPr>
          <p:cNvPr id="3" name="Title 2">
            <a:extLst>
              <a:ext uri="{FF2B5EF4-FFF2-40B4-BE49-F238E27FC236}">
                <a16:creationId xmlns:a16="http://schemas.microsoft.com/office/drawing/2014/main" id="{A8D78656-A45B-2744-AF0F-0A319FBC1DA7}"/>
              </a:ext>
            </a:extLst>
          </p:cNvPr>
          <p:cNvSpPr>
            <a:spLocks noGrp="1"/>
          </p:cNvSpPr>
          <p:nvPr>
            <p:ph type="title"/>
          </p:nvPr>
        </p:nvSpPr>
        <p:spPr/>
        <p:txBody>
          <a:bodyPr>
            <a:normAutofit/>
          </a:bodyPr>
          <a:lstStyle/>
          <a:p>
            <a:r>
              <a:rPr lang="en-US" dirty="0"/>
              <a:t>Workshop Challenges 1 &amp; 2</a:t>
            </a:r>
          </a:p>
        </p:txBody>
      </p:sp>
    </p:spTree>
    <p:extLst>
      <p:ext uri="{BB962C8B-B14F-4D97-AF65-F5344CB8AC3E}">
        <p14:creationId xmlns:p14="http://schemas.microsoft.com/office/powerpoint/2010/main" val="2417662687"/>
      </p:ext>
    </p:extLst>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3ED39-B5D6-AE45-AF15-5AD5BFC94D83}"/>
              </a:ext>
            </a:extLst>
          </p:cNvPr>
          <p:cNvSpPr>
            <a:spLocks noGrp="1"/>
          </p:cNvSpPr>
          <p:nvPr>
            <p:ph type="title"/>
          </p:nvPr>
        </p:nvSpPr>
        <p:spPr>
          <a:xfrm>
            <a:off x="2336799" y="5257800"/>
            <a:ext cx="18546120" cy="4927600"/>
          </a:xfrm>
        </p:spPr>
        <p:txBody>
          <a:bodyPr anchor="ctr"/>
          <a:lstStyle/>
          <a:p>
            <a:r>
              <a:rPr lang="en-US" dirty="0"/>
              <a:t>Writing and Testing Sentinel Policies for Terraform</a:t>
            </a:r>
          </a:p>
        </p:txBody>
      </p:sp>
    </p:spTree>
    <p:extLst>
      <p:ext uri="{BB962C8B-B14F-4D97-AF65-F5344CB8AC3E}">
        <p14:creationId xmlns:p14="http://schemas.microsoft.com/office/powerpoint/2010/main" val="3094625814"/>
      </p:ext>
    </p:extLst>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D5C43318-3F27-F14C-83EE-CBA25AF83D25}"/>
              </a:ext>
            </a:extLst>
          </p:cNvPr>
          <p:cNvSpPr>
            <a:spLocks noGrp="1"/>
          </p:cNvSpPr>
          <p:nvPr>
            <p:ph type="body" idx="1"/>
          </p:nvPr>
        </p:nvSpPr>
        <p:spPr/>
        <p:txBody>
          <a:bodyPr/>
          <a:lstStyle/>
          <a:p>
            <a:r>
              <a:rPr lang="en-US" dirty="0"/>
              <a:t>There are three methods of testing Terraform Sentinel Policies</a:t>
            </a:r>
          </a:p>
          <a:p>
            <a:pPr lvl="1"/>
            <a:r>
              <a:rPr lang="en-US" dirty="0"/>
              <a:t>Test them against actual Terraform code by using the TFC UI or the Terraform CLI with the remote backend.</a:t>
            </a:r>
          </a:p>
          <a:p>
            <a:pPr lvl="1"/>
            <a:r>
              <a:rPr lang="en-US" dirty="0"/>
              <a:t>Execute automated tests against actual Terraform code using the TFC API.</a:t>
            </a:r>
          </a:p>
          <a:p>
            <a:pPr lvl="1"/>
            <a:r>
              <a:rPr lang="en-US" dirty="0"/>
              <a:t>Use the Sentinel CLI with the tfplan, tfconfig, tfstate, and tfrun mocks which simulate output from Terraform plans.</a:t>
            </a:r>
          </a:p>
          <a:p>
            <a:r>
              <a:rPr lang="en-US" dirty="0"/>
              <a:t>We will focus on the third method which is quickest and allows you to test multiple scenarios in parallel.</a:t>
            </a:r>
          </a:p>
        </p:txBody>
      </p:sp>
      <p:sp>
        <p:nvSpPr>
          <p:cNvPr id="4" name="Title 3">
            <a:extLst>
              <a:ext uri="{FF2B5EF4-FFF2-40B4-BE49-F238E27FC236}">
                <a16:creationId xmlns:a16="http://schemas.microsoft.com/office/drawing/2014/main" id="{EC1F281C-E955-9945-AF9A-9E5DE9196AF3}"/>
              </a:ext>
            </a:extLst>
          </p:cNvPr>
          <p:cNvSpPr>
            <a:spLocks noGrp="1"/>
          </p:cNvSpPr>
          <p:nvPr>
            <p:ph type="title"/>
          </p:nvPr>
        </p:nvSpPr>
        <p:spPr/>
        <p:txBody>
          <a:bodyPr/>
          <a:lstStyle/>
          <a:p>
            <a:r>
              <a:rPr lang="en-US" dirty="0"/>
              <a:t>Testing Terraform Sentinel Policies</a:t>
            </a:r>
          </a:p>
        </p:txBody>
      </p:sp>
    </p:spTree>
    <p:extLst>
      <p:ext uri="{BB962C8B-B14F-4D97-AF65-F5344CB8AC3E}">
        <p14:creationId xmlns:p14="http://schemas.microsoft.com/office/powerpoint/2010/main" val="507715777"/>
      </p:ext>
    </p:extLst>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315396FD-4163-9646-A3BC-1F0CB9E82549}"/>
              </a:ext>
            </a:extLst>
          </p:cNvPr>
          <p:cNvSpPr>
            <a:spLocks noGrp="1"/>
          </p:cNvSpPr>
          <p:nvPr>
            <p:ph type="body" idx="1"/>
          </p:nvPr>
        </p:nvSpPr>
        <p:spPr/>
        <p:txBody>
          <a:bodyPr>
            <a:normAutofit/>
          </a:bodyPr>
          <a:lstStyle/>
          <a:p>
            <a:r>
              <a:rPr lang="en-US" dirty="0"/>
              <a:t>The eight steps of the methodology are:</a:t>
            </a:r>
          </a:p>
          <a:p>
            <a:pPr marL="1103312" lvl="1" indent="-914400">
              <a:buFont typeface="+mj-lt"/>
              <a:buAutoNum type="arabicPeriod"/>
            </a:pPr>
            <a:r>
              <a:rPr lang="en-US" dirty="0"/>
              <a:t>Create a Terraform configuration that creates the resource.</a:t>
            </a:r>
          </a:p>
          <a:p>
            <a:pPr marL="1103312" lvl="1" indent="-914400">
              <a:buFont typeface="+mj-lt"/>
              <a:buAutoNum type="arabicPeriod"/>
            </a:pPr>
            <a:r>
              <a:rPr lang="en-US" dirty="0"/>
              <a:t>Create a TFC workspace that uses your Terraform configuration.</a:t>
            </a:r>
          </a:p>
          <a:p>
            <a:pPr marL="1103312" lvl="1" indent="-914400">
              <a:buFont typeface="+mj-lt"/>
              <a:buAutoNum type="arabicPeriod"/>
            </a:pPr>
            <a:r>
              <a:rPr lang="en-US" dirty="0"/>
              <a:t>Run a plan against the workspace.</a:t>
            </a:r>
          </a:p>
          <a:p>
            <a:pPr marL="1103312" lvl="1" indent="-914400">
              <a:buFont typeface="+mj-lt"/>
              <a:buAutoNum type="arabicPeriod"/>
            </a:pPr>
            <a:r>
              <a:rPr lang="en-US" dirty="0"/>
              <a:t>Generate mocks against the plan in the TFC UI.</a:t>
            </a:r>
          </a:p>
          <a:p>
            <a:pPr marL="1103312" lvl="1" indent="-914400">
              <a:buFont typeface="+mj-lt"/>
              <a:buAutoNum type="arabicPeriod"/>
            </a:pPr>
            <a:r>
              <a:rPr lang="en-US" dirty="0"/>
              <a:t>Write a new Sentinel policy.</a:t>
            </a:r>
          </a:p>
          <a:p>
            <a:pPr marL="1103312" lvl="1" indent="-914400">
              <a:buFont typeface="+mj-lt"/>
              <a:buAutoNum type="arabicPeriod"/>
            </a:pPr>
            <a:r>
              <a:rPr lang="en-US" dirty="0"/>
              <a:t>Create test cases and test your policy with the </a:t>
            </a:r>
            <a:r>
              <a:rPr lang="en-US" dirty="0">
                <a:solidFill>
                  <a:schemeClr val="bg1"/>
                </a:solidFill>
                <a:hlinkClick r:id="rId3"/>
              </a:rPr>
              <a:t>Sentinel CLI</a:t>
            </a:r>
            <a:r>
              <a:rPr lang="en-US" dirty="0"/>
              <a:t>.</a:t>
            </a:r>
          </a:p>
          <a:p>
            <a:pPr marL="1103312" lvl="1" indent="-914400">
              <a:buFont typeface="+mj-lt"/>
              <a:buAutoNum type="arabicPeriod"/>
            </a:pPr>
            <a:r>
              <a:rPr lang="en-US" dirty="0"/>
              <a:t>Revise your policy and test cases until the latter all pass.</a:t>
            </a:r>
          </a:p>
          <a:p>
            <a:pPr marL="1103312" lvl="1" indent="-914400">
              <a:buFont typeface="+mj-lt"/>
              <a:buAutoNum type="arabicPeriod"/>
            </a:pPr>
            <a:r>
              <a:rPr lang="en-US" dirty="0"/>
              <a:t>Deploy your policy to a TFE organization.</a:t>
            </a:r>
          </a:p>
        </p:txBody>
      </p:sp>
      <p:sp>
        <p:nvSpPr>
          <p:cNvPr id="4" name="Title 3">
            <a:extLst>
              <a:ext uri="{FF2B5EF4-FFF2-40B4-BE49-F238E27FC236}">
                <a16:creationId xmlns:a16="http://schemas.microsoft.com/office/drawing/2014/main" id="{CFDA213A-2EE8-0A45-AD5E-3A0C23B5310E}"/>
              </a:ext>
            </a:extLst>
          </p:cNvPr>
          <p:cNvSpPr>
            <a:spLocks noGrp="1"/>
          </p:cNvSpPr>
          <p:nvPr>
            <p:ph type="title"/>
          </p:nvPr>
        </p:nvSpPr>
        <p:spPr/>
        <p:txBody>
          <a:bodyPr/>
          <a:lstStyle/>
          <a:p>
            <a:r>
              <a:rPr lang="en-US" dirty="0"/>
              <a:t>Basic Methodology for Restricting Resources</a:t>
            </a:r>
          </a:p>
        </p:txBody>
      </p:sp>
    </p:spTree>
    <p:extLst>
      <p:ext uri="{BB962C8B-B14F-4D97-AF65-F5344CB8AC3E}">
        <p14:creationId xmlns:p14="http://schemas.microsoft.com/office/powerpoint/2010/main" val="682871691"/>
      </p:ext>
    </p:extLst>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53823-F631-C940-8EA0-D0CB1AC5625B}"/>
              </a:ext>
            </a:extLst>
          </p:cNvPr>
          <p:cNvSpPr>
            <a:spLocks noGrp="1"/>
          </p:cNvSpPr>
          <p:nvPr>
            <p:ph type="body" idx="1"/>
          </p:nvPr>
        </p:nvSpPr>
        <p:spPr/>
        <p:txBody>
          <a:bodyPr>
            <a:normAutofit/>
          </a:bodyPr>
          <a:lstStyle/>
          <a:p>
            <a:r>
              <a:rPr lang="en-US" dirty="0"/>
              <a:t>Create a Terraform configuration that creates at least one instance of the resource your policy will restrict.</a:t>
            </a:r>
          </a:p>
          <a:p>
            <a:pPr lvl="1"/>
            <a:r>
              <a:rPr lang="en-US" dirty="0"/>
              <a:t>Include a main.tf file to create the resource.</a:t>
            </a:r>
          </a:p>
          <a:p>
            <a:pPr lvl="1"/>
            <a:r>
              <a:rPr lang="en-US" dirty="0"/>
              <a:t>Include a backend.tf file to configure the remote backend (if you would like to use the </a:t>
            </a:r>
            <a:r>
              <a:rPr lang="en-US" dirty="0">
                <a:hlinkClick r:id="rId3"/>
              </a:rPr>
              <a:t>remote</a:t>
            </a:r>
            <a:r>
              <a:rPr lang="en-US" dirty="0"/>
              <a:t> backend).</a:t>
            </a:r>
          </a:p>
          <a:p>
            <a:r>
              <a:rPr lang="en-US" dirty="0"/>
              <a:t>Use variables to set the values of the attributes being restricted.</a:t>
            </a:r>
          </a:p>
          <a:p>
            <a:r>
              <a:rPr lang="en-US" dirty="0"/>
              <a:t>Create more than one instance of the resource to test your policy's ability to correctly handle some that pass and some that fail.</a:t>
            </a:r>
          </a:p>
          <a:p>
            <a:r>
              <a:rPr lang="en-US" dirty="0"/>
              <a:t>If your policy iterates over all modules, then create the resource in multiple modules.</a:t>
            </a:r>
          </a:p>
        </p:txBody>
      </p:sp>
      <p:sp>
        <p:nvSpPr>
          <p:cNvPr id="3" name="Title 2">
            <a:extLst>
              <a:ext uri="{FF2B5EF4-FFF2-40B4-BE49-F238E27FC236}">
                <a16:creationId xmlns:a16="http://schemas.microsoft.com/office/drawing/2014/main" id="{A09FF259-650C-7047-92EA-59AE896C76C4}"/>
              </a:ext>
            </a:extLst>
          </p:cNvPr>
          <p:cNvSpPr>
            <a:spLocks noGrp="1"/>
          </p:cNvSpPr>
          <p:nvPr>
            <p:ph type="title"/>
          </p:nvPr>
        </p:nvSpPr>
        <p:spPr/>
        <p:txBody>
          <a:bodyPr/>
          <a:lstStyle/>
          <a:p>
            <a:r>
              <a:rPr lang="en-US" dirty="0"/>
              <a:t>Create a Terraform Configuration</a:t>
            </a:r>
          </a:p>
        </p:txBody>
      </p:sp>
    </p:spTree>
    <p:extLst>
      <p:ext uri="{BB962C8B-B14F-4D97-AF65-F5344CB8AC3E}">
        <p14:creationId xmlns:p14="http://schemas.microsoft.com/office/powerpoint/2010/main" val="2236563034"/>
      </p:ext>
    </p:extLst>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53823-F631-C940-8EA0-D0CB1AC5625B}"/>
              </a:ext>
            </a:extLst>
          </p:cNvPr>
          <p:cNvSpPr>
            <a:spLocks noGrp="1"/>
          </p:cNvSpPr>
          <p:nvPr>
            <p:ph type="body" idx="1"/>
          </p:nvPr>
        </p:nvSpPr>
        <p:spPr/>
        <p:txBody>
          <a:bodyPr>
            <a:normAutofit fontScale="77500" lnSpcReduction="20000"/>
          </a:bodyPr>
          <a:lstStyle/>
          <a:p>
            <a:pPr marL="22225" indent="0">
              <a:buNone/>
            </a:pPr>
            <a:r>
              <a:rPr lang="en-US" dirty="0">
                <a:latin typeface="Courier" pitchFamily="2" charset="0"/>
              </a:rPr>
              <a:t>variable "ami_id" {</a:t>
            </a:r>
          </a:p>
          <a:p>
            <a:pPr marL="22225" indent="0">
              <a:buNone/>
            </a:pPr>
            <a:r>
              <a:rPr lang="en-US" dirty="0">
                <a:latin typeface="Courier" pitchFamily="2" charset="0"/>
              </a:rPr>
              <a:t>  default = "ami-2e1ef954"</a:t>
            </a:r>
          </a:p>
          <a:p>
            <a:pPr marL="22225" indent="0">
              <a:buNone/>
            </a:pPr>
            <a:r>
              <a:rPr lang="en-US" dirty="0">
                <a:latin typeface="Courier" pitchFamily="2" charset="0"/>
              </a:rPr>
              <a:t>}</a:t>
            </a:r>
          </a:p>
          <a:p>
            <a:pPr marL="22225" indent="0">
              <a:buNone/>
            </a:pPr>
            <a:endParaRPr lang="en-US" dirty="0">
              <a:latin typeface="Courier" pitchFamily="2" charset="0"/>
            </a:endParaRPr>
          </a:p>
          <a:p>
            <a:pPr marL="22225" indent="0">
              <a:buNone/>
            </a:pPr>
            <a:r>
              <a:rPr lang="en-US" dirty="0">
                <a:latin typeface="Courier" pitchFamily="2" charset="0"/>
              </a:rPr>
              <a:t>variable "instance_type" {</a:t>
            </a:r>
          </a:p>
          <a:p>
            <a:pPr marL="22225" indent="0">
              <a:buNone/>
            </a:pPr>
            <a:r>
              <a:rPr lang="en-US" dirty="0">
                <a:latin typeface="Courier" pitchFamily="2" charset="0"/>
              </a:rPr>
              <a:t>  default = "t2.micro"</a:t>
            </a:r>
          </a:p>
          <a:p>
            <a:pPr marL="22225" indent="0">
              <a:buNone/>
            </a:pPr>
            <a:r>
              <a:rPr lang="en-US" dirty="0">
                <a:latin typeface="Courier" pitchFamily="2" charset="0"/>
              </a:rPr>
              <a:t>}</a:t>
            </a:r>
          </a:p>
          <a:p>
            <a:pPr marL="22225" indent="0">
              <a:buNone/>
            </a:pPr>
            <a:endParaRPr lang="en-US" dirty="0">
              <a:latin typeface="Courier" pitchFamily="2" charset="0"/>
            </a:endParaRPr>
          </a:p>
          <a:p>
            <a:pPr marL="22225" indent="0">
              <a:buNone/>
            </a:pPr>
            <a:r>
              <a:rPr lang="en-US" dirty="0">
                <a:latin typeface="Courier" pitchFamily="2" charset="0"/>
              </a:rPr>
              <a:t>resource "aws_instance" "ubuntu" {</a:t>
            </a:r>
          </a:p>
          <a:p>
            <a:pPr marL="22225" indent="0">
              <a:buNone/>
            </a:pPr>
            <a:r>
              <a:rPr lang="en-US" dirty="0">
                <a:latin typeface="Courier" pitchFamily="2" charset="0"/>
              </a:rPr>
              <a:t>  count         = 2</a:t>
            </a:r>
          </a:p>
          <a:p>
            <a:pPr marL="22225" indent="0">
              <a:buNone/>
            </a:pPr>
            <a:r>
              <a:rPr lang="en-US" dirty="0">
                <a:latin typeface="Courier" pitchFamily="2" charset="0"/>
              </a:rPr>
              <a:t>  ami           = "${var.ami_id}"</a:t>
            </a:r>
          </a:p>
          <a:p>
            <a:pPr marL="22225" indent="0">
              <a:buNone/>
            </a:pPr>
            <a:r>
              <a:rPr lang="en-US" dirty="0">
                <a:latin typeface="Courier" pitchFamily="2" charset="0"/>
              </a:rPr>
              <a:t>  instance_type = "${var.instance_type}"</a:t>
            </a:r>
          </a:p>
          <a:p>
            <a:pPr marL="22225" indent="0">
              <a:buNone/>
            </a:pPr>
            <a:r>
              <a:rPr lang="en-US" dirty="0">
                <a:latin typeface="Courier" pitchFamily="2" charset="0"/>
              </a:rPr>
              <a:t>}</a:t>
            </a:r>
          </a:p>
        </p:txBody>
      </p:sp>
      <p:sp>
        <p:nvSpPr>
          <p:cNvPr id="3" name="Title 2">
            <a:extLst>
              <a:ext uri="{FF2B5EF4-FFF2-40B4-BE49-F238E27FC236}">
                <a16:creationId xmlns:a16="http://schemas.microsoft.com/office/drawing/2014/main" id="{A09FF259-650C-7047-92EA-59AE896C76C4}"/>
              </a:ext>
            </a:extLst>
          </p:cNvPr>
          <p:cNvSpPr>
            <a:spLocks noGrp="1"/>
          </p:cNvSpPr>
          <p:nvPr>
            <p:ph type="title"/>
          </p:nvPr>
        </p:nvSpPr>
        <p:spPr/>
        <p:txBody>
          <a:bodyPr/>
          <a:lstStyle/>
          <a:p>
            <a:r>
              <a:rPr lang="en-US" dirty="0"/>
              <a:t>Create a Terraform Configuration: main.tf</a:t>
            </a:r>
          </a:p>
        </p:txBody>
      </p:sp>
    </p:spTree>
    <p:extLst>
      <p:ext uri="{BB962C8B-B14F-4D97-AF65-F5344CB8AC3E}">
        <p14:creationId xmlns:p14="http://schemas.microsoft.com/office/powerpoint/2010/main" val="2029316879"/>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3C9EE3B-6277-3B4C-AA37-FD968F12AA57}"/>
              </a:ext>
            </a:extLst>
          </p:cNvPr>
          <p:cNvSpPr>
            <a:spLocks noGrp="1"/>
          </p:cNvSpPr>
          <p:nvPr>
            <p:ph type="title"/>
          </p:nvPr>
        </p:nvSpPr>
        <p:spPr>
          <a:xfrm>
            <a:off x="1451869" y="783573"/>
            <a:ext cx="21746797" cy="1753887"/>
          </a:xfrm>
        </p:spPr>
        <p:txBody>
          <a:bodyPr/>
          <a:lstStyle/>
          <a:p>
            <a:r>
              <a:rPr lang="en-US" dirty="0"/>
              <a:t>Terraform Cloud and Terraform Enterprise</a:t>
            </a:r>
          </a:p>
        </p:txBody>
      </p:sp>
      <p:sp>
        <p:nvSpPr>
          <p:cNvPr id="9" name="Text Placeholder 8">
            <a:extLst>
              <a:ext uri="{FF2B5EF4-FFF2-40B4-BE49-F238E27FC236}">
                <a16:creationId xmlns:a16="http://schemas.microsoft.com/office/drawing/2014/main" id="{9F0F3522-E295-544F-BF0C-67BC13E36400}"/>
              </a:ext>
            </a:extLst>
          </p:cNvPr>
          <p:cNvSpPr>
            <a:spLocks noGrp="1"/>
          </p:cNvSpPr>
          <p:nvPr>
            <p:ph type="body" sz="half" idx="1"/>
          </p:nvPr>
        </p:nvSpPr>
        <p:spPr>
          <a:xfrm>
            <a:off x="1451869" y="4206239"/>
            <a:ext cx="10475971" cy="6537961"/>
          </a:xfrm>
        </p:spPr>
        <p:txBody>
          <a:bodyPr/>
          <a:lstStyle/>
          <a:p>
            <a:r>
              <a:rPr lang="en-US" dirty="0"/>
              <a:t>A User Interface</a:t>
            </a:r>
          </a:p>
          <a:p>
            <a:r>
              <a:rPr lang="en-US" dirty="0"/>
              <a:t>Workspace Management</a:t>
            </a:r>
          </a:p>
          <a:p>
            <a:r>
              <a:rPr lang="en-US" dirty="0"/>
              <a:t>Team Management</a:t>
            </a:r>
          </a:p>
          <a:p>
            <a:r>
              <a:rPr lang="en-US" dirty="0"/>
              <a:t>State Management</a:t>
            </a:r>
          </a:p>
          <a:p>
            <a:r>
              <a:rPr lang="en-US" dirty="0"/>
              <a:t>Secure Variable Management</a:t>
            </a:r>
          </a:p>
          <a:p>
            <a:r>
              <a:rPr lang="en-US" dirty="0"/>
              <a:t>Remote Runs and State</a:t>
            </a:r>
          </a:p>
          <a:p>
            <a:r>
              <a:rPr lang="en-US" dirty="0"/>
              <a:t>VCS Integrations</a:t>
            </a:r>
          </a:p>
        </p:txBody>
      </p:sp>
      <p:sp>
        <p:nvSpPr>
          <p:cNvPr id="10" name="Text Placeholder 9">
            <a:extLst>
              <a:ext uri="{FF2B5EF4-FFF2-40B4-BE49-F238E27FC236}">
                <a16:creationId xmlns:a16="http://schemas.microsoft.com/office/drawing/2014/main" id="{BF4884B8-E3DC-CC46-9063-D949FA140E6B}"/>
              </a:ext>
            </a:extLst>
          </p:cNvPr>
          <p:cNvSpPr>
            <a:spLocks noGrp="1"/>
          </p:cNvSpPr>
          <p:nvPr>
            <p:ph type="body" sz="half" idx="10"/>
          </p:nvPr>
        </p:nvSpPr>
        <p:spPr>
          <a:xfrm>
            <a:off x="12722695" y="4206239"/>
            <a:ext cx="10475971" cy="6537961"/>
          </a:xfrm>
        </p:spPr>
        <p:txBody>
          <a:bodyPr/>
          <a:lstStyle/>
          <a:p>
            <a:r>
              <a:rPr lang="en-US" dirty="0"/>
              <a:t>HTTP/JSON API</a:t>
            </a:r>
          </a:p>
          <a:p>
            <a:r>
              <a:rPr lang="en-US" dirty="0"/>
              <a:t>Full Private Module Registry</a:t>
            </a:r>
          </a:p>
          <a:p>
            <a:r>
              <a:rPr lang="en-US" dirty="0"/>
              <a:t>Configuration Editor</a:t>
            </a:r>
          </a:p>
          <a:p>
            <a:r>
              <a:rPr lang="en-US" dirty="0"/>
              <a:t>Sentinel (policy as code)</a:t>
            </a:r>
          </a:p>
          <a:p>
            <a:r>
              <a:rPr lang="en-US" dirty="0"/>
              <a:t>SSO via SAML Integration</a:t>
            </a:r>
          </a:p>
          <a:p>
            <a:r>
              <a:rPr lang="en-US" dirty="0"/>
              <a:t>Audit Logging</a:t>
            </a:r>
          </a:p>
        </p:txBody>
      </p:sp>
      <p:sp>
        <p:nvSpPr>
          <p:cNvPr id="13" name="TextBox 12">
            <a:extLst>
              <a:ext uri="{FF2B5EF4-FFF2-40B4-BE49-F238E27FC236}">
                <a16:creationId xmlns:a16="http://schemas.microsoft.com/office/drawing/2014/main" id="{C5E3BC1D-8805-BB4A-81A1-74344B194FD8}"/>
              </a:ext>
            </a:extLst>
          </p:cNvPr>
          <p:cNvSpPr txBox="1"/>
          <p:nvPr/>
        </p:nvSpPr>
        <p:spPr>
          <a:xfrm>
            <a:off x="1451869" y="2379925"/>
            <a:ext cx="21746797" cy="1529135"/>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9" tIns="121919" rIns="121919" bIns="121919" numCol="1" spcCol="38100" rtlCol="0" anchor="b">
            <a:spAutoFit/>
          </a:bodyPr>
          <a:lstStyle/>
          <a:p>
            <a:pPr>
              <a:lnSpc>
                <a:spcPct val="90000"/>
              </a:lnSpc>
            </a:pPr>
            <a:r>
              <a:rPr lang="en-US" sz="4400" dirty="0">
                <a:solidFill>
                  <a:schemeClr val="bg1"/>
                </a:solidFill>
                <a:latin typeface="Verdana" panose="020B0604030504040204" pitchFamily="34" charset="0"/>
                <a:ea typeface="Verdana" panose="020B0604030504040204" pitchFamily="34" charset="0"/>
                <a:cs typeface="Verdana" panose="020B0604030504040204" pitchFamily="34" charset="0"/>
              </a:rPr>
              <a:t>Terraform Cloud (TFC) </a:t>
            </a:r>
            <a:r>
              <a:rPr lang="en-US" sz="4400" b="0" dirty="0">
                <a:solidFill>
                  <a:schemeClr val="bg1"/>
                </a:solidFill>
                <a:latin typeface="Verdana" panose="020B0604030504040204" pitchFamily="34" charset="0"/>
                <a:ea typeface="Verdana" panose="020B0604030504040204" pitchFamily="34" charset="0"/>
                <a:cs typeface="Verdana" panose="020B0604030504040204" pitchFamily="34" charset="0"/>
              </a:rPr>
              <a:t>includes the following advanced functionality that makes it easier for teams and organizations to use Terraform:</a:t>
            </a:r>
          </a:p>
        </p:txBody>
      </p:sp>
      <p:sp>
        <p:nvSpPr>
          <p:cNvPr id="14" name="TextBox 13">
            <a:extLst>
              <a:ext uri="{FF2B5EF4-FFF2-40B4-BE49-F238E27FC236}">
                <a16:creationId xmlns:a16="http://schemas.microsoft.com/office/drawing/2014/main" id="{961F2B72-A7A7-DE41-B890-F4D235C7EBEE}"/>
              </a:ext>
            </a:extLst>
          </p:cNvPr>
          <p:cNvSpPr txBox="1"/>
          <p:nvPr/>
        </p:nvSpPr>
        <p:spPr>
          <a:xfrm>
            <a:off x="1451869" y="10898909"/>
            <a:ext cx="21746797" cy="1529135"/>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9" tIns="121919" rIns="121919" bIns="121919" numCol="1" spcCol="38100" rtlCol="0" anchor="b">
            <a:spAutoFit/>
          </a:bodyPr>
          <a:lstStyle/>
          <a:p>
            <a:pPr>
              <a:lnSpc>
                <a:spcPct val="90000"/>
              </a:lnSpc>
            </a:pPr>
            <a:r>
              <a:rPr lang="en-US" sz="4400" b="0" dirty="0">
                <a:solidFill>
                  <a:schemeClr val="bg1"/>
                </a:solidFill>
                <a:latin typeface="Verdana" panose="020B0604030504040204" pitchFamily="34" charset="0"/>
                <a:ea typeface="Verdana" panose="020B0604030504040204" pitchFamily="34" charset="0"/>
                <a:cs typeface="Verdana" panose="020B0604030504040204" pitchFamily="34" charset="0"/>
              </a:rPr>
              <a:t>Customers can install </a:t>
            </a:r>
            <a:r>
              <a:rPr lang="en-US" sz="4400" dirty="0">
                <a:solidFill>
                  <a:schemeClr val="bg1"/>
                </a:solidFill>
                <a:latin typeface="Verdana" panose="020B0604030504040204" pitchFamily="34" charset="0"/>
                <a:ea typeface="Verdana" panose="020B0604030504040204" pitchFamily="34" charset="0"/>
                <a:cs typeface="Verdana" panose="020B0604030504040204" pitchFamily="34" charset="0"/>
              </a:rPr>
              <a:t>Terraform Enterprise (TFE) </a:t>
            </a:r>
            <a:r>
              <a:rPr lang="en-US" sz="4400" b="0" dirty="0">
                <a:solidFill>
                  <a:schemeClr val="bg1"/>
                </a:solidFill>
                <a:latin typeface="Verdana" panose="020B0604030504040204" pitchFamily="34" charset="0"/>
                <a:ea typeface="Verdana" panose="020B0604030504040204" pitchFamily="34" charset="0"/>
                <a:cs typeface="Verdana" panose="020B0604030504040204" pitchFamily="34" charset="0"/>
              </a:rPr>
              <a:t>servers to self-host TFC in their own virtual private networks or in their data centers. </a:t>
            </a:r>
          </a:p>
        </p:txBody>
      </p:sp>
    </p:spTree>
    <p:extLst>
      <p:ext uri="{BB962C8B-B14F-4D97-AF65-F5344CB8AC3E}">
        <p14:creationId xmlns:p14="http://schemas.microsoft.com/office/powerpoint/2010/main" val="998929067"/>
      </p:ext>
    </p:extLst>
  </p:cSld>
  <p:clrMapOvr>
    <a:masterClrMapping/>
  </p:clrMapOvr>
  <p:transition spd="me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53823-F631-C940-8EA0-D0CB1AC5625B}"/>
              </a:ext>
            </a:extLst>
          </p:cNvPr>
          <p:cNvSpPr>
            <a:spLocks noGrp="1"/>
          </p:cNvSpPr>
          <p:nvPr>
            <p:ph type="body" idx="1"/>
          </p:nvPr>
        </p:nvSpPr>
        <p:spPr/>
        <p:txBody>
          <a:bodyPr>
            <a:normAutofit fontScale="92500"/>
          </a:bodyPr>
          <a:lstStyle/>
          <a:p>
            <a:r>
              <a:rPr lang="en-US" dirty="0">
                <a:latin typeface="Verdana" panose="020B0604030504040204" pitchFamily="34" charset="0"/>
                <a:ea typeface="Verdana" panose="020B0604030504040204" pitchFamily="34" charset="0"/>
                <a:cs typeface="Verdana" panose="020B0604030504040204" pitchFamily="34" charset="0"/>
              </a:rPr>
              <a:t>Let's consider the declaration of the resource from the last slide.</a:t>
            </a:r>
          </a:p>
          <a:p>
            <a:pPr marL="22225" indent="0">
              <a:buNone/>
            </a:pPr>
            <a:r>
              <a:rPr lang="en-US" dirty="0">
                <a:latin typeface="Courier" pitchFamily="2" charset="0"/>
              </a:rPr>
              <a:t>resource "aws_instance" "ubuntu" {</a:t>
            </a:r>
          </a:p>
          <a:p>
            <a:pPr marL="22225" indent="0">
              <a:buNone/>
            </a:pPr>
            <a:r>
              <a:rPr lang="en-US" dirty="0">
                <a:latin typeface="Courier" pitchFamily="2" charset="0"/>
              </a:rPr>
              <a:t>  count         = 2</a:t>
            </a:r>
          </a:p>
          <a:p>
            <a:pPr marL="22225" indent="0">
              <a:buNone/>
            </a:pPr>
            <a:r>
              <a:rPr lang="en-US" dirty="0">
                <a:latin typeface="Courier" pitchFamily="2" charset="0"/>
              </a:rPr>
              <a:t>  ami           = "${var.ami_id}"</a:t>
            </a:r>
          </a:p>
          <a:p>
            <a:pPr marL="22225" indent="0">
              <a:buNone/>
            </a:pPr>
            <a:r>
              <a:rPr lang="en-US" dirty="0">
                <a:latin typeface="Courier" pitchFamily="2" charset="0"/>
              </a:rPr>
              <a:t>  instance_type = "${var.instance_type}"</a:t>
            </a:r>
          </a:p>
          <a:p>
            <a:pPr marL="22225" indent="0">
              <a:buNone/>
            </a:pPr>
            <a:r>
              <a:rPr lang="en-US" dirty="0">
                <a:latin typeface="Courier" pitchFamily="2" charset="0"/>
              </a:rPr>
              <a:t>}</a:t>
            </a:r>
          </a:p>
          <a:p>
            <a:r>
              <a:rPr lang="en-US" dirty="0">
                <a:latin typeface="Verdana" panose="020B0604030504040204" pitchFamily="34" charset="0"/>
                <a:ea typeface="Verdana" panose="020B0604030504040204" pitchFamily="34" charset="0"/>
                <a:cs typeface="Verdana" panose="020B0604030504040204" pitchFamily="34" charset="0"/>
              </a:rPr>
              <a:t>In this case, "aws_instance" is the </a:t>
            </a:r>
            <a:r>
              <a:rPr lang="en-US" b="1" dirty="0">
                <a:latin typeface="Verdana" panose="020B0604030504040204" pitchFamily="34" charset="0"/>
                <a:ea typeface="Verdana" panose="020B0604030504040204" pitchFamily="34" charset="0"/>
                <a:cs typeface="Verdana" panose="020B0604030504040204" pitchFamily="34" charset="0"/>
              </a:rPr>
              <a:t>Type</a:t>
            </a:r>
            <a:r>
              <a:rPr lang="en-US" dirty="0">
                <a:latin typeface="Verdana" panose="020B0604030504040204" pitchFamily="34" charset="0"/>
                <a:ea typeface="Verdana" panose="020B0604030504040204" pitchFamily="34" charset="0"/>
                <a:cs typeface="Verdana" panose="020B0604030504040204" pitchFamily="34" charset="0"/>
              </a:rPr>
              <a:t> of the resource while "ubuntu" is its </a:t>
            </a:r>
            <a:r>
              <a:rPr lang="en-US" b="1" dirty="0">
                <a:latin typeface="Verdana" panose="020B0604030504040204" pitchFamily="34" charset="0"/>
                <a:ea typeface="Verdana" panose="020B0604030504040204" pitchFamily="34" charset="0"/>
                <a:cs typeface="Verdana" panose="020B0604030504040204" pitchFamily="34" charset="0"/>
              </a:rPr>
              <a:t>Name</a:t>
            </a:r>
            <a:r>
              <a:rPr lang="en-US" dirty="0">
                <a:latin typeface="Verdana" panose="020B0604030504040204" pitchFamily="34" charset="0"/>
                <a:ea typeface="Verdana" panose="020B0604030504040204" pitchFamily="34" charset="0"/>
                <a:cs typeface="Verdana" panose="020B0604030504040204" pitchFamily="34" charset="0"/>
              </a:rPr>
              <a:t>.</a:t>
            </a:r>
          </a:p>
          <a:p>
            <a:r>
              <a:rPr lang="en-US" dirty="0">
                <a:latin typeface="Verdana" panose="020B0604030504040204" pitchFamily="34" charset="0"/>
                <a:ea typeface="Verdana" panose="020B0604030504040204" pitchFamily="34" charset="0"/>
                <a:cs typeface="Verdana" panose="020B0604030504040204" pitchFamily="34" charset="0"/>
              </a:rPr>
              <a:t>Each occurrence of a resource is referred to as a </a:t>
            </a:r>
            <a:r>
              <a:rPr lang="en-US" b="1" dirty="0">
                <a:latin typeface="Verdana" panose="020B0604030504040204" pitchFamily="34" charset="0"/>
                <a:ea typeface="Verdana" panose="020B0604030504040204" pitchFamily="34" charset="0"/>
                <a:cs typeface="Verdana" panose="020B0604030504040204" pitchFamily="34" charset="0"/>
              </a:rPr>
              <a:t>Resource Instance</a:t>
            </a:r>
            <a:r>
              <a:rPr lang="en-US" dirty="0">
                <a:latin typeface="Verdana" panose="020B0604030504040204" pitchFamily="34" charset="0"/>
                <a:ea typeface="Verdana" panose="020B0604030504040204" pitchFamily="34" charset="0"/>
                <a:cs typeface="Verdana" panose="020B0604030504040204" pitchFamily="34" charset="0"/>
              </a:rPr>
              <a:t>.</a:t>
            </a:r>
          </a:p>
          <a:p>
            <a:r>
              <a:rPr lang="en-US" dirty="0">
                <a:latin typeface="Verdana" panose="020B0604030504040204" pitchFamily="34" charset="0"/>
                <a:ea typeface="Verdana" panose="020B0604030504040204" pitchFamily="34" charset="0"/>
                <a:cs typeface="Verdana" panose="020B0604030504040204" pitchFamily="34" charset="0"/>
              </a:rPr>
              <a:t>This Terraform code will create two </a:t>
            </a:r>
            <a:r>
              <a:rPr lang="en-US" b="1" dirty="0">
                <a:latin typeface="Verdana" panose="020B0604030504040204" pitchFamily="34" charset="0"/>
                <a:ea typeface="Verdana" panose="020B0604030504040204" pitchFamily="34" charset="0"/>
                <a:cs typeface="Verdana" panose="020B0604030504040204" pitchFamily="34" charset="0"/>
              </a:rPr>
              <a:t>Instances</a:t>
            </a:r>
            <a:r>
              <a:rPr lang="en-US" dirty="0">
                <a:latin typeface="Verdana" panose="020B0604030504040204" pitchFamily="34" charset="0"/>
                <a:ea typeface="Verdana" panose="020B0604030504040204" pitchFamily="34" charset="0"/>
                <a:cs typeface="Verdana" panose="020B0604030504040204" pitchFamily="34" charset="0"/>
              </a:rPr>
              <a:t> of the resource.</a:t>
            </a:r>
          </a:p>
        </p:txBody>
      </p:sp>
      <p:sp>
        <p:nvSpPr>
          <p:cNvPr id="3" name="Title 2">
            <a:extLst>
              <a:ext uri="{FF2B5EF4-FFF2-40B4-BE49-F238E27FC236}">
                <a16:creationId xmlns:a16="http://schemas.microsoft.com/office/drawing/2014/main" id="{A09FF259-650C-7047-92EA-59AE896C76C4}"/>
              </a:ext>
            </a:extLst>
          </p:cNvPr>
          <p:cNvSpPr>
            <a:spLocks noGrp="1"/>
          </p:cNvSpPr>
          <p:nvPr>
            <p:ph type="title"/>
          </p:nvPr>
        </p:nvSpPr>
        <p:spPr/>
        <p:txBody>
          <a:bodyPr/>
          <a:lstStyle/>
          <a:p>
            <a:r>
              <a:rPr lang="en-US" dirty="0"/>
              <a:t>Terraform Terminology for Resources</a:t>
            </a:r>
          </a:p>
        </p:txBody>
      </p:sp>
    </p:spTree>
    <p:extLst>
      <p:ext uri="{BB962C8B-B14F-4D97-AF65-F5344CB8AC3E}">
        <p14:creationId xmlns:p14="http://schemas.microsoft.com/office/powerpoint/2010/main" val="1086387286"/>
      </p:ext>
    </p:extLst>
  </p:cSld>
  <p:clrMapOvr>
    <a:masterClrMapping/>
  </p:clrMapOvr>
  <p:transition spd="me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53823-F631-C940-8EA0-D0CB1AC5625B}"/>
              </a:ext>
            </a:extLst>
          </p:cNvPr>
          <p:cNvSpPr>
            <a:spLocks noGrp="1"/>
          </p:cNvSpPr>
          <p:nvPr>
            <p:ph type="body" idx="1"/>
          </p:nvPr>
        </p:nvSpPr>
        <p:spPr/>
        <p:txBody>
          <a:bodyPr>
            <a:normAutofit fontScale="92500" lnSpcReduction="20000"/>
          </a:bodyPr>
          <a:lstStyle/>
          <a:p>
            <a:pPr marL="22225" indent="0">
              <a:buNone/>
            </a:pPr>
            <a:r>
              <a:rPr lang="en-US" dirty="0">
                <a:latin typeface="Courier" pitchFamily="2" charset="0"/>
              </a:rPr>
              <a:t>terraform {</a:t>
            </a:r>
          </a:p>
          <a:p>
            <a:pPr marL="22225" indent="0">
              <a:buNone/>
            </a:pPr>
            <a:r>
              <a:rPr lang="en-US" dirty="0">
                <a:latin typeface="Courier" pitchFamily="2" charset="0"/>
              </a:rPr>
              <a:t>  backend "remote" {</a:t>
            </a:r>
          </a:p>
          <a:p>
            <a:pPr marL="22225" indent="0">
              <a:buNone/>
            </a:pPr>
            <a:r>
              <a:rPr lang="en-US" dirty="0">
                <a:latin typeface="Courier" pitchFamily="2" charset="0"/>
              </a:rPr>
              <a:t>    hostname = "&lt;your_TFE_server&gt;"</a:t>
            </a:r>
          </a:p>
          <a:p>
            <a:pPr marL="22225" indent="0">
              <a:buNone/>
            </a:pPr>
            <a:r>
              <a:rPr lang="en-US" dirty="0">
                <a:latin typeface="Courier" pitchFamily="2" charset="0"/>
              </a:rPr>
              <a:t>    organization = "&lt;your_org&gt;"</a:t>
            </a:r>
          </a:p>
          <a:p>
            <a:pPr marL="22225" indent="0">
              <a:buNone/>
            </a:pPr>
            <a:br>
              <a:rPr lang="en-US" dirty="0">
                <a:latin typeface="Courier" pitchFamily="2" charset="0"/>
              </a:rPr>
            </a:br>
            <a:r>
              <a:rPr lang="en-US" dirty="0">
                <a:latin typeface="Courier" pitchFamily="2" charset="0"/>
              </a:rPr>
              <a:t>    workspaces {</a:t>
            </a:r>
          </a:p>
          <a:p>
            <a:pPr marL="22225" indent="0">
              <a:buNone/>
            </a:pPr>
            <a:r>
              <a:rPr lang="en-US" dirty="0">
                <a:latin typeface="Courier" pitchFamily="2" charset="0"/>
              </a:rPr>
              <a:t>      name = "&lt;your_workspace&gt;"</a:t>
            </a:r>
          </a:p>
          <a:p>
            <a:pPr marL="22225" indent="0">
              <a:buNone/>
            </a:pPr>
            <a:r>
              <a:rPr lang="en-US" dirty="0">
                <a:latin typeface="Courier" pitchFamily="2" charset="0"/>
              </a:rPr>
              <a:t>    }</a:t>
            </a:r>
          </a:p>
          <a:p>
            <a:pPr marL="22225" indent="0">
              <a:buNone/>
            </a:pPr>
            <a:r>
              <a:rPr lang="en-US" dirty="0">
                <a:latin typeface="Courier" pitchFamily="2" charset="0"/>
              </a:rPr>
              <a:t>  }</a:t>
            </a:r>
          </a:p>
          <a:p>
            <a:pPr marL="22225" indent="0">
              <a:buNone/>
            </a:pPr>
            <a:r>
              <a:rPr lang="en-US" dirty="0">
                <a:latin typeface="Courier" pitchFamily="2" charset="0"/>
              </a:rPr>
              <a:t>}</a:t>
            </a:r>
          </a:p>
          <a:p>
            <a:pPr marL="22225" indent="0">
              <a:buNone/>
            </a:pPr>
            <a:br>
              <a:rPr lang="en-US" dirty="0">
                <a:latin typeface="Courier" pitchFamily="2" charset="0"/>
              </a:rPr>
            </a:br>
            <a:endParaRPr lang="en-US" dirty="0">
              <a:latin typeface="Courier" pitchFamily="2" charset="0"/>
            </a:endParaRPr>
          </a:p>
        </p:txBody>
      </p:sp>
      <p:sp>
        <p:nvSpPr>
          <p:cNvPr id="3" name="Title 2">
            <a:extLst>
              <a:ext uri="{FF2B5EF4-FFF2-40B4-BE49-F238E27FC236}">
                <a16:creationId xmlns:a16="http://schemas.microsoft.com/office/drawing/2014/main" id="{A09FF259-650C-7047-92EA-59AE896C76C4}"/>
              </a:ext>
            </a:extLst>
          </p:cNvPr>
          <p:cNvSpPr>
            <a:spLocks noGrp="1"/>
          </p:cNvSpPr>
          <p:nvPr>
            <p:ph type="title"/>
          </p:nvPr>
        </p:nvSpPr>
        <p:spPr/>
        <p:txBody>
          <a:bodyPr/>
          <a:lstStyle/>
          <a:p>
            <a:r>
              <a:rPr lang="en-US" dirty="0"/>
              <a:t>Create a Terraform Configuration: backend.tf</a:t>
            </a:r>
          </a:p>
        </p:txBody>
      </p:sp>
    </p:spTree>
    <p:extLst>
      <p:ext uri="{BB962C8B-B14F-4D97-AF65-F5344CB8AC3E}">
        <p14:creationId xmlns:p14="http://schemas.microsoft.com/office/powerpoint/2010/main" val="650852467"/>
      </p:ext>
    </p:extLst>
  </p:cSld>
  <p:clrMapOvr>
    <a:masterClrMapping/>
  </p:clrMapOvr>
  <p:transition spd="me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53823-F631-C940-8EA0-D0CB1AC5625B}"/>
              </a:ext>
            </a:extLst>
          </p:cNvPr>
          <p:cNvSpPr>
            <a:spLocks noGrp="1"/>
          </p:cNvSpPr>
          <p:nvPr>
            <p:ph type="body" idx="1"/>
          </p:nvPr>
        </p:nvSpPr>
        <p:spPr/>
        <p:txBody>
          <a:bodyPr>
            <a:normAutofit lnSpcReduction="10000"/>
          </a:bodyPr>
          <a:lstStyle/>
          <a:p>
            <a:r>
              <a:rPr lang="en-US" dirty="0"/>
              <a:t>In order to use the remote backend against a TFC/TFE server, you need to generate a </a:t>
            </a:r>
            <a:r>
              <a:rPr lang="en-US" dirty="0">
                <a:hlinkClick r:id="rId3"/>
              </a:rPr>
              <a:t>User API Token</a:t>
            </a:r>
            <a:r>
              <a:rPr lang="en-US" dirty="0"/>
              <a:t> for yourself.</a:t>
            </a:r>
          </a:p>
          <a:p>
            <a:r>
              <a:rPr lang="en-US" dirty="0"/>
              <a:t>You then need to list the token in your Terraform CLI configuration file.</a:t>
            </a:r>
          </a:p>
          <a:p>
            <a:pPr lvl="1"/>
            <a:r>
              <a:rPr lang="en-US" dirty="0"/>
              <a:t>On a Mac or Linux machine, this will be the </a:t>
            </a:r>
            <a:r>
              <a:rPr lang="en-US" dirty="0">
                <a:latin typeface="Courier" pitchFamily="2" charset="0"/>
              </a:rPr>
              <a:t>.terraformrc</a:t>
            </a:r>
            <a:r>
              <a:rPr lang="en-US" dirty="0"/>
              <a:t> file in your home directory.</a:t>
            </a:r>
          </a:p>
          <a:p>
            <a:pPr lvl="1"/>
            <a:r>
              <a:rPr lang="en-US" dirty="0"/>
              <a:t>On a Windows machine, this will be the </a:t>
            </a:r>
            <a:r>
              <a:rPr lang="en-US" dirty="0">
                <a:latin typeface="Courier" pitchFamily="2" charset="0"/>
              </a:rPr>
              <a:t>terraform.rc</a:t>
            </a:r>
            <a:r>
              <a:rPr lang="en-US" dirty="0"/>
              <a:t> file in your %APPDATA% directory.</a:t>
            </a:r>
          </a:p>
          <a:p>
            <a:pPr>
              <a:spcAft>
                <a:spcPts val="1200"/>
              </a:spcAft>
            </a:pPr>
            <a:r>
              <a:rPr lang="en-US" dirty="0"/>
              <a:t>The token should be added in a section like this:</a:t>
            </a:r>
          </a:p>
          <a:p>
            <a:pPr marL="752475" indent="0">
              <a:lnSpc>
                <a:spcPct val="100000"/>
              </a:lnSpc>
              <a:spcBef>
                <a:spcPts val="0"/>
              </a:spcBef>
              <a:buNone/>
            </a:pPr>
            <a:r>
              <a:rPr lang="en-US" dirty="0">
                <a:latin typeface="Courier" pitchFamily="2" charset="0"/>
              </a:rPr>
              <a:t>credentials "app.terraform.io" {</a:t>
            </a:r>
          </a:p>
          <a:p>
            <a:pPr marL="752475" indent="0">
              <a:lnSpc>
                <a:spcPct val="100000"/>
              </a:lnSpc>
              <a:spcBef>
                <a:spcPts val="0"/>
              </a:spcBef>
              <a:buNone/>
            </a:pPr>
            <a:r>
              <a:rPr lang="en-US" dirty="0">
                <a:latin typeface="Courier" pitchFamily="2" charset="0"/>
              </a:rPr>
              <a:t>  token = "&lt;token&gt;"</a:t>
            </a:r>
          </a:p>
          <a:p>
            <a:pPr marL="752475" indent="0">
              <a:lnSpc>
                <a:spcPct val="100000"/>
              </a:lnSpc>
              <a:spcBef>
                <a:spcPts val="0"/>
              </a:spcBef>
              <a:buNone/>
            </a:pPr>
            <a:r>
              <a:rPr lang="en-US" dirty="0">
                <a:latin typeface="Courier" pitchFamily="2" charset="0"/>
              </a:rPr>
              <a:t>}</a:t>
            </a:r>
          </a:p>
          <a:p>
            <a:pPr lvl="1"/>
            <a:endParaRPr lang="en-US" dirty="0"/>
          </a:p>
        </p:txBody>
      </p:sp>
      <p:sp>
        <p:nvSpPr>
          <p:cNvPr id="3" name="Title 2">
            <a:extLst>
              <a:ext uri="{FF2B5EF4-FFF2-40B4-BE49-F238E27FC236}">
                <a16:creationId xmlns:a16="http://schemas.microsoft.com/office/drawing/2014/main" id="{A09FF259-650C-7047-92EA-59AE896C76C4}"/>
              </a:ext>
            </a:extLst>
          </p:cNvPr>
          <p:cNvSpPr>
            <a:spLocks noGrp="1"/>
          </p:cNvSpPr>
          <p:nvPr>
            <p:ph type="title"/>
          </p:nvPr>
        </p:nvSpPr>
        <p:spPr/>
        <p:txBody>
          <a:bodyPr>
            <a:normAutofit/>
          </a:bodyPr>
          <a:lstStyle/>
          <a:p>
            <a:r>
              <a:rPr lang="en-US" dirty="0"/>
              <a:t>Generate a User API Token</a:t>
            </a:r>
          </a:p>
        </p:txBody>
      </p:sp>
    </p:spTree>
    <p:extLst>
      <p:ext uri="{BB962C8B-B14F-4D97-AF65-F5344CB8AC3E}">
        <p14:creationId xmlns:p14="http://schemas.microsoft.com/office/powerpoint/2010/main" val="3923213507"/>
      </p:ext>
    </p:extLst>
  </p:cSld>
  <p:clrMapOvr>
    <a:masterClrMapping/>
  </p:clrMapOvr>
  <p:transition spd="me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53823-F631-C940-8EA0-D0CB1AC5625B}"/>
              </a:ext>
            </a:extLst>
          </p:cNvPr>
          <p:cNvSpPr>
            <a:spLocks noGrp="1"/>
          </p:cNvSpPr>
          <p:nvPr>
            <p:ph type="body" idx="1"/>
          </p:nvPr>
        </p:nvSpPr>
        <p:spPr/>
        <p:txBody>
          <a:bodyPr>
            <a:normAutofit/>
          </a:bodyPr>
          <a:lstStyle/>
          <a:p>
            <a:r>
              <a:rPr lang="en-US" dirty="0"/>
              <a:t>Since you will trigger your plan with the remote backend in order to generate mocks, you do not need to set up a VCS connection.</a:t>
            </a:r>
          </a:p>
          <a:p>
            <a:r>
              <a:rPr lang="en-US" dirty="0"/>
              <a:t>Click "No VCS connection" when creating your workspace when prompted to connect to a version control provider.</a:t>
            </a:r>
          </a:p>
          <a:p>
            <a:r>
              <a:rPr lang="en-US" dirty="0"/>
              <a:t>You still need to add environment variables such as cloud credentials to your workspace since local ones are not sent to the server.</a:t>
            </a:r>
          </a:p>
          <a:p>
            <a:r>
              <a:rPr lang="en-US" dirty="0"/>
              <a:t>Several tools can push Terraform and environment variables:</a:t>
            </a:r>
          </a:p>
          <a:p>
            <a:pPr lvl="2"/>
            <a:r>
              <a:rPr lang="en-US" dirty="0">
                <a:hlinkClick r:id="rId3"/>
              </a:rPr>
              <a:t>set-variables.sh</a:t>
            </a:r>
            <a:endParaRPr lang="en-US" dirty="0"/>
          </a:p>
          <a:p>
            <a:pPr lvl="2"/>
            <a:r>
              <a:rPr lang="en-US" dirty="0">
                <a:hlinkClick r:id="rId4"/>
              </a:rPr>
              <a:t>tf-helper</a:t>
            </a:r>
            <a:r>
              <a:rPr lang="en-US" dirty="0"/>
              <a:t> (tfh)</a:t>
            </a:r>
          </a:p>
          <a:p>
            <a:endParaRPr lang="en-US" dirty="0"/>
          </a:p>
        </p:txBody>
      </p:sp>
      <p:sp>
        <p:nvSpPr>
          <p:cNvPr id="3" name="Title 2">
            <a:extLst>
              <a:ext uri="{FF2B5EF4-FFF2-40B4-BE49-F238E27FC236}">
                <a16:creationId xmlns:a16="http://schemas.microsoft.com/office/drawing/2014/main" id="{A09FF259-650C-7047-92EA-59AE896C76C4}"/>
              </a:ext>
            </a:extLst>
          </p:cNvPr>
          <p:cNvSpPr>
            <a:spLocks noGrp="1"/>
          </p:cNvSpPr>
          <p:nvPr>
            <p:ph type="title"/>
          </p:nvPr>
        </p:nvSpPr>
        <p:spPr/>
        <p:txBody>
          <a:bodyPr>
            <a:normAutofit/>
          </a:bodyPr>
          <a:lstStyle/>
          <a:p>
            <a:r>
              <a:rPr lang="en-US" dirty="0"/>
              <a:t>Create a Terraform Cloud Workspace</a:t>
            </a:r>
          </a:p>
        </p:txBody>
      </p:sp>
    </p:spTree>
    <p:extLst>
      <p:ext uri="{BB962C8B-B14F-4D97-AF65-F5344CB8AC3E}">
        <p14:creationId xmlns:p14="http://schemas.microsoft.com/office/powerpoint/2010/main" val="2679168759"/>
      </p:ext>
    </p:extLst>
  </p:cSld>
  <p:clrMapOvr>
    <a:masterClrMapping/>
  </p:clrMapOvr>
  <p:transition spd="me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CF169-5FD2-4448-AD9F-7E2CC540413F}"/>
              </a:ext>
            </a:extLst>
          </p:cNvPr>
          <p:cNvSpPr>
            <a:spLocks noGrp="1"/>
          </p:cNvSpPr>
          <p:nvPr>
            <p:ph type="title"/>
          </p:nvPr>
        </p:nvSpPr>
        <p:spPr/>
        <p:txBody>
          <a:bodyPr/>
          <a:lstStyle/>
          <a:p>
            <a:r>
              <a:rPr lang="en-US" dirty="0"/>
              <a:t>Create a Workspace in the TFC UI</a:t>
            </a:r>
          </a:p>
        </p:txBody>
      </p:sp>
      <p:pic>
        <p:nvPicPr>
          <p:cNvPr id="5" name="Picture 4">
            <a:extLst>
              <a:ext uri="{FF2B5EF4-FFF2-40B4-BE49-F238E27FC236}">
                <a16:creationId xmlns:a16="http://schemas.microsoft.com/office/drawing/2014/main" id="{DCE0B573-5F4E-C34D-AA25-4E36350B6AA3}"/>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671721" y="2218270"/>
            <a:ext cx="18701514" cy="9668930"/>
          </a:xfrm>
          <a:prstGeom prst="rect">
            <a:avLst/>
          </a:prstGeom>
        </p:spPr>
      </p:pic>
    </p:spTree>
    <p:extLst>
      <p:ext uri="{BB962C8B-B14F-4D97-AF65-F5344CB8AC3E}">
        <p14:creationId xmlns:p14="http://schemas.microsoft.com/office/powerpoint/2010/main" val="3106835423"/>
      </p:ext>
    </p:extLst>
  </p:cSld>
  <p:clrMapOvr>
    <a:masterClrMapping/>
  </p:clrMapOvr>
  <p:transition spd="me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CF169-5FD2-4448-AD9F-7E2CC540413F}"/>
              </a:ext>
            </a:extLst>
          </p:cNvPr>
          <p:cNvSpPr>
            <a:spLocks noGrp="1"/>
          </p:cNvSpPr>
          <p:nvPr>
            <p:ph type="title"/>
          </p:nvPr>
        </p:nvSpPr>
        <p:spPr/>
        <p:txBody>
          <a:bodyPr/>
          <a:lstStyle/>
          <a:p>
            <a:r>
              <a:rPr lang="en-US" dirty="0"/>
              <a:t>Set Variables in Your Workspace</a:t>
            </a:r>
          </a:p>
        </p:txBody>
      </p:sp>
      <p:pic>
        <p:nvPicPr>
          <p:cNvPr id="4" name="Picture 3">
            <a:extLst>
              <a:ext uri="{FF2B5EF4-FFF2-40B4-BE49-F238E27FC236}">
                <a16:creationId xmlns:a16="http://schemas.microsoft.com/office/drawing/2014/main" id="{E725D4AA-E0C8-7242-BF26-048B13DBB103}"/>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705841" y="2430319"/>
            <a:ext cx="15430500" cy="9575800"/>
          </a:xfrm>
          <a:prstGeom prst="rect">
            <a:avLst/>
          </a:prstGeom>
        </p:spPr>
      </p:pic>
    </p:spTree>
    <p:extLst>
      <p:ext uri="{BB962C8B-B14F-4D97-AF65-F5344CB8AC3E}">
        <p14:creationId xmlns:p14="http://schemas.microsoft.com/office/powerpoint/2010/main" val="3453783041"/>
      </p:ext>
    </p:extLst>
  </p:cSld>
  <p:clrMapOvr>
    <a:masterClrMapping/>
  </p:clrMapOvr>
  <p:transition spd="me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53823-F631-C940-8EA0-D0CB1AC5625B}"/>
              </a:ext>
            </a:extLst>
          </p:cNvPr>
          <p:cNvSpPr>
            <a:spLocks noGrp="1"/>
          </p:cNvSpPr>
          <p:nvPr>
            <p:ph type="body" idx="1"/>
          </p:nvPr>
        </p:nvSpPr>
        <p:spPr/>
        <p:txBody>
          <a:bodyPr>
            <a:normAutofit lnSpcReduction="10000"/>
          </a:bodyPr>
          <a:lstStyle/>
          <a:p>
            <a:r>
              <a:rPr lang="en-US" dirty="0"/>
              <a:t>From your local directory containing main.tf and backend.tf, run </a:t>
            </a:r>
            <a:r>
              <a:rPr lang="en-US" dirty="0">
                <a:latin typeface="Courier" pitchFamily="2" charset="0"/>
              </a:rPr>
              <a:t>terraform init</a:t>
            </a:r>
            <a:r>
              <a:rPr lang="en-US" dirty="0"/>
              <a:t> to initialize your Terraform configuration.</a:t>
            </a:r>
          </a:p>
          <a:p>
            <a:r>
              <a:rPr lang="en-US" dirty="0"/>
              <a:t>Then run </a:t>
            </a:r>
            <a:r>
              <a:rPr lang="en-US" dirty="0">
                <a:latin typeface="Courier" pitchFamily="2" charset="0"/>
              </a:rPr>
              <a:t>terraform plan</a:t>
            </a:r>
          </a:p>
          <a:p>
            <a:r>
              <a:rPr lang="en-US" dirty="0"/>
              <a:t>The plan will run on the TFC server, but its results will be visible locally and in the TFC UI.</a:t>
            </a:r>
          </a:p>
          <a:p>
            <a:r>
              <a:rPr lang="en-US" dirty="0"/>
              <a:t>To see the run in the TFC UI, copy the URL displayed near the top of the local version of the plan and navigate to it with a browser.</a:t>
            </a:r>
          </a:p>
          <a:p>
            <a:r>
              <a:rPr lang="en-US" dirty="0"/>
              <a:t>To generate mocks against your plan, click the "Download Sentinel mocks" button.</a:t>
            </a:r>
          </a:p>
          <a:p>
            <a:r>
              <a:rPr lang="en-US" dirty="0"/>
              <a:t>After a minute, a tar.gz file with 4 mocks will be downloaded.</a:t>
            </a:r>
          </a:p>
          <a:p>
            <a:r>
              <a:rPr lang="en-US" dirty="0"/>
              <a:t>Extract the mock files from the tar.gz file.</a:t>
            </a:r>
          </a:p>
        </p:txBody>
      </p:sp>
      <p:sp>
        <p:nvSpPr>
          <p:cNvPr id="3" name="Title 2">
            <a:extLst>
              <a:ext uri="{FF2B5EF4-FFF2-40B4-BE49-F238E27FC236}">
                <a16:creationId xmlns:a16="http://schemas.microsoft.com/office/drawing/2014/main" id="{A09FF259-650C-7047-92EA-59AE896C76C4}"/>
              </a:ext>
            </a:extLst>
          </p:cNvPr>
          <p:cNvSpPr>
            <a:spLocks noGrp="1"/>
          </p:cNvSpPr>
          <p:nvPr>
            <p:ph type="title"/>
          </p:nvPr>
        </p:nvSpPr>
        <p:spPr/>
        <p:txBody>
          <a:bodyPr>
            <a:normAutofit/>
          </a:bodyPr>
          <a:lstStyle/>
          <a:p>
            <a:r>
              <a:rPr lang="en-US" dirty="0"/>
              <a:t>Run a Plan and Generate Mocks Against It</a:t>
            </a:r>
          </a:p>
        </p:txBody>
      </p:sp>
    </p:spTree>
    <p:extLst>
      <p:ext uri="{BB962C8B-B14F-4D97-AF65-F5344CB8AC3E}">
        <p14:creationId xmlns:p14="http://schemas.microsoft.com/office/powerpoint/2010/main" val="339891406"/>
      </p:ext>
    </p:extLst>
  </p:cSld>
  <p:clrMapOvr>
    <a:masterClrMapping/>
  </p:clrMapOvr>
  <p:transition spd="me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DA922-6B4B-204E-8506-4C431629802C}"/>
              </a:ext>
            </a:extLst>
          </p:cNvPr>
          <p:cNvSpPr>
            <a:spLocks noGrp="1"/>
          </p:cNvSpPr>
          <p:nvPr>
            <p:ph type="title"/>
          </p:nvPr>
        </p:nvSpPr>
        <p:spPr/>
        <p:txBody>
          <a:bodyPr/>
          <a:lstStyle/>
          <a:p>
            <a:r>
              <a:rPr lang="en-US" dirty="0"/>
              <a:t>Generate Mocks Against Your Plan</a:t>
            </a:r>
          </a:p>
        </p:txBody>
      </p:sp>
      <p:pic>
        <p:nvPicPr>
          <p:cNvPr id="5" name="Picture 4">
            <a:extLst>
              <a:ext uri="{FF2B5EF4-FFF2-40B4-BE49-F238E27FC236}">
                <a16:creationId xmlns:a16="http://schemas.microsoft.com/office/drawing/2014/main" id="{AF53F019-36E3-EA44-8DC1-ED53C2DDE7E7}"/>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451868" y="2358188"/>
            <a:ext cx="21287815" cy="10321365"/>
          </a:xfrm>
          <a:prstGeom prst="rect">
            <a:avLst/>
          </a:prstGeom>
        </p:spPr>
      </p:pic>
      <p:grpSp>
        <p:nvGrpSpPr>
          <p:cNvPr id="4" name="Group 3">
            <a:extLst>
              <a:ext uri="{FF2B5EF4-FFF2-40B4-BE49-F238E27FC236}">
                <a16:creationId xmlns:a16="http://schemas.microsoft.com/office/drawing/2014/main" id="{DAA821BC-92CA-324E-854C-16BD66D04FF5}"/>
              </a:ext>
            </a:extLst>
          </p:cNvPr>
          <p:cNvGrpSpPr/>
          <p:nvPr/>
        </p:nvGrpSpPr>
        <p:grpSpPr>
          <a:xfrm>
            <a:off x="5957454" y="4435389"/>
            <a:ext cx="7758546" cy="827404"/>
            <a:chOff x="5957454" y="4435389"/>
            <a:chExt cx="7758546" cy="827404"/>
          </a:xfrm>
        </p:grpSpPr>
        <p:sp>
          <p:nvSpPr>
            <p:cNvPr id="6" name="Left Arrow 5">
              <a:extLst>
                <a:ext uri="{FF2B5EF4-FFF2-40B4-BE49-F238E27FC236}">
                  <a16:creationId xmlns:a16="http://schemas.microsoft.com/office/drawing/2014/main" id="{D3A4D2DE-6B6F-C14B-B5E7-494CF81ADCDB}"/>
                </a:ext>
              </a:extLst>
            </p:cNvPr>
            <p:cNvSpPr/>
            <p:nvPr/>
          </p:nvSpPr>
          <p:spPr>
            <a:xfrm>
              <a:off x="5957454" y="4461164"/>
              <a:ext cx="2161309" cy="775854"/>
            </a:xfrm>
            <a:prstGeom prst="leftArrow">
              <a:avLst/>
            </a:prstGeom>
            <a:solidFill>
              <a:srgbClr val="FF0000"/>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9" tIns="121919" rIns="121919" bIns="12191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endParaRPr kumimoji="0" lang="en-US" sz="3400" b="0" i="0" u="none" strike="noStrike" cap="none" spc="0" normalizeH="0" baseline="0" dirty="0">
                <a:ln>
                  <a:noFill/>
                </a:ln>
                <a:solidFill>
                  <a:srgbClr val="000000"/>
                </a:solidFill>
                <a:effectLst/>
                <a:uFillTx/>
                <a:latin typeface="Verdana"/>
                <a:ea typeface="Verdana"/>
                <a:cs typeface="Verdana"/>
                <a:sym typeface="Verdana"/>
              </a:endParaRPr>
            </a:p>
          </p:txBody>
        </p:sp>
        <p:sp>
          <p:nvSpPr>
            <p:cNvPr id="7" name="TextBox 6">
              <a:extLst>
                <a:ext uri="{FF2B5EF4-FFF2-40B4-BE49-F238E27FC236}">
                  <a16:creationId xmlns:a16="http://schemas.microsoft.com/office/drawing/2014/main" id="{D886FB72-C0DC-D249-B1E9-CB4577C01072}"/>
                </a:ext>
              </a:extLst>
            </p:cNvPr>
            <p:cNvSpPr txBox="1"/>
            <p:nvPr/>
          </p:nvSpPr>
          <p:spPr>
            <a:xfrm>
              <a:off x="8506689" y="4435389"/>
              <a:ext cx="5209311" cy="827404"/>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9" tIns="121919" rIns="121919" bIns="121919" numCol="1" spcCol="38100" rtlCol="0" anchor="b">
              <a:spAutoFit/>
            </a:bodyPr>
            <a:lstStyle/>
            <a:p>
              <a:pPr marL="0" marR="0" indent="0" algn="l" defTabSz="1828800" rtl="0" fontAlgn="auto" latinLnBrk="0" hangingPunct="0">
                <a:lnSpc>
                  <a:spcPct val="80000"/>
                </a:lnSpc>
                <a:spcBef>
                  <a:spcPts val="500"/>
                </a:spcBef>
                <a:spcAft>
                  <a:spcPts val="0"/>
                </a:spcAft>
                <a:buClrTx/>
                <a:buSzTx/>
                <a:buFontTx/>
                <a:buNone/>
                <a:tabLst/>
              </a:pPr>
              <a:r>
                <a:rPr kumimoji="0" lang="en-US" sz="4200" b="0" u="none" strike="noStrike" cap="none" spc="0" normalizeH="0" dirty="0">
                  <a:ln>
                    <a:noFill/>
                  </a:ln>
                  <a:solidFill>
                    <a:schemeClr val="bg1"/>
                  </a:solidFill>
                  <a:effectLst/>
                  <a:uFillTx/>
                  <a:latin typeface="Verdana" panose="020B0604030504040204" pitchFamily="34" charset="0"/>
                  <a:ea typeface="Tahoma"/>
                  <a:cs typeface="Tahoma"/>
                  <a:sym typeface="Tahoma"/>
                </a:rPr>
                <a:t>Click this button</a:t>
              </a:r>
            </a:p>
          </p:txBody>
        </p:sp>
      </p:grpSp>
    </p:spTree>
    <p:extLst>
      <p:ext uri="{BB962C8B-B14F-4D97-AF65-F5344CB8AC3E}">
        <p14:creationId xmlns:p14="http://schemas.microsoft.com/office/powerpoint/2010/main" val="104020206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500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618D81C-0C0E-F543-9F84-FEAA43FA833E}"/>
              </a:ext>
            </a:extLst>
          </p:cNvPr>
          <p:cNvSpPr>
            <a:spLocks noGrp="1"/>
          </p:cNvSpPr>
          <p:nvPr>
            <p:ph type="body" idx="1"/>
          </p:nvPr>
        </p:nvSpPr>
        <p:spPr/>
        <p:txBody>
          <a:bodyPr/>
          <a:lstStyle/>
          <a:p>
            <a:r>
              <a:rPr lang="en-US" dirty="0"/>
              <a:t>Sometimes, you might be asked to create a Sentinel policy to restrict particular things such as VMs or load balancers.</a:t>
            </a:r>
          </a:p>
          <a:p>
            <a:r>
              <a:rPr lang="en-US" dirty="0"/>
              <a:t>But you might not know the exact Terraform resources that implement these.</a:t>
            </a:r>
          </a:p>
          <a:p>
            <a:r>
              <a:rPr lang="en-US" dirty="0"/>
              <a:t>Fortunately, you can use the Terraform Provider documentation to identify resources that implement the things you want to restrict.</a:t>
            </a:r>
          </a:p>
          <a:p>
            <a:r>
              <a:rPr lang="en-US" dirty="0"/>
              <a:t>Each resource and data source has its own documentation page.</a:t>
            </a:r>
          </a:p>
          <a:p>
            <a:r>
              <a:rPr lang="en-US" dirty="0"/>
              <a:t>Looking at documentation from the underlying cloud service provider or other technology will also help.</a:t>
            </a:r>
          </a:p>
          <a:p>
            <a:pPr lvl="1"/>
            <a:r>
              <a:rPr lang="en-US" dirty="0"/>
              <a:t>For instance, you can determine valid values for VM size.</a:t>
            </a:r>
          </a:p>
        </p:txBody>
      </p:sp>
      <p:sp>
        <p:nvSpPr>
          <p:cNvPr id="4" name="Title 3">
            <a:extLst>
              <a:ext uri="{FF2B5EF4-FFF2-40B4-BE49-F238E27FC236}">
                <a16:creationId xmlns:a16="http://schemas.microsoft.com/office/drawing/2014/main" id="{7684A050-42EC-8C4C-AE15-DD4D4423B2ED}"/>
              </a:ext>
            </a:extLst>
          </p:cNvPr>
          <p:cNvSpPr>
            <a:spLocks noGrp="1"/>
          </p:cNvSpPr>
          <p:nvPr>
            <p:ph type="title"/>
          </p:nvPr>
        </p:nvSpPr>
        <p:spPr>
          <a:xfrm>
            <a:off x="1451869" y="783573"/>
            <a:ext cx="21746797" cy="1784534"/>
          </a:xfrm>
        </p:spPr>
        <p:txBody>
          <a:bodyPr/>
          <a:lstStyle/>
          <a:p>
            <a:r>
              <a:rPr lang="en-US" dirty="0"/>
              <a:t>Writing Sentinel Policies for TFC/TFE</a:t>
            </a:r>
          </a:p>
        </p:txBody>
      </p:sp>
    </p:spTree>
    <p:extLst>
      <p:ext uri="{BB962C8B-B14F-4D97-AF65-F5344CB8AC3E}">
        <p14:creationId xmlns:p14="http://schemas.microsoft.com/office/powerpoint/2010/main" val="3831631325"/>
      </p:ext>
    </p:extLst>
  </p:cSld>
  <p:clrMapOvr>
    <a:masterClrMapping/>
  </p:clrMapOvr>
  <p:transition spd="me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965E9B02-9C85-2C40-876D-FEEA8DDF5281}"/>
              </a:ext>
            </a:extLst>
          </p:cNvPr>
          <p:cNvSpPr>
            <a:spLocks noGrp="1"/>
          </p:cNvSpPr>
          <p:nvPr>
            <p:ph type="body" idx="1"/>
          </p:nvPr>
        </p:nvSpPr>
        <p:spPr/>
        <p:txBody>
          <a:bodyPr/>
          <a:lstStyle/>
          <a:p>
            <a:r>
              <a:rPr lang="en-US" dirty="0"/>
              <a:t>The next set of slides walks you through a Sentinel policy called "</a:t>
            </a:r>
            <a:r>
              <a:rPr lang="en-US" dirty="0">
                <a:solidFill>
                  <a:srgbClr val="FF0000"/>
                </a:solidFill>
              </a:rPr>
              <a:t>restrict-ec2-instance-type.sentinel</a:t>
            </a:r>
            <a:r>
              <a:rPr lang="en-US" dirty="0"/>
              <a:t>" that restricts the allowed sizes of AWS EC2 instances.</a:t>
            </a:r>
          </a:p>
          <a:p>
            <a:r>
              <a:rPr lang="en-US" dirty="0"/>
              <a:t>It breaks down the Sentinel code into smaller bites, clarifying what each section of the code is doing.</a:t>
            </a:r>
          </a:p>
          <a:p>
            <a:r>
              <a:rPr lang="en-US" dirty="0"/>
              <a:t>Use any text editor and save the file with the name:</a:t>
            </a:r>
          </a:p>
          <a:p>
            <a:pPr lvl="1"/>
            <a:r>
              <a:rPr lang="en-US" dirty="0"/>
              <a:t>restrict-ec2-instance-type.sentinel</a:t>
            </a:r>
          </a:p>
        </p:txBody>
      </p:sp>
      <p:sp>
        <p:nvSpPr>
          <p:cNvPr id="4" name="Title 3">
            <a:extLst>
              <a:ext uri="{FF2B5EF4-FFF2-40B4-BE49-F238E27FC236}">
                <a16:creationId xmlns:a16="http://schemas.microsoft.com/office/drawing/2014/main" id="{AB44F85E-4A98-AD45-BF19-A1246F1E6542}"/>
              </a:ext>
            </a:extLst>
          </p:cNvPr>
          <p:cNvSpPr>
            <a:spLocks noGrp="1"/>
          </p:cNvSpPr>
          <p:nvPr>
            <p:ph type="title"/>
          </p:nvPr>
        </p:nvSpPr>
        <p:spPr/>
        <p:txBody>
          <a:bodyPr/>
          <a:lstStyle/>
          <a:p>
            <a:r>
              <a:rPr lang="en-US" dirty="0"/>
              <a:t>Writing a Terraform Sentinel Policy</a:t>
            </a:r>
          </a:p>
        </p:txBody>
      </p:sp>
    </p:spTree>
    <p:extLst>
      <p:ext uri="{BB962C8B-B14F-4D97-AF65-F5344CB8AC3E}">
        <p14:creationId xmlns:p14="http://schemas.microsoft.com/office/powerpoint/2010/main" val="4048281861"/>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EC22A6F-016B-8F42-8ABE-0C4779C4A0B2}"/>
              </a:ext>
            </a:extLst>
          </p:cNvPr>
          <p:cNvSpPr>
            <a:spLocks noGrp="1"/>
          </p:cNvSpPr>
          <p:nvPr>
            <p:ph type="body" idx="1"/>
          </p:nvPr>
        </p:nvSpPr>
        <p:spPr/>
        <p:txBody>
          <a:bodyPr>
            <a:normAutofit lnSpcReduction="10000"/>
          </a:bodyPr>
          <a:lstStyle/>
          <a:p>
            <a:r>
              <a:rPr lang="en-US" b="1" dirty="0"/>
              <a:t>Sentinel policies</a:t>
            </a:r>
            <a:r>
              <a:rPr lang="en-US" dirty="0"/>
              <a:t> are checked between the standard </a:t>
            </a:r>
            <a:r>
              <a:rPr lang="en-US" b="1" dirty="0"/>
              <a:t>plan</a:t>
            </a:r>
            <a:r>
              <a:rPr lang="en-US" dirty="0"/>
              <a:t> and </a:t>
            </a:r>
            <a:r>
              <a:rPr lang="en-US" b="1" dirty="0"/>
              <a:t>apply</a:t>
            </a:r>
            <a:r>
              <a:rPr lang="en-US" dirty="0"/>
              <a:t> steps of Terraform runs.</a:t>
            </a:r>
          </a:p>
          <a:p>
            <a:r>
              <a:rPr lang="en-US" dirty="0"/>
              <a:t>Policies have different enforcement levels.</a:t>
            </a:r>
          </a:p>
          <a:p>
            <a:r>
              <a:rPr lang="en-US" dirty="0"/>
              <a:t>Violations prevent runs from being applied unless a user with sufficient authority overrides them.</a:t>
            </a:r>
          </a:p>
          <a:p>
            <a:r>
              <a:rPr lang="en-US" dirty="0"/>
              <a:t>Sentinel policies can evaluate the attributes of existing and new resources based on information associated with the current run:</a:t>
            </a:r>
          </a:p>
          <a:p>
            <a:pPr lvl="1"/>
            <a:r>
              <a:rPr lang="en-US" dirty="0"/>
              <a:t>the plan, the configuration, the current state, and other run data including cost estimates</a:t>
            </a:r>
          </a:p>
          <a:p>
            <a:r>
              <a:rPr lang="en-US" dirty="0"/>
              <a:t>This ensures that resources comply with all policies </a:t>
            </a:r>
            <a:r>
              <a:rPr lang="en-US" b="1" dirty="0"/>
              <a:t>before</a:t>
            </a:r>
            <a:r>
              <a:rPr lang="en-US" dirty="0"/>
              <a:t> they are provisioned.</a:t>
            </a:r>
          </a:p>
        </p:txBody>
      </p:sp>
      <p:sp>
        <p:nvSpPr>
          <p:cNvPr id="3" name="Title 2">
            <a:extLst>
              <a:ext uri="{FF2B5EF4-FFF2-40B4-BE49-F238E27FC236}">
                <a16:creationId xmlns:a16="http://schemas.microsoft.com/office/drawing/2014/main" id="{0B1DDCD6-1A6A-B34B-8415-D2364FBAA486}"/>
              </a:ext>
            </a:extLst>
          </p:cNvPr>
          <p:cNvSpPr>
            <a:spLocks noGrp="1"/>
          </p:cNvSpPr>
          <p:nvPr>
            <p:ph type="title"/>
          </p:nvPr>
        </p:nvSpPr>
        <p:spPr/>
        <p:txBody>
          <a:bodyPr/>
          <a:lstStyle/>
          <a:p>
            <a:r>
              <a:rPr lang="en-US" dirty="0"/>
              <a:t>Where is Sentinel Used in Terraform?</a:t>
            </a:r>
          </a:p>
        </p:txBody>
      </p:sp>
    </p:spTree>
    <p:extLst>
      <p:ext uri="{BB962C8B-B14F-4D97-AF65-F5344CB8AC3E}">
        <p14:creationId xmlns:p14="http://schemas.microsoft.com/office/powerpoint/2010/main" val="2542185660"/>
      </p:ext>
    </p:extLst>
  </p:cSld>
  <p:clrMapOvr>
    <a:masterClrMapping/>
  </p:clrMapOvr>
  <p:transition spd="me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48DD78F-98FB-754B-BCE5-C7ED007CA7C0}"/>
              </a:ext>
            </a:extLst>
          </p:cNvPr>
          <p:cNvSpPr>
            <a:spLocks noGrp="1"/>
          </p:cNvSpPr>
          <p:nvPr>
            <p:ph type="body" idx="1"/>
          </p:nvPr>
        </p:nvSpPr>
        <p:spPr/>
        <p:txBody>
          <a:bodyPr>
            <a:normAutofit/>
          </a:bodyPr>
          <a:lstStyle/>
          <a:p>
            <a:pPr marL="0" indent="0">
              <a:buNone/>
            </a:pPr>
            <a:r>
              <a:rPr lang="en-US" dirty="0">
                <a:latin typeface="Courier" pitchFamily="2" charset="0"/>
              </a:rPr>
              <a:t># Use the standard tfplan and strings imports</a:t>
            </a:r>
          </a:p>
          <a:p>
            <a:pPr marL="0" indent="0">
              <a:buNone/>
            </a:pPr>
            <a:r>
              <a:rPr lang="en-US" dirty="0">
                <a:solidFill>
                  <a:srgbClr val="FF0000"/>
                </a:solidFill>
                <a:latin typeface="Courier" pitchFamily="2" charset="0"/>
              </a:rPr>
              <a:t>import "tfplan"</a:t>
            </a:r>
          </a:p>
          <a:p>
            <a:pPr marL="0" indent="0">
              <a:buNone/>
            </a:pPr>
            <a:r>
              <a:rPr lang="en-US" dirty="0">
                <a:solidFill>
                  <a:srgbClr val="FF0000"/>
                </a:solidFill>
                <a:latin typeface="Courier" pitchFamily="2" charset="0"/>
              </a:rPr>
              <a:t>import "strings"</a:t>
            </a:r>
          </a:p>
        </p:txBody>
      </p:sp>
      <p:sp>
        <p:nvSpPr>
          <p:cNvPr id="3" name="Title 2">
            <a:extLst>
              <a:ext uri="{FF2B5EF4-FFF2-40B4-BE49-F238E27FC236}">
                <a16:creationId xmlns:a16="http://schemas.microsoft.com/office/drawing/2014/main" id="{9114C3A4-211C-3047-B1DC-3642B881045D}"/>
              </a:ext>
            </a:extLst>
          </p:cNvPr>
          <p:cNvSpPr>
            <a:spLocks noGrp="1"/>
          </p:cNvSpPr>
          <p:nvPr>
            <p:ph type="title"/>
          </p:nvPr>
        </p:nvSpPr>
        <p:spPr/>
        <p:txBody>
          <a:bodyPr/>
          <a:lstStyle/>
          <a:p>
            <a:r>
              <a:rPr lang="en-US" dirty="0"/>
              <a:t>Sentinel Import Declarations</a:t>
            </a:r>
          </a:p>
        </p:txBody>
      </p:sp>
    </p:spTree>
    <p:extLst>
      <p:ext uri="{BB962C8B-B14F-4D97-AF65-F5344CB8AC3E}">
        <p14:creationId xmlns:p14="http://schemas.microsoft.com/office/powerpoint/2010/main" val="1625459383"/>
      </p:ext>
    </p:extLst>
  </p:cSld>
  <p:clrMapOvr>
    <a:masterClrMapping/>
  </p:clrMapOvr>
  <p:transition spd="me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48DD78F-98FB-754B-BCE5-C7ED007CA7C0}"/>
              </a:ext>
            </a:extLst>
          </p:cNvPr>
          <p:cNvSpPr>
            <a:spLocks noGrp="1"/>
          </p:cNvSpPr>
          <p:nvPr>
            <p:ph type="body" idx="1"/>
          </p:nvPr>
        </p:nvSpPr>
        <p:spPr>
          <a:xfrm>
            <a:off x="1453186" y="2568107"/>
            <a:ext cx="21745481" cy="10364320"/>
          </a:xfrm>
        </p:spPr>
        <p:txBody>
          <a:bodyPr>
            <a:normAutofit fontScale="62500" lnSpcReduction="20000"/>
          </a:bodyPr>
          <a:lstStyle/>
          <a:p>
            <a:pPr marL="0" indent="0">
              <a:buNone/>
            </a:pPr>
            <a:r>
              <a:rPr lang="en-US" dirty="0">
                <a:solidFill>
                  <a:schemeClr val="bg1"/>
                </a:solidFill>
                <a:latin typeface="Courier" pitchFamily="2" charset="0"/>
              </a:rPr>
              <a:t>find_resources_from_plan = func(</a:t>
            </a:r>
            <a:r>
              <a:rPr lang="en-US" dirty="0">
                <a:solidFill>
                  <a:srgbClr val="FF0000"/>
                </a:solidFill>
                <a:latin typeface="Courier" pitchFamily="2" charset="0"/>
              </a:rPr>
              <a:t>type</a:t>
            </a:r>
            <a:r>
              <a:rPr lang="en-US" dirty="0">
                <a:solidFill>
                  <a:schemeClr val="bg1"/>
                </a:solidFill>
                <a:latin typeface="Courier" pitchFamily="2" charset="0"/>
              </a:rPr>
              <a:t>) {</a:t>
            </a:r>
          </a:p>
          <a:p>
            <a:pPr marL="0" indent="0">
              <a:buNone/>
            </a:pPr>
            <a:r>
              <a:rPr lang="en-US" dirty="0">
                <a:solidFill>
                  <a:schemeClr val="bg1"/>
                </a:solidFill>
                <a:latin typeface="Courier" pitchFamily="2" charset="0"/>
              </a:rPr>
              <a:t>  </a:t>
            </a:r>
            <a:r>
              <a:rPr lang="en-US" dirty="0">
                <a:solidFill>
                  <a:srgbClr val="FF0000"/>
                </a:solidFill>
                <a:latin typeface="Courier" pitchFamily="2" charset="0"/>
              </a:rPr>
              <a:t>resources</a:t>
            </a:r>
            <a:r>
              <a:rPr lang="en-US" dirty="0">
                <a:solidFill>
                  <a:schemeClr val="bg1"/>
                </a:solidFill>
                <a:latin typeface="Courier" pitchFamily="2" charset="0"/>
              </a:rPr>
              <a:t> = {}</a:t>
            </a:r>
          </a:p>
          <a:p>
            <a:pPr marL="0" indent="0">
              <a:buNone/>
            </a:pPr>
            <a:r>
              <a:rPr lang="en-US" dirty="0">
                <a:solidFill>
                  <a:schemeClr val="bg1"/>
                </a:solidFill>
                <a:latin typeface="Courier" pitchFamily="2" charset="0"/>
              </a:rPr>
              <a:t>  for </a:t>
            </a:r>
            <a:r>
              <a:rPr lang="en-US" dirty="0">
                <a:solidFill>
                  <a:srgbClr val="FF0000"/>
                </a:solidFill>
                <a:latin typeface="Courier" pitchFamily="2" charset="0"/>
              </a:rPr>
              <a:t>tfplan.module_paths</a:t>
            </a:r>
            <a:r>
              <a:rPr lang="en-US" dirty="0">
                <a:solidFill>
                  <a:schemeClr val="bg1"/>
                </a:solidFill>
                <a:latin typeface="Courier" pitchFamily="2" charset="0"/>
              </a:rPr>
              <a:t> as path {</a:t>
            </a:r>
          </a:p>
          <a:p>
            <a:pPr marL="0" indent="0">
              <a:buNone/>
            </a:pPr>
            <a:r>
              <a:rPr lang="en-US" dirty="0">
                <a:solidFill>
                  <a:schemeClr val="bg1"/>
                </a:solidFill>
                <a:latin typeface="Courier" pitchFamily="2" charset="0"/>
              </a:rPr>
              <a:t>    for </a:t>
            </a:r>
            <a:r>
              <a:rPr lang="en-US" dirty="0">
                <a:solidFill>
                  <a:srgbClr val="FF0000"/>
                </a:solidFill>
                <a:latin typeface="Courier" pitchFamily="2" charset="0"/>
              </a:rPr>
              <a:t>tfplan.module(path).resources[type] else {} as name, instances</a:t>
            </a:r>
            <a:r>
              <a:rPr lang="en-US" dirty="0">
                <a:solidFill>
                  <a:schemeClr val="bg1"/>
                </a:solidFill>
                <a:latin typeface="Courier" pitchFamily="2" charset="0"/>
              </a:rPr>
              <a:t> {</a:t>
            </a:r>
          </a:p>
          <a:p>
            <a:pPr marL="0" indent="0">
              <a:buNone/>
            </a:pPr>
            <a:r>
              <a:rPr lang="en-US" dirty="0">
                <a:solidFill>
                  <a:schemeClr val="bg1"/>
                </a:solidFill>
                <a:latin typeface="Courier" pitchFamily="2" charset="0"/>
              </a:rPr>
              <a:t>      for instances as index, r {</a:t>
            </a:r>
          </a:p>
          <a:p>
            <a:pPr marL="0" indent="0">
              <a:buNone/>
            </a:pPr>
            <a:r>
              <a:rPr lang="en-US" dirty="0">
                <a:solidFill>
                  <a:schemeClr val="bg1"/>
                </a:solidFill>
                <a:latin typeface="Courier" pitchFamily="2" charset="0"/>
              </a:rPr>
              <a:t>        if length(path) == 0 {</a:t>
            </a:r>
          </a:p>
          <a:p>
            <a:pPr marL="0" indent="0">
              <a:buNone/>
            </a:pPr>
            <a:r>
              <a:rPr lang="en-US" dirty="0">
                <a:solidFill>
                  <a:schemeClr val="bg1"/>
                </a:solidFill>
                <a:latin typeface="Courier" pitchFamily="2" charset="0"/>
              </a:rPr>
              <a:t>          </a:t>
            </a:r>
            <a:r>
              <a:rPr lang="en-US" dirty="0">
                <a:solidFill>
                  <a:srgbClr val="FF0000"/>
                </a:solidFill>
                <a:latin typeface="Courier" pitchFamily="2" charset="0"/>
              </a:rPr>
              <a:t>address</a:t>
            </a:r>
            <a:r>
              <a:rPr lang="en-US" dirty="0">
                <a:solidFill>
                  <a:schemeClr val="bg1"/>
                </a:solidFill>
                <a:latin typeface="Courier" pitchFamily="2" charset="0"/>
              </a:rPr>
              <a:t> = type + "." + name + "[" + string(index) + "]"</a:t>
            </a:r>
          </a:p>
          <a:p>
            <a:pPr marL="0" indent="0">
              <a:buNone/>
            </a:pPr>
            <a:r>
              <a:rPr lang="en-US" dirty="0">
                <a:solidFill>
                  <a:schemeClr val="bg1"/>
                </a:solidFill>
                <a:latin typeface="Courier" pitchFamily="2" charset="0"/>
              </a:rPr>
              <a:t>        } else {</a:t>
            </a:r>
          </a:p>
          <a:p>
            <a:pPr marL="0" indent="0">
              <a:buNone/>
            </a:pPr>
            <a:r>
              <a:rPr lang="en-US" dirty="0">
                <a:solidFill>
                  <a:schemeClr val="bg1"/>
                </a:solidFill>
                <a:latin typeface="Courier" pitchFamily="2" charset="0"/>
              </a:rPr>
              <a:t>          address = "module." + strings.join(path, ".module.") + "." +</a:t>
            </a:r>
          </a:p>
          <a:p>
            <a:pPr marL="0" indent="0">
              <a:buNone/>
            </a:pPr>
            <a:r>
              <a:rPr lang="en-US" dirty="0">
                <a:solidFill>
                  <a:schemeClr val="bg1"/>
                </a:solidFill>
                <a:latin typeface="Courier" pitchFamily="2" charset="0"/>
              </a:rPr>
              <a:t>                    type + "." + name + "[" + string(index) + "]"</a:t>
            </a:r>
          </a:p>
          <a:p>
            <a:pPr marL="0" indent="0">
              <a:buNone/>
            </a:pPr>
            <a:r>
              <a:rPr lang="en-US" dirty="0">
                <a:solidFill>
                  <a:schemeClr val="bg1"/>
                </a:solidFill>
                <a:latin typeface="Courier" pitchFamily="2" charset="0"/>
              </a:rPr>
              <a:t>        }</a:t>
            </a:r>
          </a:p>
          <a:p>
            <a:pPr marL="0" indent="0">
              <a:buNone/>
            </a:pPr>
            <a:r>
              <a:rPr lang="en-US" dirty="0">
                <a:solidFill>
                  <a:schemeClr val="bg1"/>
                </a:solidFill>
                <a:latin typeface="Courier" pitchFamily="2" charset="0"/>
              </a:rPr>
              <a:t>        </a:t>
            </a:r>
            <a:r>
              <a:rPr lang="en-US" dirty="0">
                <a:solidFill>
                  <a:srgbClr val="FF0000"/>
                </a:solidFill>
                <a:latin typeface="Courier" pitchFamily="2" charset="0"/>
              </a:rPr>
              <a:t>resources[address] = r</a:t>
            </a:r>
          </a:p>
          <a:p>
            <a:pPr marL="0" indent="0">
              <a:buNone/>
            </a:pPr>
            <a:r>
              <a:rPr lang="en-US" dirty="0">
                <a:solidFill>
                  <a:schemeClr val="bg1"/>
                </a:solidFill>
                <a:latin typeface="Courier" pitchFamily="2" charset="0"/>
              </a:rPr>
              <a:t>      }</a:t>
            </a:r>
          </a:p>
          <a:p>
            <a:pPr marL="0" indent="0">
              <a:buNone/>
            </a:pPr>
            <a:r>
              <a:rPr lang="en-US" dirty="0">
                <a:solidFill>
                  <a:schemeClr val="bg1"/>
                </a:solidFill>
                <a:latin typeface="Courier" pitchFamily="2" charset="0"/>
              </a:rPr>
              <a:t>    }</a:t>
            </a:r>
          </a:p>
          <a:p>
            <a:pPr marL="0" indent="0">
              <a:buNone/>
            </a:pPr>
            <a:r>
              <a:rPr lang="en-US" dirty="0">
                <a:solidFill>
                  <a:schemeClr val="bg1"/>
                </a:solidFill>
                <a:latin typeface="Courier" pitchFamily="2" charset="0"/>
              </a:rPr>
              <a:t>  }</a:t>
            </a:r>
          </a:p>
          <a:p>
            <a:pPr marL="0" indent="0">
              <a:buNone/>
            </a:pPr>
            <a:r>
              <a:rPr lang="en-US" dirty="0">
                <a:solidFill>
                  <a:schemeClr val="bg1"/>
                </a:solidFill>
                <a:latin typeface="Courier" pitchFamily="2" charset="0"/>
              </a:rPr>
              <a:t>  </a:t>
            </a:r>
            <a:r>
              <a:rPr lang="en-US" dirty="0">
                <a:solidFill>
                  <a:srgbClr val="FF0000"/>
                </a:solidFill>
                <a:latin typeface="Courier" pitchFamily="2" charset="0"/>
              </a:rPr>
              <a:t>return resources</a:t>
            </a:r>
          </a:p>
          <a:p>
            <a:pPr marL="0" indent="0">
              <a:buNone/>
            </a:pPr>
            <a:r>
              <a:rPr lang="en-US" dirty="0">
                <a:solidFill>
                  <a:schemeClr val="bg1"/>
                </a:solidFill>
                <a:latin typeface="Courier" pitchFamily="2" charset="0"/>
              </a:rPr>
              <a:t>}</a:t>
            </a:r>
          </a:p>
        </p:txBody>
      </p:sp>
      <p:sp>
        <p:nvSpPr>
          <p:cNvPr id="3" name="Title 2">
            <a:extLst>
              <a:ext uri="{FF2B5EF4-FFF2-40B4-BE49-F238E27FC236}">
                <a16:creationId xmlns:a16="http://schemas.microsoft.com/office/drawing/2014/main" id="{9114C3A4-211C-3047-B1DC-3642B881045D}"/>
              </a:ext>
            </a:extLst>
          </p:cNvPr>
          <p:cNvSpPr>
            <a:spLocks noGrp="1"/>
          </p:cNvSpPr>
          <p:nvPr>
            <p:ph type="title"/>
          </p:nvPr>
        </p:nvSpPr>
        <p:spPr/>
        <p:txBody>
          <a:bodyPr>
            <a:normAutofit/>
          </a:bodyPr>
          <a:lstStyle/>
          <a:p>
            <a:r>
              <a:rPr lang="en-US" dirty="0"/>
              <a:t>Sentinel Function to Find Resources</a:t>
            </a:r>
          </a:p>
        </p:txBody>
      </p:sp>
    </p:spTree>
    <p:extLst>
      <p:ext uri="{BB962C8B-B14F-4D97-AF65-F5344CB8AC3E}">
        <p14:creationId xmlns:p14="http://schemas.microsoft.com/office/powerpoint/2010/main" val="1142534745"/>
      </p:ext>
    </p:extLst>
  </p:cSld>
  <p:clrMapOvr>
    <a:masterClrMapping/>
  </p:clrMapOvr>
  <p:transition spd="med"/>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48DD78F-98FB-754B-BCE5-C7ED007CA7C0}"/>
              </a:ext>
            </a:extLst>
          </p:cNvPr>
          <p:cNvSpPr>
            <a:spLocks noGrp="1"/>
          </p:cNvSpPr>
          <p:nvPr>
            <p:ph type="body" idx="1"/>
          </p:nvPr>
        </p:nvSpPr>
        <p:spPr/>
        <p:txBody>
          <a:bodyPr>
            <a:normAutofit fontScale="70000" lnSpcReduction="20000"/>
          </a:bodyPr>
          <a:lstStyle/>
          <a:p>
            <a:pPr marL="0" indent="0">
              <a:buNone/>
            </a:pPr>
            <a:r>
              <a:rPr lang="en-US" dirty="0">
                <a:solidFill>
                  <a:srgbClr val="FF0000"/>
                </a:solidFill>
                <a:latin typeface="Courier" pitchFamily="2" charset="0"/>
              </a:rPr>
              <a:t>validate_attribute_in_list</a:t>
            </a:r>
            <a:r>
              <a:rPr lang="en-US" dirty="0">
                <a:solidFill>
                  <a:schemeClr val="bg1"/>
                </a:solidFill>
                <a:latin typeface="Courier" pitchFamily="2" charset="0"/>
              </a:rPr>
              <a:t> = func(</a:t>
            </a:r>
            <a:r>
              <a:rPr lang="en-US" dirty="0">
                <a:solidFill>
                  <a:srgbClr val="FF0000"/>
                </a:solidFill>
                <a:latin typeface="Courier" pitchFamily="2" charset="0"/>
              </a:rPr>
              <a:t>type, attribute, allowed_values</a:t>
            </a:r>
            <a:r>
              <a:rPr lang="en-US" dirty="0">
                <a:solidFill>
                  <a:schemeClr val="bg1"/>
                </a:solidFill>
                <a:latin typeface="Courier" pitchFamily="2" charset="0"/>
              </a:rPr>
              <a:t>) {</a:t>
            </a:r>
          </a:p>
          <a:p>
            <a:pPr marL="0" indent="0">
              <a:buNone/>
            </a:pPr>
            <a:r>
              <a:rPr lang="en-US" dirty="0">
                <a:solidFill>
                  <a:schemeClr val="bg1"/>
                </a:solidFill>
                <a:latin typeface="Courier" pitchFamily="2" charset="0"/>
              </a:rPr>
              <a:t>  </a:t>
            </a:r>
            <a:r>
              <a:rPr lang="en-US" dirty="0">
                <a:solidFill>
                  <a:srgbClr val="FF0000"/>
                </a:solidFill>
                <a:latin typeface="Courier" pitchFamily="2" charset="0"/>
              </a:rPr>
              <a:t>validated</a:t>
            </a:r>
            <a:r>
              <a:rPr lang="en-US" dirty="0">
                <a:solidFill>
                  <a:schemeClr val="bg1"/>
                </a:solidFill>
                <a:latin typeface="Courier" pitchFamily="2" charset="0"/>
              </a:rPr>
              <a:t> = true</a:t>
            </a:r>
          </a:p>
          <a:p>
            <a:pPr marL="0" indent="0">
              <a:buNone/>
            </a:pPr>
            <a:r>
              <a:rPr lang="en-US" dirty="0">
                <a:solidFill>
                  <a:schemeClr val="bg1"/>
                </a:solidFill>
                <a:latin typeface="Courier" pitchFamily="2" charset="0"/>
              </a:rPr>
              <a:t>  resource_instances = </a:t>
            </a:r>
            <a:r>
              <a:rPr lang="en-US" dirty="0">
                <a:solidFill>
                  <a:srgbClr val="FF0000"/>
                </a:solidFill>
                <a:latin typeface="Courier" pitchFamily="2" charset="0"/>
              </a:rPr>
              <a:t>find_resources_from_plan(type)</a:t>
            </a:r>
          </a:p>
          <a:p>
            <a:pPr marL="0" indent="0">
              <a:buNone/>
            </a:pPr>
            <a:r>
              <a:rPr lang="en-US" dirty="0">
                <a:solidFill>
                  <a:schemeClr val="bg1"/>
                </a:solidFill>
                <a:latin typeface="Courier" pitchFamily="2" charset="0"/>
              </a:rPr>
              <a:t>  </a:t>
            </a:r>
            <a:r>
              <a:rPr lang="en-US" dirty="0">
                <a:solidFill>
                  <a:srgbClr val="FF0000"/>
                </a:solidFill>
                <a:latin typeface="Courier" pitchFamily="2" charset="0"/>
              </a:rPr>
              <a:t>for resource_instances as address, r</a:t>
            </a:r>
            <a:r>
              <a:rPr lang="en-US" dirty="0">
                <a:solidFill>
                  <a:schemeClr val="bg1"/>
                </a:solidFill>
                <a:latin typeface="Courier" pitchFamily="2" charset="0"/>
              </a:rPr>
              <a:t> {</a:t>
            </a:r>
          </a:p>
          <a:p>
            <a:pPr marL="0" indent="0">
              <a:buNone/>
            </a:pPr>
            <a:r>
              <a:rPr lang="en-US" dirty="0">
                <a:solidFill>
                  <a:schemeClr val="bg1"/>
                </a:solidFill>
                <a:latin typeface="Courier" pitchFamily="2" charset="0"/>
              </a:rPr>
              <a:t>    # Skip resource instances that are being destroyed</a:t>
            </a:r>
          </a:p>
          <a:p>
            <a:pPr marL="0" indent="0">
              <a:buNone/>
            </a:pPr>
            <a:r>
              <a:rPr lang="en-US" dirty="0">
                <a:solidFill>
                  <a:schemeClr val="bg1"/>
                </a:solidFill>
                <a:latin typeface="Courier" pitchFamily="2" charset="0"/>
              </a:rPr>
              <a:t>    </a:t>
            </a:r>
            <a:r>
              <a:rPr lang="en-US" dirty="0">
                <a:solidFill>
                  <a:srgbClr val="FF0000"/>
                </a:solidFill>
                <a:latin typeface="Courier" pitchFamily="2" charset="0"/>
              </a:rPr>
              <a:t>if r.destroy and not r.requires_new</a:t>
            </a:r>
            <a:r>
              <a:rPr lang="en-US" dirty="0">
                <a:solidFill>
                  <a:schemeClr val="bg1"/>
                </a:solidFill>
                <a:latin typeface="Courier" pitchFamily="2" charset="0"/>
              </a:rPr>
              <a:t> {</a:t>
            </a:r>
          </a:p>
          <a:p>
            <a:pPr marL="0" indent="0">
              <a:buNone/>
            </a:pPr>
            <a:r>
              <a:rPr lang="en-US" dirty="0">
                <a:solidFill>
                  <a:schemeClr val="bg1"/>
                </a:solidFill>
                <a:latin typeface="Courier" pitchFamily="2" charset="0"/>
              </a:rPr>
              <a:t>      print("Skipping resource", address, "that is being destroyed.")</a:t>
            </a:r>
          </a:p>
          <a:p>
            <a:pPr marL="0" indent="0">
              <a:buNone/>
            </a:pPr>
            <a:r>
              <a:rPr lang="en-US" dirty="0">
                <a:solidFill>
                  <a:schemeClr val="bg1"/>
                </a:solidFill>
                <a:latin typeface="Courier" pitchFamily="2" charset="0"/>
              </a:rPr>
              <a:t>      continue</a:t>
            </a:r>
          </a:p>
          <a:p>
            <a:pPr marL="0" indent="0">
              <a:buNone/>
            </a:pPr>
            <a:r>
              <a:rPr lang="en-US" dirty="0">
                <a:solidFill>
                  <a:schemeClr val="bg1"/>
                </a:solidFill>
                <a:latin typeface="Courier" pitchFamily="2" charset="0"/>
              </a:rPr>
              <a:t>    }</a:t>
            </a:r>
          </a:p>
          <a:p>
            <a:pPr marL="0" indent="0">
              <a:buNone/>
            </a:pPr>
            <a:r>
              <a:rPr lang="en-US" dirty="0">
                <a:solidFill>
                  <a:schemeClr val="bg1"/>
                </a:solidFill>
                <a:latin typeface="Courier" pitchFamily="2" charset="0"/>
              </a:rPr>
              <a:t>    # Determine if the attribute is computed</a:t>
            </a:r>
          </a:p>
          <a:p>
            <a:pPr marL="0" indent="0">
              <a:buNone/>
            </a:pPr>
            <a:r>
              <a:rPr lang="en-US" dirty="0">
                <a:solidFill>
                  <a:schemeClr val="bg1"/>
                </a:solidFill>
                <a:latin typeface="Courier" pitchFamily="2" charset="0"/>
              </a:rPr>
              <a:t>    </a:t>
            </a:r>
            <a:r>
              <a:rPr lang="en-US" dirty="0">
                <a:solidFill>
                  <a:srgbClr val="FF0000"/>
                </a:solidFill>
                <a:latin typeface="Courier" pitchFamily="2" charset="0"/>
              </a:rPr>
              <a:t>if r.diff[attribute].computed else false is true</a:t>
            </a:r>
            <a:r>
              <a:rPr lang="en-US" dirty="0">
                <a:solidFill>
                  <a:schemeClr val="bg1"/>
                </a:solidFill>
                <a:latin typeface="Courier" pitchFamily="2" charset="0"/>
              </a:rPr>
              <a:t> {</a:t>
            </a:r>
          </a:p>
          <a:p>
            <a:pPr marL="0" indent="0">
              <a:buNone/>
            </a:pPr>
            <a:r>
              <a:rPr lang="en-US" dirty="0">
                <a:solidFill>
                  <a:schemeClr val="bg1"/>
                </a:solidFill>
                <a:latin typeface="Courier" pitchFamily="2" charset="0"/>
              </a:rPr>
              <a:t>      print("Resource", address, "has attribute", attribute,</a:t>
            </a:r>
          </a:p>
          <a:p>
            <a:pPr marL="0" indent="0">
              <a:buNone/>
            </a:pPr>
            <a:r>
              <a:rPr lang="en-US" dirty="0">
                <a:solidFill>
                  <a:schemeClr val="bg1"/>
                </a:solidFill>
                <a:latin typeface="Courier" pitchFamily="2" charset="0"/>
              </a:rPr>
              <a:t>            "that is computed.")</a:t>
            </a:r>
          </a:p>
          <a:p>
            <a:pPr marL="0" indent="0">
              <a:buNone/>
            </a:pPr>
            <a:r>
              <a:rPr lang="en-US" dirty="0">
                <a:solidFill>
                  <a:schemeClr val="bg1"/>
                </a:solidFill>
                <a:latin typeface="Courier" pitchFamily="2" charset="0"/>
              </a:rPr>
              <a:t>      # validated = false</a:t>
            </a:r>
            <a:endParaRPr lang="en-US" dirty="0">
              <a:solidFill>
                <a:schemeClr val="bg1"/>
              </a:solidFill>
            </a:endParaRPr>
          </a:p>
        </p:txBody>
      </p:sp>
      <p:sp>
        <p:nvSpPr>
          <p:cNvPr id="3" name="Title 2">
            <a:extLst>
              <a:ext uri="{FF2B5EF4-FFF2-40B4-BE49-F238E27FC236}">
                <a16:creationId xmlns:a16="http://schemas.microsoft.com/office/drawing/2014/main" id="{9114C3A4-211C-3047-B1DC-3642B881045D}"/>
              </a:ext>
            </a:extLst>
          </p:cNvPr>
          <p:cNvSpPr>
            <a:spLocks noGrp="1"/>
          </p:cNvSpPr>
          <p:nvPr>
            <p:ph type="title"/>
          </p:nvPr>
        </p:nvSpPr>
        <p:spPr/>
        <p:txBody>
          <a:bodyPr/>
          <a:lstStyle/>
          <a:p>
            <a:r>
              <a:rPr lang="en-US" dirty="0"/>
              <a:t>Function that Restricts Instance Size (1)</a:t>
            </a:r>
          </a:p>
        </p:txBody>
      </p:sp>
    </p:spTree>
    <p:extLst>
      <p:ext uri="{BB962C8B-B14F-4D97-AF65-F5344CB8AC3E}">
        <p14:creationId xmlns:p14="http://schemas.microsoft.com/office/powerpoint/2010/main" val="1937200586"/>
      </p:ext>
    </p:extLst>
  </p:cSld>
  <p:clrMapOvr>
    <a:masterClrMapping/>
  </p:clrMapOvr>
  <p:transition spd="med"/>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48DD78F-98FB-754B-BCE5-C7ED007CA7C0}"/>
              </a:ext>
            </a:extLst>
          </p:cNvPr>
          <p:cNvSpPr>
            <a:spLocks noGrp="1"/>
          </p:cNvSpPr>
          <p:nvPr>
            <p:ph type="body" idx="1"/>
          </p:nvPr>
        </p:nvSpPr>
        <p:spPr/>
        <p:txBody>
          <a:bodyPr>
            <a:normAutofit/>
          </a:bodyPr>
          <a:lstStyle/>
          <a:p>
            <a:pPr marL="0" indent="0">
              <a:buNone/>
            </a:pPr>
            <a:r>
              <a:rPr lang="en-US" sz="3600" dirty="0">
                <a:latin typeface="Courier" pitchFamily="2" charset="0"/>
              </a:rPr>
              <a:t>    </a:t>
            </a:r>
            <a:r>
              <a:rPr lang="en-US" sz="3600" dirty="0">
                <a:solidFill>
                  <a:schemeClr val="bg1"/>
                </a:solidFill>
                <a:latin typeface="Courier" pitchFamily="2" charset="0"/>
              </a:rPr>
              <a:t>} else {</a:t>
            </a:r>
          </a:p>
          <a:p>
            <a:pPr marL="0" indent="0">
              <a:buNone/>
            </a:pPr>
            <a:r>
              <a:rPr lang="en-US" sz="3600" dirty="0">
                <a:solidFill>
                  <a:schemeClr val="bg1"/>
                </a:solidFill>
                <a:latin typeface="Courier" pitchFamily="2" charset="0"/>
              </a:rPr>
              <a:t>      # Validate that each instance has allowed value</a:t>
            </a:r>
          </a:p>
          <a:p>
            <a:pPr marL="0" indent="0">
              <a:buNone/>
            </a:pPr>
            <a:r>
              <a:rPr lang="en-US" sz="3600" dirty="0">
                <a:latin typeface="Courier" pitchFamily="2" charset="0"/>
              </a:rPr>
              <a:t>      </a:t>
            </a:r>
            <a:r>
              <a:rPr lang="en-US" sz="3600" dirty="0">
                <a:solidFill>
                  <a:srgbClr val="FF0000"/>
                </a:solidFill>
                <a:latin typeface="Courier" pitchFamily="2" charset="0"/>
              </a:rPr>
              <a:t>if r.applied[attribute] else "" not in allowed_values</a:t>
            </a:r>
            <a:r>
              <a:rPr lang="en-US" sz="3600" dirty="0">
                <a:latin typeface="Courier" pitchFamily="2" charset="0"/>
              </a:rPr>
              <a:t> {</a:t>
            </a:r>
          </a:p>
          <a:p>
            <a:pPr marL="0" indent="0">
              <a:buNone/>
            </a:pPr>
            <a:r>
              <a:rPr lang="en-US" sz="3600" dirty="0">
                <a:latin typeface="Courier" pitchFamily="2" charset="0"/>
              </a:rPr>
              <a:t>        </a:t>
            </a:r>
            <a:r>
              <a:rPr lang="en-US" sz="3600" dirty="0">
                <a:solidFill>
                  <a:schemeClr val="bg1"/>
                </a:solidFill>
                <a:latin typeface="Courier" pitchFamily="2" charset="0"/>
              </a:rPr>
              <a:t>print("Resource", address, "has attribute", attribute,</a:t>
            </a:r>
          </a:p>
          <a:p>
            <a:pPr marL="0" indent="0">
              <a:buNone/>
            </a:pPr>
            <a:r>
              <a:rPr lang="en-US" sz="3600" dirty="0">
                <a:solidFill>
                  <a:schemeClr val="bg1"/>
                </a:solidFill>
                <a:latin typeface="Courier" pitchFamily="2" charset="0"/>
              </a:rPr>
              <a:t>		 "with value", r.applied[attribute] else "",</a:t>
            </a:r>
          </a:p>
          <a:p>
            <a:pPr marL="0" indent="0">
              <a:buNone/>
            </a:pPr>
            <a:r>
              <a:rPr lang="en-US" sz="3600" dirty="0">
                <a:solidFill>
                  <a:schemeClr val="bg1"/>
                </a:solidFill>
                <a:latin typeface="Courier" pitchFamily="2" charset="0"/>
              </a:rPr>
              <a:t>             "that is not in the allowed list:", allowed_values)</a:t>
            </a:r>
          </a:p>
          <a:p>
            <a:pPr marL="0" indent="0">
              <a:buNone/>
            </a:pPr>
            <a:r>
              <a:rPr lang="en-US" sz="3600" dirty="0">
                <a:latin typeface="Courier" pitchFamily="2" charset="0"/>
              </a:rPr>
              <a:t>        </a:t>
            </a:r>
            <a:r>
              <a:rPr lang="en-US" sz="3600" dirty="0">
                <a:solidFill>
                  <a:srgbClr val="FF0000"/>
                </a:solidFill>
                <a:latin typeface="Courier" pitchFamily="2" charset="0"/>
              </a:rPr>
              <a:t>validated = false</a:t>
            </a:r>
          </a:p>
          <a:p>
            <a:pPr marL="0" indent="0">
              <a:buNone/>
            </a:pPr>
            <a:r>
              <a:rPr lang="en-US" sz="3600" dirty="0">
                <a:latin typeface="Courier" pitchFamily="2" charset="0"/>
              </a:rPr>
              <a:t>      </a:t>
            </a:r>
            <a:r>
              <a:rPr lang="en-US" sz="3600" dirty="0">
                <a:solidFill>
                  <a:schemeClr val="bg1"/>
                </a:solidFill>
                <a:latin typeface="Courier" pitchFamily="2" charset="0"/>
              </a:rPr>
              <a:t>}</a:t>
            </a:r>
          </a:p>
          <a:p>
            <a:pPr marL="0" indent="0">
              <a:buNone/>
            </a:pPr>
            <a:r>
              <a:rPr lang="en-US" sz="3600" dirty="0">
                <a:solidFill>
                  <a:schemeClr val="bg1"/>
                </a:solidFill>
                <a:latin typeface="Courier" pitchFamily="2" charset="0"/>
              </a:rPr>
              <a:t>    }</a:t>
            </a:r>
          </a:p>
          <a:p>
            <a:pPr marL="0" indent="0">
              <a:buNone/>
            </a:pPr>
            <a:r>
              <a:rPr lang="en-US" sz="3600" dirty="0">
                <a:solidFill>
                  <a:schemeClr val="bg1"/>
                </a:solidFill>
                <a:latin typeface="Courier" pitchFamily="2" charset="0"/>
              </a:rPr>
              <a:t>  }</a:t>
            </a:r>
          </a:p>
          <a:p>
            <a:pPr marL="0" indent="0">
              <a:buNone/>
            </a:pPr>
            <a:r>
              <a:rPr lang="en-US" sz="3600" dirty="0">
                <a:latin typeface="Courier" pitchFamily="2" charset="0"/>
              </a:rPr>
              <a:t>  </a:t>
            </a:r>
            <a:r>
              <a:rPr lang="en-US" sz="3600" dirty="0">
                <a:solidFill>
                  <a:srgbClr val="FF0000"/>
                </a:solidFill>
                <a:latin typeface="Courier" pitchFamily="2" charset="0"/>
              </a:rPr>
              <a:t>return validated</a:t>
            </a:r>
          </a:p>
          <a:p>
            <a:pPr marL="0" indent="0">
              <a:buNone/>
            </a:pPr>
            <a:r>
              <a:rPr lang="en-US" sz="3600" dirty="0">
                <a:solidFill>
                  <a:schemeClr val="bg1"/>
                </a:solidFill>
                <a:latin typeface="Courier" pitchFamily="2" charset="0"/>
              </a:rPr>
              <a:t>}</a:t>
            </a:r>
          </a:p>
        </p:txBody>
      </p:sp>
      <p:sp>
        <p:nvSpPr>
          <p:cNvPr id="3" name="Title 2">
            <a:extLst>
              <a:ext uri="{FF2B5EF4-FFF2-40B4-BE49-F238E27FC236}">
                <a16:creationId xmlns:a16="http://schemas.microsoft.com/office/drawing/2014/main" id="{9114C3A4-211C-3047-B1DC-3642B881045D}"/>
              </a:ext>
            </a:extLst>
          </p:cNvPr>
          <p:cNvSpPr>
            <a:spLocks noGrp="1"/>
          </p:cNvSpPr>
          <p:nvPr>
            <p:ph type="title"/>
          </p:nvPr>
        </p:nvSpPr>
        <p:spPr/>
        <p:txBody>
          <a:bodyPr/>
          <a:lstStyle/>
          <a:p>
            <a:r>
              <a:rPr lang="en-US" dirty="0"/>
              <a:t>Function that Restricts Instance Size (2)</a:t>
            </a:r>
          </a:p>
        </p:txBody>
      </p:sp>
    </p:spTree>
    <p:extLst>
      <p:ext uri="{BB962C8B-B14F-4D97-AF65-F5344CB8AC3E}">
        <p14:creationId xmlns:p14="http://schemas.microsoft.com/office/powerpoint/2010/main" val="1428313675"/>
      </p:ext>
    </p:extLst>
  </p:cSld>
  <p:clrMapOvr>
    <a:masterClrMapping/>
  </p:clrMapOvr>
  <p:transition spd="med"/>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48DD78F-98FB-754B-BCE5-C7ED007CA7C0}"/>
              </a:ext>
            </a:extLst>
          </p:cNvPr>
          <p:cNvSpPr>
            <a:spLocks noGrp="1"/>
          </p:cNvSpPr>
          <p:nvPr>
            <p:ph type="body" idx="1"/>
          </p:nvPr>
        </p:nvSpPr>
        <p:spPr/>
        <p:txBody>
          <a:bodyPr/>
          <a:lstStyle/>
          <a:p>
            <a:pPr marL="0" indent="0">
              <a:buNone/>
            </a:pPr>
            <a:r>
              <a:rPr lang="en-US" dirty="0">
                <a:latin typeface="Courier" pitchFamily="2" charset="0"/>
              </a:rPr>
              <a:t># Allowed EC2 Instance Types</a:t>
            </a:r>
          </a:p>
          <a:p>
            <a:pPr marL="0" indent="0">
              <a:buNone/>
            </a:pPr>
            <a:r>
              <a:rPr lang="en-US" dirty="0">
                <a:solidFill>
                  <a:srgbClr val="FF0000"/>
                </a:solidFill>
                <a:latin typeface="Courier" pitchFamily="2" charset="0"/>
              </a:rPr>
              <a:t>allowed_types</a:t>
            </a:r>
            <a:r>
              <a:rPr lang="en-US" dirty="0">
                <a:latin typeface="Courier" pitchFamily="2" charset="0"/>
              </a:rPr>
              <a:t> = [</a:t>
            </a:r>
          </a:p>
          <a:p>
            <a:pPr marL="0" indent="0">
              <a:buNone/>
            </a:pPr>
            <a:r>
              <a:rPr lang="en-US" dirty="0">
                <a:latin typeface="Courier" pitchFamily="2" charset="0"/>
              </a:rPr>
              <a:t>  "t2.small",</a:t>
            </a:r>
          </a:p>
          <a:p>
            <a:pPr marL="0" indent="0">
              <a:buNone/>
            </a:pPr>
            <a:r>
              <a:rPr lang="en-US" dirty="0">
                <a:latin typeface="Courier" pitchFamily="2" charset="0"/>
              </a:rPr>
              <a:t>  "t2.medium",</a:t>
            </a:r>
          </a:p>
          <a:p>
            <a:pPr marL="0" indent="0">
              <a:buNone/>
            </a:pPr>
            <a:r>
              <a:rPr lang="en-US" dirty="0">
                <a:latin typeface="Courier" pitchFamily="2" charset="0"/>
              </a:rPr>
              <a:t>  "t2.large",</a:t>
            </a:r>
          </a:p>
          <a:p>
            <a:pPr marL="0" indent="0">
              <a:buNone/>
            </a:pPr>
            <a:r>
              <a:rPr lang="en-US" dirty="0">
                <a:latin typeface="Courier" pitchFamily="2" charset="0"/>
              </a:rPr>
              <a:t>]</a:t>
            </a:r>
            <a:endParaRPr lang="en-US" dirty="0"/>
          </a:p>
        </p:txBody>
      </p:sp>
      <p:sp>
        <p:nvSpPr>
          <p:cNvPr id="3" name="Title 2">
            <a:extLst>
              <a:ext uri="{FF2B5EF4-FFF2-40B4-BE49-F238E27FC236}">
                <a16:creationId xmlns:a16="http://schemas.microsoft.com/office/drawing/2014/main" id="{9114C3A4-211C-3047-B1DC-3642B881045D}"/>
              </a:ext>
            </a:extLst>
          </p:cNvPr>
          <p:cNvSpPr>
            <a:spLocks noGrp="1"/>
          </p:cNvSpPr>
          <p:nvPr>
            <p:ph type="title"/>
          </p:nvPr>
        </p:nvSpPr>
        <p:spPr/>
        <p:txBody>
          <a:bodyPr/>
          <a:lstStyle/>
          <a:p>
            <a:r>
              <a:rPr lang="en-US" dirty="0"/>
              <a:t>Lists in Sentinel Policies</a:t>
            </a:r>
          </a:p>
        </p:txBody>
      </p:sp>
    </p:spTree>
    <p:extLst>
      <p:ext uri="{BB962C8B-B14F-4D97-AF65-F5344CB8AC3E}">
        <p14:creationId xmlns:p14="http://schemas.microsoft.com/office/powerpoint/2010/main" val="3093814952"/>
      </p:ext>
    </p:extLst>
  </p:cSld>
  <p:clrMapOvr>
    <a:masterClrMapping/>
  </p:clrMapOvr>
  <p:transition spd="med"/>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48DD78F-98FB-754B-BCE5-C7ED007CA7C0}"/>
              </a:ext>
            </a:extLst>
          </p:cNvPr>
          <p:cNvSpPr>
            <a:spLocks noGrp="1"/>
          </p:cNvSpPr>
          <p:nvPr>
            <p:ph type="body" idx="1"/>
          </p:nvPr>
        </p:nvSpPr>
        <p:spPr/>
        <p:txBody>
          <a:bodyPr>
            <a:normAutofit/>
          </a:bodyPr>
          <a:lstStyle/>
          <a:p>
            <a:pPr marL="0" indent="0">
              <a:buNone/>
            </a:pPr>
            <a:r>
              <a:rPr lang="en-US" dirty="0">
                <a:solidFill>
                  <a:schemeClr val="bg1"/>
                </a:solidFill>
                <a:latin typeface="Courier" pitchFamily="2" charset="0"/>
              </a:rPr>
              <a:t># Call the validation function </a:t>
            </a:r>
          </a:p>
          <a:p>
            <a:pPr marL="0" indent="0">
              <a:buNone/>
            </a:pPr>
            <a:r>
              <a:rPr lang="en-US" dirty="0">
                <a:solidFill>
                  <a:srgbClr val="FF0000"/>
                </a:solidFill>
                <a:latin typeface="Courier" pitchFamily="2" charset="0"/>
              </a:rPr>
              <a:t>instances_validated = validate_attribute_in_list( </a:t>
            </a:r>
          </a:p>
          <a:p>
            <a:pPr marL="0" indent="0">
              <a:buNone/>
            </a:pPr>
            <a:r>
              <a:rPr lang="en-US" dirty="0">
                <a:solidFill>
                  <a:srgbClr val="FF0000"/>
                </a:solidFill>
                <a:latin typeface="Courier" pitchFamily="2" charset="0"/>
              </a:rPr>
              <a:t>	"aws_instance", "instance_type", allowed_types)</a:t>
            </a:r>
            <a:endParaRPr lang="en-US" dirty="0">
              <a:solidFill>
                <a:schemeClr val="bg1"/>
              </a:solidFill>
              <a:latin typeface="Courier" pitchFamily="2" charset="0"/>
            </a:endParaRPr>
          </a:p>
          <a:p>
            <a:pPr marL="0" indent="0">
              <a:buNone/>
            </a:pPr>
            <a:endParaRPr lang="en-US" dirty="0">
              <a:solidFill>
                <a:schemeClr val="bg1"/>
              </a:solidFill>
              <a:latin typeface="Courier" pitchFamily="2" charset="0"/>
            </a:endParaRPr>
          </a:p>
          <a:p>
            <a:pPr marL="0" indent="0">
              <a:buNone/>
            </a:pPr>
            <a:r>
              <a:rPr lang="en-US" dirty="0">
                <a:solidFill>
                  <a:schemeClr val="bg1"/>
                </a:solidFill>
                <a:latin typeface="Courier" pitchFamily="2" charset="0"/>
              </a:rPr>
              <a:t># Main rule that evaluates the results</a:t>
            </a:r>
          </a:p>
          <a:p>
            <a:pPr marL="0" indent="0">
              <a:buNone/>
            </a:pPr>
            <a:r>
              <a:rPr lang="en-US" dirty="0">
                <a:solidFill>
                  <a:srgbClr val="FF0000"/>
                </a:solidFill>
                <a:latin typeface="Courier" pitchFamily="2" charset="0"/>
              </a:rPr>
              <a:t>main = rule</a:t>
            </a:r>
            <a:r>
              <a:rPr lang="en-US" dirty="0">
                <a:solidFill>
                  <a:schemeClr val="bg1"/>
                </a:solidFill>
                <a:latin typeface="Courier" pitchFamily="2" charset="0"/>
              </a:rPr>
              <a:t> {</a:t>
            </a:r>
          </a:p>
          <a:p>
            <a:pPr marL="635000" indent="-612775">
              <a:buNone/>
            </a:pPr>
            <a:r>
              <a:rPr lang="en-US" dirty="0">
                <a:solidFill>
                  <a:schemeClr val="bg1"/>
                </a:solidFill>
                <a:latin typeface="Courier" pitchFamily="2" charset="0"/>
              </a:rPr>
              <a:t>  </a:t>
            </a:r>
            <a:r>
              <a:rPr lang="en-US" dirty="0">
                <a:solidFill>
                  <a:srgbClr val="FF0000"/>
                </a:solidFill>
                <a:latin typeface="Courier" pitchFamily="2" charset="0"/>
              </a:rPr>
              <a:t>instances_validated</a:t>
            </a:r>
          </a:p>
          <a:p>
            <a:pPr marL="0" indent="0">
              <a:buNone/>
            </a:pPr>
            <a:r>
              <a:rPr lang="en-US" dirty="0">
                <a:solidFill>
                  <a:schemeClr val="bg1"/>
                </a:solidFill>
                <a:latin typeface="Courier" pitchFamily="2" charset="0"/>
              </a:rPr>
              <a:t>}</a:t>
            </a:r>
          </a:p>
        </p:txBody>
      </p:sp>
      <p:sp>
        <p:nvSpPr>
          <p:cNvPr id="3" name="Title 2">
            <a:extLst>
              <a:ext uri="{FF2B5EF4-FFF2-40B4-BE49-F238E27FC236}">
                <a16:creationId xmlns:a16="http://schemas.microsoft.com/office/drawing/2014/main" id="{9114C3A4-211C-3047-B1DC-3642B881045D}"/>
              </a:ext>
            </a:extLst>
          </p:cNvPr>
          <p:cNvSpPr>
            <a:spLocks noGrp="1"/>
          </p:cNvSpPr>
          <p:nvPr>
            <p:ph type="title"/>
          </p:nvPr>
        </p:nvSpPr>
        <p:spPr/>
        <p:txBody>
          <a:bodyPr/>
          <a:lstStyle/>
          <a:p>
            <a:r>
              <a:rPr lang="en-US" dirty="0"/>
              <a:t>Main Rule in a Sentinel Policy</a:t>
            </a:r>
          </a:p>
        </p:txBody>
      </p:sp>
    </p:spTree>
    <p:extLst>
      <p:ext uri="{BB962C8B-B14F-4D97-AF65-F5344CB8AC3E}">
        <p14:creationId xmlns:p14="http://schemas.microsoft.com/office/powerpoint/2010/main" val="3331030731"/>
      </p:ext>
    </p:extLst>
  </p:cSld>
  <p:clrMapOvr>
    <a:masterClrMapping/>
  </p:clrMapOvr>
  <p:transition spd="med"/>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AD00334-7B71-6343-8863-4DD3A5939D4C}"/>
              </a:ext>
            </a:extLst>
          </p:cNvPr>
          <p:cNvSpPr>
            <a:spLocks noGrp="1"/>
          </p:cNvSpPr>
          <p:nvPr>
            <p:ph type="body" idx="1"/>
          </p:nvPr>
        </p:nvSpPr>
        <p:spPr/>
        <p:txBody>
          <a:bodyPr/>
          <a:lstStyle/>
          <a:p>
            <a:r>
              <a:rPr lang="en-US" dirty="0"/>
              <a:t>To test your policy with the Sentinel CLI, you first need to set up test cases that use the tfplan mock you generated earlier.</a:t>
            </a:r>
          </a:p>
          <a:p>
            <a:r>
              <a:rPr lang="en-US" dirty="0"/>
              <a:t>Under the directory containing your policy, create a </a:t>
            </a:r>
            <a:r>
              <a:rPr lang="en-US" b="1" dirty="0">
                <a:solidFill>
                  <a:schemeClr val="bg1"/>
                </a:solidFill>
              </a:rPr>
              <a:t>test</a:t>
            </a:r>
            <a:r>
              <a:rPr lang="en-US" dirty="0"/>
              <a:t> directory.</a:t>
            </a:r>
          </a:p>
          <a:p>
            <a:r>
              <a:rPr lang="en-US" dirty="0"/>
              <a:t>Under the test directory, create a directory with the same name as your policy, but without the ".sentinel" extension.</a:t>
            </a:r>
          </a:p>
          <a:p>
            <a:r>
              <a:rPr lang="en-US" dirty="0"/>
              <a:t>So, for our restrict-ec2-instance-type.sentinel policy, we create the </a:t>
            </a:r>
            <a:r>
              <a:rPr lang="en-US" b="1" dirty="0"/>
              <a:t>restrict-ec2-instance-type</a:t>
            </a:r>
            <a:r>
              <a:rPr lang="en-US" dirty="0"/>
              <a:t> directory under the test directory.</a:t>
            </a:r>
          </a:p>
          <a:p>
            <a:r>
              <a:rPr lang="en-US" dirty="0"/>
              <a:t>Copy the mock-tfplan.sentinel mock file that you downloaded and extracted from your workspace to this directory.</a:t>
            </a:r>
          </a:p>
          <a:p>
            <a:endParaRPr lang="en-US" dirty="0"/>
          </a:p>
        </p:txBody>
      </p:sp>
      <p:sp>
        <p:nvSpPr>
          <p:cNvPr id="3" name="Title 2">
            <a:extLst>
              <a:ext uri="{FF2B5EF4-FFF2-40B4-BE49-F238E27FC236}">
                <a16:creationId xmlns:a16="http://schemas.microsoft.com/office/drawing/2014/main" id="{1250BEA7-35BC-7046-A623-1E195F0DE49D}"/>
              </a:ext>
            </a:extLst>
          </p:cNvPr>
          <p:cNvSpPr>
            <a:spLocks noGrp="1"/>
          </p:cNvSpPr>
          <p:nvPr>
            <p:ph type="title"/>
          </p:nvPr>
        </p:nvSpPr>
        <p:spPr/>
        <p:txBody>
          <a:bodyPr>
            <a:normAutofit/>
          </a:bodyPr>
          <a:lstStyle/>
          <a:p>
            <a:r>
              <a:rPr lang="en-US" dirty="0"/>
              <a:t>Creating Test Cases for the CLI (1)</a:t>
            </a:r>
          </a:p>
        </p:txBody>
      </p:sp>
    </p:spTree>
    <p:extLst>
      <p:ext uri="{BB962C8B-B14F-4D97-AF65-F5344CB8AC3E}">
        <p14:creationId xmlns:p14="http://schemas.microsoft.com/office/powerpoint/2010/main" val="3773377303"/>
      </p:ext>
    </p:extLst>
  </p:cSld>
  <p:clrMapOvr>
    <a:masterClrMapping/>
  </p:clrMapOvr>
  <p:transition spd="med"/>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AD00334-7B71-6343-8863-4DD3A5939D4C}"/>
              </a:ext>
            </a:extLst>
          </p:cNvPr>
          <p:cNvSpPr>
            <a:spLocks noGrp="1"/>
          </p:cNvSpPr>
          <p:nvPr>
            <p:ph type="body" idx="1"/>
          </p:nvPr>
        </p:nvSpPr>
        <p:spPr/>
        <p:txBody>
          <a:bodyPr>
            <a:normAutofit fontScale="85000" lnSpcReduction="20000"/>
          </a:bodyPr>
          <a:lstStyle/>
          <a:p>
            <a:r>
              <a:rPr lang="en-US" dirty="0"/>
              <a:t>Copy the mock-tfplan.sentinel mock file that you downloaded and extracted from your workspace to this directory.</a:t>
            </a:r>
          </a:p>
          <a:p>
            <a:r>
              <a:rPr lang="en-US" dirty="0"/>
              <a:t>Change the name of the mock file to </a:t>
            </a:r>
            <a:r>
              <a:rPr lang="en-US" b="1" dirty="0"/>
              <a:t>mock-tfplan-pass.sentinel</a:t>
            </a:r>
            <a:r>
              <a:rPr lang="en-US" dirty="0"/>
              <a:t>.</a:t>
            </a:r>
          </a:p>
          <a:p>
            <a:r>
              <a:rPr lang="en-US" dirty="0"/>
              <a:t>Create a second copy of the file and call it </a:t>
            </a:r>
            <a:r>
              <a:rPr lang="en-US" b="1" dirty="0"/>
              <a:t>mock-tfplan-fail.sentinel</a:t>
            </a:r>
            <a:r>
              <a:rPr lang="en-US" dirty="0"/>
              <a:t>.</a:t>
            </a:r>
          </a:p>
          <a:p>
            <a:r>
              <a:rPr lang="en-US" dirty="0"/>
              <a:t>Create a </a:t>
            </a:r>
            <a:r>
              <a:rPr lang="en-US" b="1" dirty="0"/>
              <a:t>pass.json</a:t>
            </a:r>
            <a:r>
              <a:rPr lang="en-US" dirty="0"/>
              <a:t> file that looks like this:</a:t>
            </a:r>
          </a:p>
          <a:p>
            <a:pPr marL="22225" indent="0">
              <a:buNone/>
            </a:pPr>
            <a:r>
              <a:rPr lang="en-US" dirty="0">
                <a:latin typeface="Courier" pitchFamily="2" charset="0"/>
              </a:rPr>
              <a:t>{</a:t>
            </a:r>
          </a:p>
          <a:p>
            <a:pPr marL="22225" indent="0">
              <a:buNone/>
            </a:pPr>
            <a:r>
              <a:rPr lang="en-US" dirty="0">
                <a:latin typeface="Courier" pitchFamily="2" charset="0"/>
              </a:rPr>
              <a:t>  "mock": {</a:t>
            </a:r>
          </a:p>
          <a:p>
            <a:pPr marL="22225" indent="0">
              <a:buNone/>
            </a:pPr>
            <a:r>
              <a:rPr lang="en-US" dirty="0">
                <a:latin typeface="Courier" pitchFamily="2" charset="0"/>
              </a:rPr>
              <a:t>    "tfplan": "mock-tfplan-pass.sentinel"</a:t>
            </a:r>
          </a:p>
          <a:p>
            <a:pPr marL="22225" indent="0">
              <a:buNone/>
            </a:pPr>
            <a:r>
              <a:rPr lang="en-US" dirty="0">
                <a:latin typeface="Courier" pitchFamily="2" charset="0"/>
              </a:rPr>
              <a:t>  },</a:t>
            </a:r>
          </a:p>
          <a:p>
            <a:pPr marL="22225" indent="0">
              <a:buNone/>
            </a:pPr>
            <a:r>
              <a:rPr lang="en-US" dirty="0">
                <a:latin typeface="Courier" pitchFamily="2" charset="0"/>
              </a:rPr>
              <a:t>  "test": {</a:t>
            </a:r>
          </a:p>
          <a:p>
            <a:pPr marL="22225" indent="0">
              <a:buNone/>
            </a:pPr>
            <a:r>
              <a:rPr lang="en-US" dirty="0">
                <a:latin typeface="Courier" pitchFamily="2" charset="0"/>
              </a:rPr>
              <a:t>    "main": true</a:t>
            </a:r>
          </a:p>
          <a:p>
            <a:pPr marL="22225" indent="0">
              <a:buNone/>
            </a:pPr>
            <a:r>
              <a:rPr lang="en-US" dirty="0">
                <a:latin typeface="Courier" pitchFamily="2" charset="0"/>
              </a:rPr>
              <a:t>  }</a:t>
            </a:r>
          </a:p>
          <a:p>
            <a:pPr marL="22225" indent="0">
              <a:buNone/>
            </a:pPr>
            <a:r>
              <a:rPr lang="en-US" dirty="0">
                <a:latin typeface="Courier" pitchFamily="2" charset="0"/>
              </a:rPr>
              <a:t>}</a:t>
            </a:r>
          </a:p>
          <a:p>
            <a:endParaRPr lang="en-US" dirty="0"/>
          </a:p>
        </p:txBody>
      </p:sp>
      <p:sp>
        <p:nvSpPr>
          <p:cNvPr id="3" name="Title 2">
            <a:extLst>
              <a:ext uri="{FF2B5EF4-FFF2-40B4-BE49-F238E27FC236}">
                <a16:creationId xmlns:a16="http://schemas.microsoft.com/office/drawing/2014/main" id="{1250BEA7-35BC-7046-A623-1E195F0DE49D}"/>
              </a:ext>
            </a:extLst>
          </p:cNvPr>
          <p:cNvSpPr>
            <a:spLocks noGrp="1"/>
          </p:cNvSpPr>
          <p:nvPr>
            <p:ph type="title"/>
          </p:nvPr>
        </p:nvSpPr>
        <p:spPr/>
        <p:txBody>
          <a:bodyPr>
            <a:normAutofit/>
          </a:bodyPr>
          <a:lstStyle/>
          <a:p>
            <a:r>
              <a:rPr lang="en-US" dirty="0"/>
              <a:t>Creating Test Cases for the CLI (2)</a:t>
            </a:r>
          </a:p>
        </p:txBody>
      </p:sp>
    </p:spTree>
    <p:extLst>
      <p:ext uri="{BB962C8B-B14F-4D97-AF65-F5344CB8AC3E}">
        <p14:creationId xmlns:p14="http://schemas.microsoft.com/office/powerpoint/2010/main" val="3825330448"/>
      </p:ext>
    </p:extLst>
  </p:cSld>
  <p:clrMapOvr>
    <a:masterClrMapping/>
  </p:clrMapOvr>
  <p:transition spd="med"/>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AD00334-7B71-6343-8863-4DD3A5939D4C}"/>
              </a:ext>
            </a:extLst>
          </p:cNvPr>
          <p:cNvSpPr>
            <a:spLocks noGrp="1"/>
          </p:cNvSpPr>
          <p:nvPr>
            <p:ph type="body" idx="1"/>
          </p:nvPr>
        </p:nvSpPr>
        <p:spPr/>
        <p:txBody>
          <a:bodyPr>
            <a:normAutofit lnSpcReduction="10000"/>
          </a:bodyPr>
          <a:lstStyle/>
          <a:p>
            <a:r>
              <a:rPr lang="en-US" dirty="0"/>
              <a:t>Create a </a:t>
            </a:r>
            <a:r>
              <a:rPr lang="en-US" b="1" dirty="0"/>
              <a:t>fail.json</a:t>
            </a:r>
            <a:r>
              <a:rPr lang="en-US" dirty="0"/>
              <a:t> file that looks like this:</a:t>
            </a:r>
          </a:p>
          <a:p>
            <a:pPr marL="22225" indent="0">
              <a:buNone/>
            </a:pPr>
            <a:r>
              <a:rPr lang="en-US" sz="4100" dirty="0">
                <a:latin typeface="Courier" pitchFamily="2" charset="0"/>
              </a:rPr>
              <a:t>{</a:t>
            </a:r>
          </a:p>
          <a:p>
            <a:pPr marL="22225" indent="0">
              <a:buNone/>
            </a:pPr>
            <a:r>
              <a:rPr lang="en-US" sz="4100" dirty="0">
                <a:latin typeface="Courier" pitchFamily="2" charset="0"/>
              </a:rPr>
              <a:t>  "mock": {</a:t>
            </a:r>
          </a:p>
          <a:p>
            <a:pPr marL="22225" indent="0">
              <a:buNone/>
            </a:pPr>
            <a:r>
              <a:rPr lang="en-US" sz="4100" dirty="0">
                <a:latin typeface="Courier" pitchFamily="2" charset="0"/>
              </a:rPr>
              <a:t>    "tfplan": "mock-tfplan-fail.sentinel"</a:t>
            </a:r>
          </a:p>
          <a:p>
            <a:pPr marL="22225" indent="0">
              <a:buNone/>
            </a:pPr>
            <a:r>
              <a:rPr lang="en-US" sz="4100" dirty="0">
                <a:latin typeface="Courier" pitchFamily="2" charset="0"/>
              </a:rPr>
              <a:t>  },</a:t>
            </a:r>
          </a:p>
          <a:p>
            <a:pPr marL="22225" indent="0">
              <a:buNone/>
            </a:pPr>
            <a:r>
              <a:rPr lang="en-US" sz="4100" dirty="0">
                <a:latin typeface="Courier" pitchFamily="2" charset="0"/>
              </a:rPr>
              <a:t>  "test": {</a:t>
            </a:r>
          </a:p>
          <a:p>
            <a:pPr marL="22225" indent="0">
              <a:buNone/>
            </a:pPr>
            <a:r>
              <a:rPr lang="en-US" sz="4100" dirty="0">
                <a:latin typeface="Courier" pitchFamily="2" charset="0"/>
              </a:rPr>
              <a:t>    "main": false</a:t>
            </a:r>
          </a:p>
          <a:p>
            <a:pPr marL="22225" indent="0">
              <a:buNone/>
            </a:pPr>
            <a:r>
              <a:rPr lang="en-US" sz="4100" dirty="0">
                <a:latin typeface="Courier" pitchFamily="2" charset="0"/>
              </a:rPr>
              <a:t>  }</a:t>
            </a:r>
          </a:p>
          <a:p>
            <a:pPr marL="22225" indent="0">
              <a:buNone/>
            </a:pPr>
            <a:r>
              <a:rPr lang="en-US" sz="4100" dirty="0">
                <a:latin typeface="Courier" pitchFamily="2" charset="0"/>
              </a:rPr>
              <a:t>}</a:t>
            </a:r>
          </a:p>
          <a:p>
            <a:r>
              <a:rPr lang="en-US" dirty="0"/>
              <a:t>Sometimes, you will want multiple fail test cases to test multiple ways in which a policy could fail. Each will have its own mock file.</a:t>
            </a:r>
          </a:p>
        </p:txBody>
      </p:sp>
      <p:sp>
        <p:nvSpPr>
          <p:cNvPr id="3" name="Title 2">
            <a:extLst>
              <a:ext uri="{FF2B5EF4-FFF2-40B4-BE49-F238E27FC236}">
                <a16:creationId xmlns:a16="http://schemas.microsoft.com/office/drawing/2014/main" id="{1250BEA7-35BC-7046-A623-1E195F0DE49D}"/>
              </a:ext>
            </a:extLst>
          </p:cNvPr>
          <p:cNvSpPr>
            <a:spLocks noGrp="1"/>
          </p:cNvSpPr>
          <p:nvPr>
            <p:ph type="title"/>
          </p:nvPr>
        </p:nvSpPr>
        <p:spPr/>
        <p:txBody>
          <a:bodyPr>
            <a:normAutofit/>
          </a:bodyPr>
          <a:lstStyle/>
          <a:p>
            <a:r>
              <a:rPr lang="en-US" dirty="0"/>
              <a:t>Creating Test Cases for the CLI (3)</a:t>
            </a:r>
          </a:p>
        </p:txBody>
      </p:sp>
    </p:spTree>
    <p:extLst>
      <p:ext uri="{BB962C8B-B14F-4D97-AF65-F5344CB8AC3E}">
        <p14:creationId xmlns:p14="http://schemas.microsoft.com/office/powerpoint/2010/main" val="882775980"/>
      </p:ext>
    </p:extLst>
  </p:cSld>
  <p:clrMapOvr>
    <a:masterClrMapping/>
  </p:clrMapOvr>
  <p:transition spd="med"/>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AD00334-7B71-6343-8863-4DD3A5939D4C}"/>
              </a:ext>
            </a:extLst>
          </p:cNvPr>
          <p:cNvSpPr>
            <a:spLocks noGrp="1"/>
          </p:cNvSpPr>
          <p:nvPr>
            <p:ph type="body" idx="1"/>
          </p:nvPr>
        </p:nvSpPr>
        <p:spPr/>
        <p:txBody>
          <a:bodyPr/>
          <a:lstStyle/>
          <a:p>
            <a:r>
              <a:rPr lang="en-US" dirty="0"/>
              <a:t>Edit the mock-tfplan-pass.sentinel mock file and make sure that all values of </a:t>
            </a:r>
            <a:r>
              <a:rPr lang="en-US" b="1" dirty="0"/>
              <a:t>instance_type</a:t>
            </a:r>
            <a:r>
              <a:rPr lang="en-US" dirty="0"/>
              <a:t> are set to a value such as </a:t>
            </a:r>
            <a:r>
              <a:rPr lang="en-US" b="1" dirty="0"/>
              <a:t>"t2.small"</a:t>
            </a:r>
            <a:r>
              <a:rPr lang="en-US" dirty="0"/>
              <a:t> that is in the allowed_types list.</a:t>
            </a:r>
          </a:p>
          <a:p>
            <a:r>
              <a:rPr lang="en-US" dirty="0"/>
              <a:t>Edit the mock-tfplan-fail.sentinel mock file and make sure that at least one value of </a:t>
            </a:r>
            <a:r>
              <a:rPr lang="en-US" b="1" dirty="0"/>
              <a:t>instance_type</a:t>
            </a:r>
            <a:r>
              <a:rPr lang="en-US" dirty="0"/>
              <a:t> is set to a value such as </a:t>
            </a:r>
            <a:r>
              <a:rPr lang="en-US" b="1" dirty="0"/>
              <a:t>"m5.large"</a:t>
            </a:r>
            <a:r>
              <a:rPr lang="en-US" dirty="0"/>
              <a:t> that is not in the allowed_types list.</a:t>
            </a:r>
          </a:p>
          <a:p>
            <a:r>
              <a:rPr lang="en-US" dirty="0"/>
              <a:t>Sometimes, you will want multiple pass test cases.</a:t>
            </a:r>
          </a:p>
        </p:txBody>
      </p:sp>
      <p:sp>
        <p:nvSpPr>
          <p:cNvPr id="3" name="Title 2">
            <a:extLst>
              <a:ext uri="{FF2B5EF4-FFF2-40B4-BE49-F238E27FC236}">
                <a16:creationId xmlns:a16="http://schemas.microsoft.com/office/drawing/2014/main" id="{1250BEA7-35BC-7046-A623-1E195F0DE49D}"/>
              </a:ext>
            </a:extLst>
          </p:cNvPr>
          <p:cNvSpPr>
            <a:spLocks noGrp="1"/>
          </p:cNvSpPr>
          <p:nvPr>
            <p:ph type="title"/>
          </p:nvPr>
        </p:nvSpPr>
        <p:spPr/>
        <p:txBody>
          <a:bodyPr>
            <a:normAutofit/>
          </a:bodyPr>
          <a:lstStyle/>
          <a:p>
            <a:r>
              <a:rPr lang="en-US" dirty="0"/>
              <a:t>Creating Test Cases for the CLI (4)</a:t>
            </a:r>
          </a:p>
        </p:txBody>
      </p:sp>
    </p:spTree>
    <p:extLst>
      <p:ext uri="{BB962C8B-B14F-4D97-AF65-F5344CB8AC3E}">
        <p14:creationId xmlns:p14="http://schemas.microsoft.com/office/powerpoint/2010/main" val="3879290157"/>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33CDAA9D-BBAA-6A4A-A03D-C0D9FA6B8956}"/>
              </a:ext>
            </a:extLst>
          </p:cNvPr>
          <p:cNvSpPr>
            <a:spLocks noGrp="1"/>
          </p:cNvSpPr>
          <p:nvPr>
            <p:ph type="body" idx="1"/>
          </p:nvPr>
        </p:nvSpPr>
        <p:spPr/>
        <p:txBody>
          <a:bodyPr>
            <a:normAutofit lnSpcReduction="10000"/>
          </a:bodyPr>
          <a:lstStyle/>
          <a:p>
            <a:r>
              <a:rPr lang="en-US" dirty="0"/>
              <a:t>HashiCorp customers are using Sentinel to implement governance policies like the following in Terraform Cloud/Enterprise:</a:t>
            </a:r>
          </a:p>
          <a:p>
            <a:pPr lvl="1"/>
            <a:r>
              <a:rPr lang="en-US" dirty="0"/>
              <a:t>Enforce security standards:</a:t>
            </a:r>
          </a:p>
          <a:p>
            <a:pPr lvl="2"/>
            <a:r>
              <a:rPr lang="en-US" sz="4400" dirty="0"/>
              <a:t>Require all S3 buckets use the private ACL and be encrypted by KMS.</a:t>
            </a:r>
          </a:p>
          <a:p>
            <a:pPr lvl="2"/>
            <a:r>
              <a:rPr lang="en-US" sz="4400" dirty="0"/>
              <a:t>Restrict which roles the AWS provider can assume.</a:t>
            </a:r>
          </a:p>
          <a:p>
            <a:pPr lvl="2"/>
            <a:r>
              <a:rPr lang="en-US" dirty="0"/>
              <a:t>Blacklist resources, data sources, providers, or provisioners.</a:t>
            </a:r>
            <a:endParaRPr lang="en-US" sz="4400" dirty="0"/>
          </a:p>
          <a:p>
            <a:pPr lvl="1"/>
            <a:r>
              <a:rPr lang="en-US" dirty="0"/>
              <a:t>Avoid excessive costs:</a:t>
            </a:r>
          </a:p>
          <a:p>
            <a:pPr lvl="2"/>
            <a:r>
              <a:rPr lang="en-US" dirty="0"/>
              <a:t>Limit the sizes of VMs and Kubernetes clusters in public clouds.</a:t>
            </a:r>
          </a:p>
          <a:p>
            <a:pPr lvl="2"/>
            <a:r>
              <a:rPr lang="en-US" dirty="0"/>
              <a:t>Limit the monthly spend of each Terraform workspace.</a:t>
            </a:r>
          </a:p>
          <a:p>
            <a:pPr lvl="1"/>
            <a:r>
              <a:rPr lang="en-US" dirty="0"/>
              <a:t>Enforce mandatory tags on resources provisioned by Terraform.</a:t>
            </a:r>
          </a:p>
          <a:p>
            <a:pPr lvl="1"/>
            <a:r>
              <a:rPr lang="en-US" dirty="0"/>
              <a:t>Mandate that all modules come from the Private Module Registry.</a:t>
            </a:r>
          </a:p>
          <a:p>
            <a:pPr lvl="1"/>
            <a:r>
              <a:rPr lang="en-US" dirty="0"/>
              <a:t>Enforce specific Terraform coding conventions.</a:t>
            </a:r>
          </a:p>
        </p:txBody>
      </p:sp>
      <p:sp>
        <p:nvSpPr>
          <p:cNvPr id="5" name="Title 4">
            <a:extLst>
              <a:ext uri="{FF2B5EF4-FFF2-40B4-BE49-F238E27FC236}">
                <a16:creationId xmlns:a16="http://schemas.microsoft.com/office/drawing/2014/main" id="{066BD642-E3BE-004D-BF95-0068CAC4B748}"/>
              </a:ext>
            </a:extLst>
          </p:cNvPr>
          <p:cNvSpPr>
            <a:spLocks noGrp="1"/>
          </p:cNvSpPr>
          <p:nvPr>
            <p:ph type="title"/>
          </p:nvPr>
        </p:nvSpPr>
        <p:spPr/>
        <p:txBody>
          <a:bodyPr>
            <a:normAutofit fontScale="90000"/>
          </a:bodyPr>
          <a:lstStyle/>
          <a:p>
            <a:r>
              <a:rPr lang="en-US" dirty="0"/>
              <a:t>How Customers are Using Sentinel in Terraform</a:t>
            </a:r>
          </a:p>
        </p:txBody>
      </p:sp>
    </p:spTree>
    <p:extLst>
      <p:ext uri="{BB962C8B-B14F-4D97-AF65-F5344CB8AC3E}">
        <p14:creationId xmlns:p14="http://schemas.microsoft.com/office/powerpoint/2010/main" val="54241815"/>
      </p:ext>
    </p:extLst>
  </p:cSld>
  <p:clrMapOvr>
    <a:masterClrMapping/>
  </p:clrMapOvr>
  <p:transition spd="med"/>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AD00334-7B71-6343-8863-4DD3A5939D4C}"/>
              </a:ext>
            </a:extLst>
          </p:cNvPr>
          <p:cNvSpPr>
            <a:spLocks noGrp="1"/>
          </p:cNvSpPr>
          <p:nvPr>
            <p:ph type="body" idx="1"/>
          </p:nvPr>
        </p:nvSpPr>
        <p:spPr/>
        <p:txBody>
          <a:bodyPr/>
          <a:lstStyle/>
          <a:p>
            <a:r>
              <a:rPr lang="en-US" dirty="0"/>
              <a:t>Now that you have set up your test cases, you can test your policy with the Sentinel CLI.</a:t>
            </a:r>
          </a:p>
          <a:p>
            <a:r>
              <a:rPr lang="en-US" dirty="0"/>
              <a:t>Navigate back to the directory containing your policy.</a:t>
            </a:r>
          </a:p>
          <a:p>
            <a:r>
              <a:rPr lang="en-US" dirty="0"/>
              <a:t>Run the following command:</a:t>
            </a:r>
          </a:p>
          <a:p>
            <a:pPr marL="22225" indent="0">
              <a:buNone/>
            </a:pPr>
            <a:r>
              <a:rPr lang="en-US" dirty="0">
                <a:solidFill>
                  <a:srgbClr val="FF0000"/>
                </a:solidFill>
                <a:latin typeface="Courier" pitchFamily="2" charset="0"/>
              </a:rPr>
              <a:t>sentinel test –run=ec2</a:t>
            </a:r>
          </a:p>
          <a:p>
            <a:r>
              <a:rPr lang="en-US" dirty="0"/>
              <a:t>To see the outputs of the print statements, change this to:</a:t>
            </a:r>
          </a:p>
          <a:p>
            <a:pPr marL="22225" indent="0">
              <a:buNone/>
            </a:pPr>
            <a:r>
              <a:rPr lang="en-US" dirty="0">
                <a:solidFill>
                  <a:srgbClr val="FF0000"/>
                </a:solidFill>
                <a:latin typeface="Courier" pitchFamily="2" charset="0"/>
              </a:rPr>
              <a:t>sentinel test –run=ec2 –verbose</a:t>
            </a:r>
          </a:p>
          <a:p>
            <a:r>
              <a:rPr lang="en-US" dirty="0">
                <a:solidFill>
                  <a:schemeClr val="tx2"/>
                </a:solidFill>
                <a:latin typeface="Verdana" panose="020B0604030504040204" pitchFamily="34" charset="0"/>
                <a:ea typeface="Verdana" panose="020B0604030504040204" pitchFamily="34" charset="0"/>
                <a:cs typeface="Verdana" panose="020B0604030504040204" pitchFamily="34" charset="0"/>
              </a:rPr>
              <a:t>You can also apply a policy with the </a:t>
            </a:r>
            <a:r>
              <a:rPr lang="en-US" dirty="0">
                <a:solidFill>
                  <a:srgbClr val="FF0000"/>
                </a:solidFill>
                <a:latin typeface="Courier" pitchFamily="2" charset="0"/>
                <a:ea typeface="Verdana" panose="020B0604030504040204" pitchFamily="34" charset="0"/>
                <a:cs typeface="Verdana" panose="020B0604030504040204" pitchFamily="34" charset="0"/>
              </a:rPr>
              <a:t>sentinel apply</a:t>
            </a:r>
            <a:r>
              <a:rPr lang="en-US" dirty="0">
                <a:solidFill>
                  <a:schemeClr val="tx2"/>
                </a:solidFill>
                <a:latin typeface="Verdana" panose="020B0604030504040204" pitchFamily="34" charset="0"/>
                <a:ea typeface="Verdana" panose="020B0604030504040204" pitchFamily="34" charset="0"/>
                <a:cs typeface="Verdana" panose="020B0604030504040204" pitchFamily="34" charset="0"/>
              </a:rPr>
              <a:t> command, but you must set up a Sentinel configuration file that references any required mock files.</a:t>
            </a:r>
          </a:p>
        </p:txBody>
      </p:sp>
      <p:sp>
        <p:nvSpPr>
          <p:cNvPr id="3" name="Title 2">
            <a:extLst>
              <a:ext uri="{FF2B5EF4-FFF2-40B4-BE49-F238E27FC236}">
                <a16:creationId xmlns:a16="http://schemas.microsoft.com/office/drawing/2014/main" id="{1250BEA7-35BC-7046-A623-1E195F0DE49D}"/>
              </a:ext>
            </a:extLst>
          </p:cNvPr>
          <p:cNvSpPr>
            <a:spLocks noGrp="1"/>
          </p:cNvSpPr>
          <p:nvPr>
            <p:ph type="title"/>
          </p:nvPr>
        </p:nvSpPr>
        <p:spPr/>
        <p:txBody>
          <a:bodyPr>
            <a:normAutofit/>
          </a:bodyPr>
          <a:lstStyle/>
          <a:p>
            <a:r>
              <a:rPr lang="en-US" dirty="0"/>
              <a:t>Testing Your Policy with the CLI (1)</a:t>
            </a:r>
          </a:p>
        </p:txBody>
      </p:sp>
    </p:spTree>
    <p:extLst>
      <p:ext uri="{BB962C8B-B14F-4D97-AF65-F5344CB8AC3E}">
        <p14:creationId xmlns:p14="http://schemas.microsoft.com/office/powerpoint/2010/main" val="2188791736"/>
      </p:ext>
    </p:extLst>
  </p:cSld>
  <p:clrMapOvr>
    <a:masterClrMapping/>
  </p:clrMapOvr>
  <p:transition spd="med"/>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AD00334-7B71-6343-8863-4DD3A5939D4C}"/>
              </a:ext>
            </a:extLst>
          </p:cNvPr>
          <p:cNvSpPr>
            <a:spLocks noGrp="1"/>
          </p:cNvSpPr>
          <p:nvPr>
            <p:ph type="body" idx="1"/>
          </p:nvPr>
        </p:nvSpPr>
        <p:spPr/>
        <p:txBody>
          <a:bodyPr>
            <a:normAutofit fontScale="92500" lnSpcReduction="20000"/>
          </a:bodyPr>
          <a:lstStyle/>
          <a:p>
            <a:r>
              <a:rPr lang="en-US" dirty="0">
                <a:solidFill>
                  <a:schemeClr val="bg1"/>
                </a:solidFill>
                <a:latin typeface="Verdana" panose="020B0604030504040204" pitchFamily="34" charset="0"/>
                <a:ea typeface="Verdana" panose="020B0604030504040204" pitchFamily="34" charset="0"/>
                <a:cs typeface="Verdana" panose="020B0604030504040204" pitchFamily="34" charset="0"/>
              </a:rPr>
              <a:t>The first command gives:</a:t>
            </a:r>
          </a:p>
          <a:p>
            <a:pPr marL="22225" indent="0">
              <a:buNone/>
            </a:pPr>
            <a:r>
              <a:rPr lang="en-US" sz="4200" b="1" dirty="0">
                <a:solidFill>
                  <a:srgbClr val="00B050"/>
                </a:solidFill>
              </a:rPr>
              <a:t>PASS - restrict-ec2-instance-type.sentinel</a:t>
            </a:r>
            <a:endParaRPr lang="en-US" sz="4200" dirty="0">
              <a:solidFill>
                <a:srgbClr val="00B050"/>
              </a:solidFill>
            </a:endParaRPr>
          </a:p>
          <a:p>
            <a:pPr marL="22225" indent="0">
              <a:buNone/>
            </a:pPr>
            <a:r>
              <a:rPr lang="en-US" sz="4200" b="1" dirty="0">
                <a:solidFill>
                  <a:srgbClr val="00B050"/>
                </a:solidFill>
              </a:rPr>
              <a:t>  PASS - test/restrict-ec2-instance-type/fail.json</a:t>
            </a:r>
            <a:endParaRPr lang="en-US" sz="4200" dirty="0">
              <a:solidFill>
                <a:srgbClr val="00B050"/>
              </a:solidFill>
            </a:endParaRPr>
          </a:p>
          <a:p>
            <a:pPr marL="22225" indent="0">
              <a:buNone/>
            </a:pPr>
            <a:r>
              <a:rPr lang="en-US" sz="4200" b="1" dirty="0">
                <a:solidFill>
                  <a:srgbClr val="00B050"/>
                </a:solidFill>
              </a:rPr>
              <a:t>  PASS - test/restrict-ec2-instance-type/pass.json</a:t>
            </a:r>
            <a:endParaRPr lang="en-US" sz="4200" dirty="0">
              <a:solidFill>
                <a:srgbClr val="00B050"/>
              </a:solidFill>
              <a:latin typeface="Verdana" panose="020B0604030504040204" pitchFamily="34" charset="0"/>
              <a:ea typeface="Verdana" panose="020B0604030504040204" pitchFamily="34" charset="0"/>
              <a:cs typeface="Verdana" panose="020B0604030504040204" pitchFamily="34" charset="0"/>
            </a:endParaRPr>
          </a:p>
          <a:p>
            <a:r>
              <a:rPr lang="en-US" dirty="0">
                <a:solidFill>
                  <a:schemeClr val="bg1"/>
                </a:solidFill>
                <a:latin typeface="Verdana" panose="020B0604030504040204" pitchFamily="34" charset="0"/>
                <a:ea typeface="Verdana" panose="020B0604030504040204" pitchFamily="34" charset="0"/>
                <a:cs typeface="Verdana" panose="020B0604030504040204" pitchFamily="34" charset="0"/>
              </a:rPr>
              <a:t>The second command gives:</a:t>
            </a:r>
          </a:p>
          <a:p>
            <a:pPr marL="22225" indent="0">
              <a:buNone/>
            </a:pPr>
            <a:r>
              <a:rPr lang="en-US" sz="4200" b="1" dirty="0">
                <a:solidFill>
                  <a:srgbClr val="00B050"/>
                </a:solidFill>
              </a:rPr>
              <a:t>PASS - restrict-ec2-instance-type.sentinel</a:t>
            </a:r>
            <a:endParaRPr lang="en-US" sz="4200" dirty="0">
              <a:solidFill>
                <a:srgbClr val="00B050"/>
              </a:solidFill>
            </a:endParaRPr>
          </a:p>
          <a:p>
            <a:pPr marL="22225" indent="0">
              <a:buNone/>
            </a:pPr>
            <a:r>
              <a:rPr lang="en-US" sz="4200" b="1" dirty="0">
                <a:solidFill>
                  <a:srgbClr val="00B050"/>
                </a:solidFill>
              </a:rPr>
              <a:t>  PASS - test/restrict-ec2-instance-type/fail.json</a:t>
            </a:r>
            <a:endParaRPr lang="en-US" sz="4200" dirty="0">
              <a:solidFill>
                <a:srgbClr val="00B050"/>
              </a:solidFill>
            </a:endParaRPr>
          </a:p>
          <a:p>
            <a:pPr marL="22225" indent="0">
              <a:lnSpc>
                <a:spcPct val="120000"/>
              </a:lnSpc>
              <a:spcBef>
                <a:spcPts val="300"/>
              </a:spcBef>
              <a:buNone/>
            </a:pPr>
            <a:r>
              <a:rPr lang="en-US" dirty="0">
                <a:solidFill>
                  <a:srgbClr val="00B050"/>
                </a:solidFill>
              </a:rPr>
              <a:t>    </a:t>
            </a:r>
            <a:r>
              <a:rPr lang="en-US" sz="3500" dirty="0">
                <a:solidFill>
                  <a:srgbClr val="00B050"/>
                </a:solidFill>
              </a:rPr>
              <a:t>logs:</a:t>
            </a:r>
          </a:p>
          <a:p>
            <a:pPr marL="22225" indent="0">
              <a:lnSpc>
                <a:spcPct val="120000"/>
              </a:lnSpc>
              <a:spcBef>
                <a:spcPts val="300"/>
              </a:spcBef>
              <a:buNone/>
            </a:pPr>
            <a:r>
              <a:rPr lang="en-US" sz="3500" dirty="0">
                <a:solidFill>
                  <a:srgbClr val="00B050"/>
                </a:solidFill>
              </a:rPr>
              <a:t>       Resource aws_instance.ubuntu[0] has attribute instance_type with value m5.large that is not in the allowed list: ["t2.small" "t2.medium" "t2.large"]</a:t>
            </a:r>
            <a:endParaRPr lang="en-US" dirty="0">
              <a:solidFill>
                <a:srgbClr val="00B050"/>
              </a:solidFill>
            </a:endParaRPr>
          </a:p>
          <a:p>
            <a:pPr marL="22225" indent="0">
              <a:lnSpc>
                <a:spcPct val="120000"/>
              </a:lnSpc>
              <a:spcBef>
                <a:spcPts val="300"/>
              </a:spcBef>
              <a:buNone/>
            </a:pPr>
            <a:r>
              <a:rPr lang="en-US" dirty="0">
                <a:solidFill>
                  <a:srgbClr val="00B050"/>
                </a:solidFill>
              </a:rPr>
              <a:t>     </a:t>
            </a:r>
            <a:r>
              <a:rPr lang="en-US" sz="3300" dirty="0">
                <a:solidFill>
                  <a:srgbClr val="00B050"/>
                </a:solidFill>
              </a:rPr>
              <a:t> </a:t>
            </a:r>
            <a:r>
              <a:rPr lang="en-US" sz="3800" dirty="0">
                <a:solidFill>
                  <a:srgbClr val="00B050"/>
                </a:solidFill>
              </a:rPr>
              <a:t>FALSE - restrict-ec2-instance-type.sentinel:95:1 - Rule "main"</a:t>
            </a:r>
          </a:p>
          <a:p>
            <a:pPr marL="22225" indent="0">
              <a:buNone/>
            </a:pPr>
            <a:r>
              <a:rPr lang="en-US" b="1" dirty="0">
                <a:solidFill>
                  <a:srgbClr val="00B050"/>
                </a:solidFill>
              </a:rPr>
              <a:t>  </a:t>
            </a:r>
            <a:r>
              <a:rPr lang="en-US" sz="4200" b="1" dirty="0">
                <a:solidFill>
                  <a:srgbClr val="00B050"/>
                </a:solidFill>
              </a:rPr>
              <a:t>PASS - test/restrict-ec2-instance-type/pass.json</a:t>
            </a:r>
            <a:endParaRPr lang="en-US" dirty="0">
              <a:solidFill>
                <a:srgbClr val="00B050"/>
              </a:solidFill>
            </a:endParaRPr>
          </a:p>
          <a:p>
            <a:pPr marL="22225" indent="0">
              <a:spcBef>
                <a:spcPts val="300"/>
              </a:spcBef>
              <a:buNone/>
            </a:pPr>
            <a:r>
              <a:rPr lang="en-US" dirty="0">
                <a:solidFill>
                  <a:srgbClr val="00B050"/>
                </a:solidFill>
              </a:rPr>
              <a:t>      </a:t>
            </a:r>
            <a:r>
              <a:rPr lang="en-US" sz="3800" dirty="0">
                <a:solidFill>
                  <a:srgbClr val="00B050"/>
                </a:solidFill>
              </a:rPr>
              <a:t>TRUE - restrict-ec2-instance-type.sentinel:95:1 - Rule "main"</a:t>
            </a:r>
          </a:p>
          <a:p>
            <a:pPr marL="22225" indent="0">
              <a:buNone/>
            </a:pPr>
            <a:endParaRPr lang="en-US"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
        <p:nvSpPr>
          <p:cNvPr id="3" name="Title 2">
            <a:extLst>
              <a:ext uri="{FF2B5EF4-FFF2-40B4-BE49-F238E27FC236}">
                <a16:creationId xmlns:a16="http://schemas.microsoft.com/office/drawing/2014/main" id="{1250BEA7-35BC-7046-A623-1E195F0DE49D}"/>
              </a:ext>
            </a:extLst>
          </p:cNvPr>
          <p:cNvSpPr>
            <a:spLocks noGrp="1"/>
          </p:cNvSpPr>
          <p:nvPr>
            <p:ph type="title"/>
          </p:nvPr>
        </p:nvSpPr>
        <p:spPr/>
        <p:txBody>
          <a:bodyPr>
            <a:normAutofit/>
          </a:bodyPr>
          <a:lstStyle/>
          <a:p>
            <a:r>
              <a:rPr lang="en-US" dirty="0"/>
              <a:t>Testing Your Policy with the CLI (2)</a:t>
            </a:r>
          </a:p>
        </p:txBody>
      </p:sp>
    </p:spTree>
    <p:extLst>
      <p:ext uri="{BB962C8B-B14F-4D97-AF65-F5344CB8AC3E}">
        <p14:creationId xmlns:p14="http://schemas.microsoft.com/office/powerpoint/2010/main" val="2899761466"/>
      </p:ext>
    </p:extLst>
  </p:cSld>
  <p:clrMapOvr>
    <a:masterClrMapping/>
  </p:clrMapOvr>
  <p:transition spd="med"/>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3ED39-B5D6-AE45-AF15-5AD5BFC94D83}"/>
              </a:ext>
            </a:extLst>
          </p:cNvPr>
          <p:cNvSpPr>
            <a:spLocks noGrp="1"/>
          </p:cNvSpPr>
          <p:nvPr>
            <p:ph type="title"/>
          </p:nvPr>
        </p:nvSpPr>
        <p:spPr>
          <a:xfrm>
            <a:off x="2336799" y="5257800"/>
            <a:ext cx="18546120" cy="4927600"/>
          </a:xfrm>
        </p:spPr>
        <p:txBody>
          <a:bodyPr anchor="ctr"/>
          <a:lstStyle/>
          <a:p>
            <a:r>
              <a:rPr lang="en-US" dirty="0"/>
              <a:t>Workshop Challenge:</a:t>
            </a:r>
            <a:br>
              <a:rPr lang="en-US" dirty="0"/>
            </a:br>
            <a:r>
              <a:rPr lang="en-US" dirty="0"/>
              <a:t>Write Your First Policy</a:t>
            </a:r>
          </a:p>
        </p:txBody>
      </p:sp>
    </p:spTree>
    <p:extLst>
      <p:ext uri="{BB962C8B-B14F-4D97-AF65-F5344CB8AC3E}">
        <p14:creationId xmlns:p14="http://schemas.microsoft.com/office/powerpoint/2010/main" val="2638195037"/>
      </p:ext>
    </p:extLst>
  </p:cSld>
  <p:clrMapOvr>
    <a:masterClrMapping/>
  </p:clrMapOvr>
  <p:transition spd="med"/>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09005B7-8A58-3E47-B5E4-0B7DF85B19FC}"/>
              </a:ext>
            </a:extLst>
          </p:cNvPr>
          <p:cNvSpPr>
            <a:spLocks noGrp="1"/>
          </p:cNvSpPr>
          <p:nvPr>
            <p:ph type="body" idx="1"/>
          </p:nvPr>
        </p:nvSpPr>
        <p:spPr/>
        <p:txBody>
          <a:bodyPr>
            <a:normAutofit/>
          </a:bodyPr>
          <a:lstStyle/>
          <a:p>
            <a:r>
              <a:rPr lang="en-US" dirty="0"/>
              <a:t>We don't describe the challenges in detail here since the challenge note screens and assignments describe them.</a:t>
            </a:r>
          </a:p>
          <a:p>
            <a:pPr lvl="1"/>
            <a:r>
              <a:rPr lang="en-US" dirty="0"/>
              <a:t>The Sentinel CLI: Learn about the Sentinel CLI commands.</a:t>
            </a:r>
          </a:p>
          <a:p>
            <a:pPr lvl="1"/>
            <a:r>
              <a:rPr lang="en-US" dirty="0"/>
              <a:t>Run Your First Sentinel Policy: Apply and test your first policy.</a:t>
            </a:r>
          </a:p>
          <a:p>
            <a:pPr lvl="1"/>
            <a:r>
              <a:rPr lang="en-US" dirty="0">
                <a:solidFill>
                  <a:srgbClr val="FF0000"/>
                </a:solidFill>
              </a:rPr>
              <a:t>Exercise 1: Restrict Vault authentication methods.</a:t>
            </a:r>
          </a:p>
          <a:p>
            <a:pPr lvl="1"/>
            <a:r>
              <a:rPr lang="en-US" dirty="0"/>
              <a:t>Exercise 2: Restrict AWS IAM access keys.</a:t>
            </a:r>
          </a:p>
          <a:p>
            <a:pPr lvl="1"/>
            <a:r>
              <a:rPr lang="en-US" dirty="0"/>
              <a:t>Exercise 3: Restrict domains of AWS CM (ACM) certificates.</a:t>
            </a:r>
          </a:p>
          <a:p>
            <a:pPr lvl="1"/>
            <a:r>
              <a:rPr lang="en-US" dirty="0"/>
              <a:t>Exercise 4: Restrict images used by GCP compute instances.</a:t>
            </a:r>
          </a:p>
          <a:p>
            <a:pPr lvl="1"/>
            <a:r>
              <a:rPr lang="en-US" dirty="0"/>
              <a:t>Exercise 5: Only allow modules from a Private Module Registry.</a:t>
            </a:r>
          </a:p>
          <a:p>
            <a:pPr lvl="1"/>
            <a:r>
              <a:rPr lang="en-US" dirty="0"/>
              <a:t>Extra Credit: Prevent auto apply on production workspaces.</a:t>
            </a:r>
          </a:p>
        </p:txBody>
      </p:sp>
      <p:sp>
        <p:nvSpPr>
          <p:cNvPr id="3" name="Title 2">
            <a:extLst>
              <a:ext uri="{FF2B5EF4-FFF2-40B4-BE49-F238E27FC236}">
                <a16:creationId xmlns:a16="http://schemas.microsoft.com/office/drawing/2014/main" id="{A8D78656-A45B-2744-AF0F-0A319FBC1DA7}"/>
              </a:ext>
            </a:extLst>
          </p:cNvPr>
          <p:cNvSpPr>
            <a:spLocks noGrp="1"/>
          </p:cNvSpPr>
          <p:nvPr>
            <p:ph type="title"/>
          </p:nvPr>
        </p:nvSpPr>
        <p:spPr/>
        <p:txBody>
          <a:bodyPr>
            <a:normAutofit/>
          </a:bodyPr>
          <a:lstStyle/>
          <a:p>
            <a:r>
              <a:rPr lang="en-US" dirty="0"/>
              <a:t>Workshop Challenge: Write Your First Policy</a:t>
            </a:r>
          </a:p>
        </p:txBody>
      </p:sp>
    </p:spTree>
    <p:extLst>
      <p:ext uri="{BB962C8B-B14F-4D97-AF65-F5344CB8AC3E}">
        <p14:creationId xmlns:p14="http://schemas.microsoft.com/office/powerpoint/2010/main" val="2147616020"/>
      </p:ext>
    </p:extLst>
  </p:cSld>
  <p:clrMapOvr>
    <a:masterClrMapping/>
  </p:clrMapOvr>
  <p:transition spd="med"/>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09005B7-8A58-3E47-B5E4-0B7DF85B19FC}"/>
              </a:ext>
            </a:extLst>
          </p:cNvPr>
          <p:cNvSpPr>
            <a:spLocks noGrp="1"/>
          </p:cNvSpPr>
          <p:nvPr>
            <p:ph type="body" idx="1"/>
          </p:nvPr>
        </p:nvSpPr>
        <p:spPr/>
        <p:txBody>
          <a:bodyPr>
            <a:normAutofit/>
          </a:bodyPr>
          <a:lstStyle/>
          <a:p>
            <a:r>
              <a:rPr lang="en-US" dirty="0"/>
              <a:t>After launching each challenge, you should read the note screens while the challenge loads to learn about the challenge's task:</a:t>
            </a:r>
          </a:p>
          <a:p>
            <a:pPr lvl="1"/>
            <a:r>
              <a:rPr lang="en-US" dirty="0"/>
              <a:t>Most challenges have 2 note screens with useful links that will help you solve them.</a:t>
            </a:r>
          </a:p>
          <a:p>
            <a:r>
              <a:rPr lang="en-US" dirty="0"/>
              <a:t>When the "Start" button appears, click it to view the challenge's assignment and begin following the instructions.</a:t>
            </a:r>
          </a:p>
          <a:p>
            <a:r>
              <a:rPr lang="en-US" dirty="0"/>
              <a:t>Each challenge (after the first) in this workshop has 3 tabs:</a:t>
            </a:r>
          </a:p>
          <a:p>
            <a:pPr lvl="1"/>
            <a:r>
              <a:rPr lang="en-US" dirty="0"/>
              <a:t>The </a:t>
            </a:r>
            <a:r>
              <a:rPr lang="en-US" b="1" dirty="0"/>
              <a:t>Policy</a:t>
            </a:r>
            <a:r>
              <a:rPr lang="en-US" dirty="0"/>
              <a:t> tab lets you edit a policy.</a:t>
            </a:r>
          </a:p>
          <a:p>
            <a:pPr lvl="1"/>
            <a:r>
              <a:rPr lang="en-US" dirty="0"/>
              <a:t>The </a:t>
            </a:r>
            <a:r>
              <a:rPr lang="en-US" b="1" dirty="0"/>
              <a:t>Test Cases</a:t>
            </a:r>
            <a:r>
              <a:rPr lang="en-US" dirty="0"/>
              <a:t> tab lets you inspect test cases and the mocks.</a:t>
            </a:r>
          </a:p>
          <a:p>
            <a:pPr lvl="1"/>
            <a:r>
              <a:rPr lang="en-US" dirty="0"/>
              <a:t>The </a:t>
            </a:r>
            <a:r>
              <a:rPr lang="en-US" b="1" dirty="0"/>
              <a:t>Sentinel CLI</a:t>
            </a:r>
            <a:r>
              <a:rPr lang="en-US" dirty="0"/>
              <a:t> tab lets you run the </a:t>
            </a:r>
            <a:r>
              <a:rPr lang="en-US" dirty="0">
                <a:latin typeface="Courier" pitchFamily="2" charset="0"/>
              </a:rPr>
              <a:t>sentinel test</a:t>
            </a:r>
            <a:r>
              <a:rPr lang="en-US" dirty="0"/>
              <a:t> command. </a:t>
            </a:r>
          </a:p>
        </p:txBody>
      </p:sp>
      <p:sp>
        <p:nvSpPr>
          <p:cNvPr id="3" name="Title 2">
            <a:extLst>
              <a:ext uri="{FF2B5EF4-FFF2-40B4-BE49-F238E27FC236}">
                <a16:creationId xmlns:a16="http://schemas.microsoft.com/office/drawing/2014/main" id="{A8D78656-A45B-2744-AF0F-0A319FBC1DA7}"/>
              </a:ext>
            </a:extLst>
          </p:cNvPr>
          <p:cNvSpPr>
            <a:spLocks noGrp="1"/>
          </p:cNvSpPr>
          <p:nvPr>
            <p:ph type="title"/>
          </p:nvPr>
        </p:nvSpPr>
        <p:spPr/>
        <p:txBody>
          <a:bodyPr>
            <a:normAutofit/>
          </a:bodyPr>
          <a:lstStyle/>
          <a:p>
            <a:r>
              <a:rPr lang="en-US" dirty="0"/>
              <a:t>Challenge Flow</a:t>
            </a:r>
          </a:p>
        </p:txBody>
      </p:sp>
    </p:spTree>
    <p:extLst>
      <p:ext uri="{BB962C8B-B14F-4D97-AF65-F5344CB8AC3E}">
        <p14:creationId xmlns:p14="http://schemas.microsoft.com/office/powerpoint/2010/main" val="4252596978"/>
      </p:ext>
    </p:extLst>
  </p:cSld>
  <p:clrMapOvr>
    <a:masterClrMapping/>
  </p:clrMapOvr>
  <p:transition spd="med"/>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09005B7-8A58-3E47-B5E4-0B7DF85B19FC}"/>
              </a:ext>
            </a:extLst>
          </p:cNvPr>
          <p:cNvSpPr>
            <a:spLocks noGrp="1"/>
          </p:cNvSpPr>
          <p:nvPr>
            <p:ph type="body" idx="1"/>
          </p:nvPr>
        </p:nvSpPr>
        <p:spPr/>
        <p:txBody>
          <a:bodyPr>
            <a:normAutofit/>
          </a:bodyPr>
          <a:lstStyle/>
          <a:p>
            <a:r>
              <a:rPr lang="en-US" dirty="0"/>
              <a:t>By reviewing the note screens before each challenge, the links in them, the challenge assignment, these slides, and/or specific sections of the </a:t>
            </a:r>
            <a:r>
              <a:rPr lang="en-US" dirty="0">
                <a:hlinkClick r:id="rId3"/>
              </a:rPr>
              <a:t>Writing and Testing Sentinel Policies for Terraform</a:t>
            </a:r>
            <a:r>
              <a:rPr lang="en-US" dirty="0"/>
              <a:t> guide, you should be able to successfully complete each policy.</a:t>
            </a:r>
          </a:p>
          <a:p>
            <a:r>
              <a:rPr lang="en-US" dirty="0"/>
              <a:t>We also want to emphasize that you do </a:t>
            </a:r>
            <a:r>
              <a:rPr lang="en-US" b="1" dirty="0"/>
              <a:t>not</a:t>
            </a:r>
            <a:r>
              <a:rPr lang="en-US" dirty="0"/>
              <a:t> need any cloud accounts or HashiCorp software to write and test the policies since you will be using the Sentinel CLI in a Docker container loaded by the track to test the policies after you complete them.</a:t>
            </a:r>
          </a:p>
          <a:p>
            <a:r>
              <a:rPr lang="en-US" dirty="0"/>
              <a:t>You will need to replace placeholders like &lt;resource_type&gt;, &lt;attribute&gt;, and &lt;condition&gt; in each policy with suitable Sentinel expressions or values in order to complete the policies.</a:t>
            </a:r>
          </a:p>
        </p:txBody>
      </p:sp>
      <p:sp>
        <p:nvSpPr>
          <p:cNvPr id="3" name="Title 2">
            <a:extLst>
              <a:ext uri="{FF2B5EF4-FFF2-40B4-BE49-F238E27FC236}">
                <a16:creationId xmlns:a16="http://schemas.microsoft.com/office/drawing/2014/main" id="{A8D78656-A45B-2744-AF0F-0A319FBC1DA7}"/>
              </a:ext>
            </a:extLst>
          </p:cNvPr>
          <p:cNvSpPr>
            <a:spLocks noGrp="1"/>
          </p:cNvSpPr>
          <p:nvPr>
            <p:ph type="title"/>
          </p:nvPr>
        </p:nvSpPr>
        <p:spPr/>
        <p:txBody>
          <a:bodyPr>
            <a:normAutofit/>
          </a:bodyPr>
          <a:lstStyle/>
          <a:p>
            <a:r>
              <a:rPr lang="en-US" dirty="0"/>
              <a:t>Completing the Sentinel Policies (1)</a:t>
            </a:r>
          </a:p>
        </p:txBody>
      </p:sp>
    </p:spTree>
    <p:extLst>
      <p:ext uri="{BB962C8B-B14F-4D97-AF65-F5344CB8AC3E}">
        <p14:creationId xmlns:p14="http://schemas.microsoft.com/office/powerpoint/2010/main" val="3509683300"/>
      </p:ext>
    </p:extLst>
  </p:cSld>
  <p:clrMapOvr>
    <a:masterClrMapping/>
  </p:clrMapOvr>
  <p:transition spd="med"/>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09005B7-8A58-3E47-B5E4-0B7DF85B19FC}"/>
              </a:ext>
            </a:extLst>
          </p:cNvPr>
          <p:cNvSpPr>
            <a:spLocks noGrp="1"/>
          </p:cNvSpPr>
          <p:nvPr>
            <p:ph type="body" idx="1"/>
          </p:nvPr>
        </p:nvSpPr>
        <p:spPr/>
        <p:txBody>
          <a:bodyPr>
            <a:normAutofit fontScale="92500" lnSpcReduction="10000"/>
          </a:bodyPr>
          <a:lstStyle/>
          <a:p>
            <a:r>
              <a:rPr lang="en-US" dirty="0"/>
              <a:t>Be sure to look at the suggested Terraform provider link for each challenge; this will help you identify a resource or data source and one of its attributes to use.</a:t>
            </a:r>
          </a:p>
          <a:p>
            <a:r>
              <a:rPr lang="en-US" dirty="0"/>
              <a:t>Also look at suggested links about specific Sentinel features.</a:t>
            </a:r>
          </a:p>
          <a:p>
            <a:r>
              <a:rPr lang="en-US" dirty="0"/>
              <a:t>Replace as many of the placeholders as you can. If you cannot replace one of them, save the policy and click the Check button to get a hint.</a:t>
            </a:r>
          </a:p>
          <a:p>
            <a:r>
              <a:rPr lang="en-US" dirty="0"/>
              <a:t>This might give you a useful hint. If not, try removing the placeholder, saving the policy, and clicking the Check button again to receive a bigger hint.</a:t>
            </a:r>
          </a:p>
          <a:p>
            <a:r>
              <a:rPr lang="en-US" dirty="0"/>
              <a:t>After replacing all the placeholders, be sure to save the file and run the </a:t>
            </a:r>
            <a:r>
              <a:rPr lang="en-US" dirty="0">
                <a:latin typeface="Courier" pitchFamily="2" charset="0"/>
              </a:rPr>
              <a:t>sentinel test</a:t>
            </a:r>
            <a:r>
              <a:rPr lang="en-US" dirty="0"/>
              <a:t> command with the specified arguments. All test cases should pass. If not, edit the policy and test it again.</a:t>
            </a:r>
          </a:p>
        </p:txBody>
      </p:sp>
      <p:sp>
        <p:nvSpPr>
          <p:cNvPr id="3" name="Title 2">
            <a:extLst>
              <a:ext uri="{FF2B5EF4-FFF2-40B4-BE49-F238E27FC236}">
                <a16:creationId xmlns:a16="http://schemas.microsoft.com/office/drawing/2014/main" id="{A8D78656-A45B-2744-AF0F-0A319FBC1DA7}"/>
              </a:ext>
            </a:extLst>
          </p:cNvPr>
          <p:cNvSpPr>
            <a:spLocks noGrp="1"/>
          </p:cNvSpPr>
          <p:nvPr>
            <p:ph type="title"/>
          </p:nvPr>
        </p:nvSpPr>
        <p:spPr/>
        <p:txBody>
          <a:bodyPr>
            <a:normAutofit/>
          </a:bodyPr>
          <a:lstStyle/>
          <a:p>
            <a:r>
              <a:rPr lang="en-US" dirty="0"/>
              <a:t>Completing the Sentinel Policies (2)</a:t>
            </a:r>
          </a:p>
        </p:txBody>
      </p:sp>
    </p:spTree>
    <p:extLst>
      <p:ext uri="{BB962C8B-B14F-4D97-AF65-F5344CB8AC3E}">
        <p14:creationId xmlns:p14="http://schemas.microsoft.com/office/powerpoint/2010/main" val="3430750890"/>
      </p:ext>
    </p:extLst>
  </p:cSld>
  <p:clrMapOvr>
    <a:masterClrMapping/>
  </p:clrMapOvr>
  <p:transition spd="med"/>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3ED39-B5D6-AE45-AF15-5AD5BFC94D83}"/>
              </a:ext>
            </a:extLst>
          </p:cNvPr>
          <p:cNvSpPr>
            <a:spLocks noGrp="1"/>
          </p:cNvSpPr>
          <p:nvPr>
            <p:ph type="title"/>
          </p:nvPr>
        </p:nvSpPr>
        <p:spPr>
          <a:xfrm>
            <a:off x="2336799" y="5257800"/>
            <a:ext cx="18546120" cy="4927600"/>
          </a:xfrm>
        </p:spPr>
        <p:txBody>
          <a:bodyPr anchor="ctr"/>
          <a:lstStyle/>
          <a:p>
            <a:r>
              <a:rPr lang="en-US" dirty="0"/>
              <a:t>Using Sentinel in Terraform Cloud and Terraform Enterprise</a:t>
            </a:r>
          </a:p>
        </p:txBody>
      </p:sp>
    </p:spTree>
    <p:extLst>
      <p:ext uri="{BB962C8B-B14F-4D97-AF65-F5344CB8AC3E}">
        <p14:creationId xmlns:p14="http://schemas.microsoft.com/office/powerpoint/2010/main" val="1069945034"/>
      </p:ext>
    </p:extLst>
  </p:cSld>
  <p:clrMapOvr>
    <a:masterClrMapping/>
  </p:clrMapOvr>
  <p:transition spd="med"/>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09005B7-8A58-3E47-B5E4-0B7DF85B19FC}"/>
              </a:ext>
            </a:extLst>
          </p:cNvPr>
          <p:cNvSpPr>
            <a:spLocks noGrp="1"/>
          </p:cNvSpPr>
          <p:nvPr>
            <p:ph type="body" idx="1"/>
          </p:nvPr>
        </p:nvSpPr>
        <p:spPr/>
        <p:txBody>
          <a:bodyPr>
            <a:normAutofit fontScale="92500" lnSpcReduction="10000"/>
          </a:bodyPr>
          <a:lstStyle/>
          <a:p>
            <a:r>
              <a:rPr lang="en-US" dirty="0"/>
              <a:t>After successfully testing a policy with the CLI, you might also want to test it against actual Terraform code on a TFC or TFE server.</a:t>
            </a:r>
          </a:p>
          <a:p>
            <a:r>
              <a:rPr lang="en-US" dirty="0"/>
              <a:t>When doing this, we suggest you follow these recommendations:</a:t>
            </a:r>
          </a:p>
          <a:p>
            <a:pPr lvl="1"/>
            <a:r>
              <a:rPr lang="en-US" dirty="0"/>
              <a:t>Put each new policy in a policy set that does not contain any other policies.</a:t>
            </a:r>
          </a:p>
          <a:p>
            <a:pPr lvl="1"/>
            <a:r>
              <a:rPr lang="en-US" dirty="0"/>
              <a:t>Assign the workspaces you will be using to test your policy to that policy set.</a:t>
            </a:r>
          </a:p>
          <a:p>
            <a:pPr lvl="1"/>
            <a:r>
              <a:rPr lang="en-US" dirty="0"/>
              <a:t>Do not assign any other workspaces to the policy set.</a:t>
            </a:r>
          </a:p>
          <a:p>
            <a:pPr lvl="1"/>
            <a:r>
              <a:rPr lang="en-US" dirty="0"/>
              <a:t>Set the policy enforcement level to </a:t>
            </a:r>
            <a:r>
              <a:rPr lang="en-US" b="1" dirty="0"/>
              <a:t>hard mandatory</a:t>
            </a:r>
            <a:r>
              <a:rPr lang="en-US" dirty="0"/>
              <a:t>.</a:t>
            </a:r>
          </a:p>
          <a:p>
            <a:r>
              <a:rPr lang="en-US" dirty="0"/>
              <a:t>Following these recommendations will make your testing easier:</a:t>
            </a:r>
          </a:p>
          <a:p>
            <a:pPr lvl="1"/>
            <a:r>
              <a:rPr lang="en-US" dirty="0"/>
              <a:t>You won't see results from other policies.</a:t>
            </a:r>
          </a:p>
          <a:p>
            <a:pPr lvl="1"/>
            <a:r>
              <a:rPr lang="en-US" dirty="0"/>
              <a:t>You won't have to worry about overriding soft-mandatory failures.</a:t>
            </a:r>
          </a:p>
        </p:txBody>
      </p:sp>
      <p:sp>
        <p:nvSpPr>
          <p:cNvPr id="3" name="Title 2">
            <a:extLst>
              <a:ext uri="{FF2B5EF4-FFF2-40B4-BE49-F238E27FC236}">
                <a16:creationId xmlns:a16="http://schemas.microsoft.com/office/drawing/2014/main" id="{A8D78656-A45B-2744-AF0F-0A319FBC1DA7}"/>
              </a:ext>
            </a:extLst>
          </p:cNvPr>
          <p:cNvSpPr>
            <a:spLocks noGrp="1"/>
          </p:cNvSpPr>
          <p:nvPr>
            <p:ph type="title"/>
          </p:nvPr>
        </p:nvSpPr>
        <p:spPr/>
        <p:txBody>
          <a:bodyPr/>
          <a:lstStyle/>
          <a:p>
            <a:r>
              <a:rPr lang="en-US" dirty="0"/>
              <a:t>Testing Policies in Terraform Cloud</a:t>
            </a:r>
          </a:p>
        </p:txBody>
      </p:sp>
    </p:spTree>
    <p:extLst>
      <p:ext uri="{BB962C8B-B14F-4D97-AF65-F5344CB8AC3E}">
        <p14:creationId xmlns:p14="http://schemas.microsoft.com/office/powerpoint/2010/main" val="4194296390"/>
      </p:ext>
    </p:extLst>
  </p:cSld>
  <p:clrMapOvr>
    <a:masterClrMapping/>
  </p:clrMapOvr>
  <p:transition spd="med"/>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09005B7-8A58-3E47-B5E4-0B7DF85B19FC}"/>
              </a:ext>
            </a:extLst>
          </p:cNvPr>
          <p:cNvSpPr>
            <a:spLocks noGrp="1"/>
          </p:cNvSpPr>
          <p:nvPr>
            <p:ph type="body" idx="1"/>
          </p:nvPr>
        </p:nvSpPr>
        <p:spPr/>
        <p:txBody>
          <a:bodyPr>
            <a:normAutofit/>
          </a:bodyPr>
          <a:lstStyle/>
          <a:p>
            <a:r>
              <a:rPr lang="en-US" b="1" dirty="0"/>
              <a:t>Policy Sets</a:t>
            </a:r>
            <a:r>
              <a:rPr lang="en-US" dirty="0"/>
              <a:t> are created in a VCS repository.</a:t>
            </a:r>
          </a:p>
          <a:p>
            <a:r>
              <a:rPr lang="en-US" dirty="0"/>
              <a:t>Each policy set contains the policies and a configuration file called "sentinel.hcl" that lists the policies and their enforcement levels.</a:t>
            </a:r>
          </a:p>
          <a:p>
            <a:pPr marL="719590" lvl="3" indent="0">
              <a:buNone/>
            </a:pPr>
            <a:r>
              <a:rPr lang="en-US" dirty="0">
                <a:latin typeface="Courier" pitchFamily="2" charset="0"/>
              </a:rPr>
              <a:t>policy "restrict-ec2-instance-type" {</a:t>
            </a:r>
          </a:p>
          <a:p>
            <a:pPr marL="719590" lvl="3" indent="0">
              <a:buNone/>
            </a:pPr>
            <a:r>
              <a:rPr lang="en-US" dirty="0">
                <a:latin typeface="Courier" pitchFamily="2" charset="0"/>
              </a:rPr>
              <a:t>    enforcement_level = "soft-mandatory"</a:t>
            </a:r>
          </a:p>
          <a:p>
            <a:pPr marL="719590" lvl="3" indent="0">
              <a:buNone/>
            </a:pPr>
            <a:r>
              <a:rPr lang="en-US" dirty="0">
                <a:latin typeface="Courier" pitchFamily="2" charset="0"/>
              </a:rPr>
              <a:t>}</a:t>
            </a:r>
          </a:p>
          <a:p>
            <a:pPr marL="708025" indent="-685800"/>
            <a:r>
              <a:rPr lang="en-US" dirty="0">
                <a:latin typeface="Verdana" panose="020B0604030504040204" pitchFamily="34" charset="0"/>
                <a:ea typeface="Verdana" panose="020B0604030504040204" pitchFamily="34" charset="0"/>
                <a:cs typeface="Verdana" panose="020B0604030504040204" pitchFamily="34" charset="0"/>
              </a:rPr>
              <a:t>You then configure the policy set</a:t>
            </a:r>
            <a:r>
              <a:rPr lang="en-US" dirty="0"/>
              <a:t> in the Terraform Cloud UI by registering it, indicating the repository, branch, and policies path.</a:t>
            </a:r>
          </a:p>
          <a:p>
            <a:pPr marL="708025" indent="-685800"/>
            <a:r>
              <a:rPr lang="en-US" dirty="0"/>
              <a:t>You can also specify </a:t>
            </a:r>
            <a:r>
              <a:rPr lang="en-US" b="1" dirty="0"/>
              <a:t>Parameters</a:t>
            </a:r>
            <a:r>
              <a:rPr lang="en-US" dirty="0"/>
              <a:t> for it including sensitive ones.</a:t>
            </a:r>
          </a:p>
          <a:p>
            <a:pPr marL="708025" indent="-685800"/>
            <a:r>
              <a:rPr lang="en-US" dirty="0"/>
              <a:t>You also determine the workspaces it should be enforced on.</a:t>
            </a:r>
            <a:endParaRPr lang="en-US" dirty="0">
              <a:latin typeface="Verdana" panose="020B0604030504040204" pitchFamily="34" charset="0"/>
              <a:ea typeface="Verdana" panose="020B0604030504040204" pitchFamily="34" charset="0"/>
              <a:cs typeface="Verdana" panose="020B0604030504040204" pitchFamily="34" charset="0"/>
            </a:endParaRPr>
          </a:p>
        </p:txBody>
      </p:sp>
      <p:sp>
        <p:nvSpPr>
          <p:cNvPr id="3" name="Title 2">
            <a:extLst>
              <a:ext uri="{FF2B5EF4-FFF2-40B4-BE49-F238E27FC236}">
                <a16:creationId xmlns:a16="http://schemas.microsoft.com/office/drawing/2014/main" id="{A8D78656-A45B-2744-AF0F-0A319FBC1DA7}"/>
              </a:ext>
            </a:extLst>
          </p:cNvPr>
          <p:cNvSpPr>
            <a:spLocks noGrp="1"/>
          </p:cNvSpPr>
          <p:nvPr>
            <p:ph type="title"/>
          </p:nvPr>
        </p:nvSpPr>
        <p:spPr/>
        <p:txBody>
          <a:bodyPr/>
          <a:lstStyle/>
          <a:p>
            <a:r>
              <a:rPr lang="en-US" dirty="0"/>
              <a:t>Creating Policy Sets with Policies</a:t>
            </a:r>
          </a:p>
        </p:txBody>
      </p:sp>
    </p:spTree>
    <p:extLst>
      <p:ext uri="{BB962C8B-B14F-4D97-AF65-F5344CB8AC3E}">
        <p14:creationId xmlns:p14="http://schemas.microsoft.com/office/powerpoint/2010/main" val="552825395"/>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A42B003-8634-7A43-93A5-EAAE7BBFCB0F}"/>
              </a:ext>
            </a:extLst>
          </p:cNvPr>
          <p:cNvSpPr>
            <a:spLocks noGrp="1"/>
          </p:cNvSpPr>
          <p:nvPr>
            <p:ph type="body" idx="1"/>
          </p:nvPr>
        </p:nvSpPr>
        <p:spPr/>
        <p:txBody>
          <a:bodyPr>
            <a:normAutofit/>
          </a:bodyPr>
          <a:lstStyle/>
          <a:p>
            <a:r>
              <a:rPr lang="en-US" b="1" dirty="0"/>
              <a:t>Policy Sets</a:t>
            </a:r>
            <a:r>
              <a:rPr lang="en-US" dirty="0"/>
              <a:t> are groups of </a:t>
            </a:r>
            <a:r>
              <a:rPr lang="en-US" b="1" dirty="0"/>
              <a:t>Sentinel Polices</a:t>
            </a:r>
            <a:r>
              <a:rPr lang="en-US" dirty="0"/>
              <a:t> which can be enforced on all workspaces or only on selected workspaces within one or more organizations.</a:t>
            </a:r>
          </a:p>
          <a:p>
            <a:r>
              <a:rPr lang="en-US" dirty="0"/>
              <a:t>They are created in VCS repositories and then registered with organizations using the Terraform Cloud UI or API.</a:t>
            </a:r>
          </a:p>
          <a:p>
            <a:r>
              <a:rPr lang="en-US" dirty="0"/>
              <a:t>They can be restricted to a specific VCS branch and to a specific path within it, allowing multiple policy sets to exist in a single repository.</a:t>
            </a:r>
          </a:p>
          <a:p>
            <a:r>
              <a:rPr lang="en-US" dirty="0"/>
              <a:t>Additionally, </a:t>
            </a:r>
            <a:r>
              <a:rPr lang="en-US" b="1" dirty="0"/>
              <a:t>Parameters</a:t>
            </a:r>
            <a:r>
              <a:rPr lang="en-US" dirty="0"/>
              <a:t> can be added to policy sets allowing the secure introduction of credentials needed by API endpoints invoked with the HTTP import.</a:t>
            </a:r>
          </a:p>
        </p:txBody>
      </p:sp>
      <p:sp>
        <p:nvSpPr>
          <p:cNvPr id="3" name="Title 2">
            <a:extLst>
              <a:ext uri="{FF2B5EF4-FFF2-40B4-BE49-F238E27FC236}">
                <a16:creationId xmlns:a16="http://schemas.microsoft.com/office/drawing/2014/main" id="{77565C62-9F73-5441-8DB7-9D130CA261B2}"/>
              </a:ext>
            </a:extLst>
          </p:cNvPr>
          <p:cNvSpPr>
            <a:spLocks noGrp="1"/>
          </p:cNvSpPr>
          <p:nvPr>
            <p:ph type="title"/>
          </p:nvPr>
        </p:nvSpPr>
        <p:spPr/>
        <p:txBody>
          <a:bodyPr/>
          <a:lstStyle/>
          <a:p>
            <a:r>
              <a:rPr lang="en-US" dirty="0"/>
              <a:t>Sentinel Policy Sets and Policies</a:t>
            </a:r>
          </a:p>
        </p:txBody>
      </p:sp>
    </p:spTree>
    <p:extLst>
      <p:ext uri="{BB962C8B-B14F-4D97-AF65-F5344CB8AC3E}">
        <p14:creationId xmlns:p14="http://schemas.microsoft.com/office/powerpoint/2010/main" val="1281699760"/>
      </p:ext>
    </p:extLst>
  </p:cSld>
  <p:clrMapOvr>
    <a:masterClrMapping/>
  </p:clrMapOvr>
  <p:transition spd="med"/>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3354E87-CDFA-C346-A2E6-8E0B045201E9}"/>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654550" y="203200"/>
            <a:ext cx="15074900" cy="13309600"/>
          </a:xfrm>
          <a:prstGeom prst="rect">
            <a:avLst/>
          </a:prstGeom>
        </p:spPr>
      </p:pic>
    </p:spTree>
    <p:extLst>
      <p:ext uri="{BB962C8B-B14F-4D97-AF65-F5344CB8AC3E}">
        <p14:creationId xmlns:p14="http://schemas.microsoft.com/office/powerpoint/2010/main" val="746169706"/>
      </p:ext>
    </p:extLst>
  </p:cSld>
  <p:clrMapOvr>
    <a:masterClrMapping/>
  </p:clrMapOvr>
  <p:transition spd="med"/>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F52FC06-4F2C-4A4A-8561-1AB2511E144B}"/>
              </a:ext>
            </a:extLst>
          </p:cNvPr>
          <p:cNvSpPr>
            <a:spLocks noGrp="1"/>
          </p:cNvSpPr>
          <p:nvPr>
            <p:ph type="title"/>
          </p:nvPr>
        </p:nvSpPr>
        <p:spPr>
          <a:xfrm>
            <a:off x="1451869" y="783573"/>
            <a:ext cx="21746797" cy="1638351"/>
          </a:xfrm>
        </p:spPr>
        <p:txBody>
          <a:bodyPr/>
          <a:lstStyle/>
          <a:p>
            <a:r>
              <a:rPr lang="en-US" dirty="0"/>
              <a:t>Sentinel Policy that Fails</a:t>
            </a:r>
          </a:p>
        </p:txBody>
      </p:sp>
      <p:pic>
        <p:nvPicPr>
          <p:cNvPr id="6" name="Picture 5">
            <a:extLst>
              <a:ext uri="{FF2B5EF4-FFF2-40B4-BE49-F238E27FC236}">
                <a16:creationId xmlns:a16="http://schemas.microsoft.com/office/drawing/2014/main" id="{3FB3458B-FBC2-634E-890B-9DAA9917C0D2}"/>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711581" y="2421923"/>
            <a:ext cx="18549417" cy="9638271"/>
          </a:xfrm>
          <a:prstGeom prst="rect">
            <a:avLst/>
          </a:prstGeom>
        </p:spPr>
      </p:pic>
    </p:spTree>
    <p:extLst>
      <p:ext uri="{BB962C8B-B14F-4D97-AF65-F5344CB8AC3E}">
        <p14:creationId xmlns:p14="http://schemas.microsoft.com/office/powerpoint/2010/main" val="2503057744"/>
      </p:ext>
    </p:extLst>
  </p:cSld>
  <p:clrMapOvr>
    <a:masterClrMapping/>
  </p:clrMapOvr>
  <p:transition spd="med"/>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C5D6D6E-C2A6-D44D-B4AC-B4C3E39F8351}"/>
              </a:ext>
            </a:extLst>
          </p:cNvPr>
          <p:cNvSpPr>
            <a:spLocks noGrp="1"/>
          </p:cNvSpPr>
          <p:nvPr>
            <p:ph type="body" idx="1"/>
          </p:nvPr>
        </p:nvSpPr>
        <p:spPr>
          <a:solidFill>
            <a:schemeClr val="bg1"/>
          </a:solidFill>
        </p:spPr>
        <p:txBody>
          <a:bodyPr>
            <a:normAutofit/>
          </a:bodyPr>
          <a:lstStyle/>
          <a:p>
            <a:pPr marL="22225" indent="0">
              <a:spcAft>
                <a:spcPts val="600"/>
              </a:spcAft>
              <a:buNone/>
            </a:pPr>
            <a:r>
              <a:rPr lang="en-US" sz="3200" dirty="0">
                <a:solidFill>
                  <a:schemeClr val="tx1"/>
                </a:solidFill>
                <a:latin typeface="Consolas" panose="020B0609020204030204" pitchFamily="49" charset="0"/>
                <a:cs typeface="Consolas" panose="020B0609020204030204" pitchFamily="49" charset="0"/>
              </a:rPr>
              <a:t>Sentinel evaluated to false because one or more Sentinel policies evaluated to false. This false was not due to an undefined value or runtime error. </a:t>
            </a:r>
          </a:p>
          <a:p>
            <a:pPr marL="22225" indent="0">
              <a:spcAft>
                <a:spcPts val="600"/>
              </a:spcAft>
              <a:buNone/>
            </a:pPr>
            <a:r>
              <a:rPr lang="en-US" sz="3200" dirty="0">
                <a:solidFill>
                  <a:schemeClr val="tx1"/>
                </a:solidFill>
                <a:latin typeface="Consolas" panose="020B0609020204030204" pitchFamily="49" charset="0"/>
                <a:cs typeface="Consolas" panose="020B0609020204030204" pitchFamily="49" charset="0"/>
              </a:rPr>
              <a:t>1 policies evaluated.</a:t>
            </a:r>
          </a:p>
          <a:p>
            <a:pPr marL="22225" indent="0">
              <a:spcAft>
                <a:spcPts val="600"/>
              </a:spcAft>
              <a:buNone/>
            </a:pPr>
            <a:br>
              <a:rPr lang="en-US" sz="3200" dirty="0">
                <a:solidFill>
                  <a:schemeClr val="tx1"/>
                </a:solidFill>
                <a:latin typeface="Consolas" panose="020B0609020204030204" pitchFamily="49" charset="0"/>
                <a:cs typeface="Consolas" panose="020B0609020204030204" pitchFamily="49" charset="0"/>
              </a:rPr>
            </a:br>
            <a:r>
              <a:rPr lang="en-US" sz="3200" dirty="0">
                <a:solidFill>
                  <a:schemeClr val="tx1"/>
                </a:solidFill>
                <a:latin typeface="Consolas" panose="020B0609020204030204" pitchFamily="49" charset="0"/>
                <a:cs typeface="Consolas" panose="020B0609020204030204" pitchFamily="49" charset="0"/>
              </a:rPr>
              <a:t>## Policy 1: restrict-ec2-instance-type.sentinel (soft-mandatory) </a:t>
            </a:r>
          </a:p>
          <a:p>
            <a:pPr marL="22225" indent="0">
              <a:buNone/>
            </a:pPr>
            <a:r>
              <a:rPr lang="en-US" sz="3200" dirty="0">
                <a:solidFill>
                  <a:schemeClr val="tx1"/>
                </a:solidFill>
                <a:latin typeface="Consolas" panose="020B0609020204030204" pitchFamily="49" charset="0"/>
                <a:cs typeface="Consolas" panose="020B0609020204030204" pitchFamily="49" charset="0"/>
              </a:rPr>
              <a:t>Result: false </a:t>
            </a:r>
          </a:p>
          <a:p>
            <a:pPr marL="22225" indent="0">
              <a:buNone/>
            </a:pPr>
            <a:r>
              <a:rPr lang="en-US" sz="3200" dirty="0">
                <a:solidFill>
                  <a:schemeClr val="tx1"/>
                </a:solidFill>
                <a:latin typeface="Consolas" panose="020B0609020204030204" pitchFamily="49" charset="0"/>
                <a:cs typeface="Consolas" panose="020B0609020204030204" pitchFamily="49" charset="0"/>
              </a:rPr>
              <a:t>Print messages: </a:t>
            </a:r>
          </a:p>
          <a:p>
            <a:pPr marL="22225" indent="0">
              <a:buNone/>
            </a:pPr>
            <a:r>
              <a:rPr lang="en-US" sz="3200" dirty="0">
                <a:solidFill>
                  <a:schemeClr val="tx1"/>
                </a:solidFill>
                <a:latin typeface="Consolas" panose="020B0609020204030204" pitchFamily="49" charset="0"/>
                <a:cs typeface="Consolas" panose="020B0609020204030204" pitchFamily="49" charset="0"/>
              </a:rPr>
              <a:t>aws_instance ubuntu-0 has instance type m5.large that is not in the list ["t2.small" "t2.medium" "t2.large"] </a:t>
            </a:r>
          </a:p>
          <a:p>
            <a:pPr marL="22225" indent="0">
              <a:buNone/>
            </a:pPr>
            <a:r>
              <a:rPr lang="en-US" sz="3200" dirty="0">
                <a:solidFill>
                  <a:schemeClr val="tx1"/>
                </a:solidFill>
                <a:latin typeface="Consolas" panose="020B0609020204030204" pitchFamily="49" charset="0"/>
                <a:cs typeface="Consolas" panose="020B0609020204030204" pitchFamily="49" charset="0"/>
              </a:rPr>
              <a:t>FALSE - restrict-ec2-instance-type.sentinel:78:1 - Rule "main" </a:t>
            </a:r>
          </a:p>
          <a:p>
            <a:pPr marL="22225" indent="0">
              <a:buNone/>
            </a:pPr>
            <a:r>
              <a:rPr lang="en-US" sz="3200" dirty="0">
                <a:solidFill>
                  <a:schemeClr val="tx1"/>
                </a:solidFill>
                <a:latin typeface="Consolas" panose="020B0609020204030204" pitchFamily="49" charset="0"/>
                <a:cs typeface="Consolas" panose="020B0609020204030204" pitchFamily="49" charset="0"/>
              </a:rPr>
              <a:t>  FALSE - restrict-ec2-instance-type.sentinel:74:3 - validate_instance_types() </a:t>
            </a:r>
          </a:p>
          <a:p>
            <a:pPr marL="22225" indent="0">
              <a:buNone/>
            </a:pPr>
            <a:r>
              <a:rPr lang="en-US" sz="3200" dirty="0">
                <a:solidFill>
                  <a:schemeClr val="tx1"/>
                </a:solidFill>
                <a:latin typeface="Consolas" panose="020B0609020204030204" pitchFamily="49" charset="0"/>
                <a:cs typeface="Consolas" panose="020B0609020204030204" pitchFamily="49" charset="0"/>
              </a:rPr>
              <a:t>FALSE - restrict-ec2-instance-type.sentinel:73:1 - Rule "instance_type_allowed"</a:t>
            </a:r>
          </a:p>
        </p:txBody>
      </p:sp>
      <p:sp>
        <p:nvSpPr>
          <p:cNvPr id="4" name="Title 3">
            <a:extLst>
              <a:ext uri="{FF2B5EF4-FFF2-40B4-BE49-F238E27FC236}">
                <a16:creationId xmlns:a16="http://schemas.microsoft.com/office/drawing/2014/main" id="{CF52FC06-4F2C-4A4A-8561-1AB2511E144B}"/>
              </a:ext>
            </a:extLst>
          </p:cNvPr>
          <p:cNvSpPr>
            <a:spLocks noGrp="1"/>
          </p:cNvSpPr>
          <p:nvPr>
            <p:ph type="title"/>
          </p:nvPr>
        </p:nvSpPr>
        <p:spPr/>
        <p:txBody>
          <a:bodyPr/>
          <a:lstStyle/>
          <a:p>
            <a:r>
              <a:rPr lang="en-US" dirty="0"/>
              <a:t>Sentinel Policy that Fails</a:t>
            </a:r>
          </a:p>
        </p:txBody>
      </p:sp>
    </p:spTree>
    <p:extLst>
      <p:ext uri="{BB962C8B-B14F-4D97-AF65-F5344CB8AC3E}">
        <p14:creationId xmlns:p14="http://schemas.microsoft.com/office/powerpoint/2010/main" val="3826386041"/>
      </p:ext>
    </p:extLst>
  </p:cSld>
  <p:clrMapOvr>
    <a:masterClrMapping/>
  </p:clrMapOvr>
  <p:transition spd="med"/>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F52FC06-4F2C-4A4A-8561-1AB2511E144B}"/>
              </a:ext>
            </a:extLst>
          </p:cNvPr>
          <p:cNvSpPr>
            <a:spLocks noGrp="1"/>
          </p:cNvSpPr>
          <p:nvPr>
            <p:ph type="title"/>
          </p:nvPr>
        </p:nvSpPr>
        <p:spPr>
          <a:xfrm>
            <a:off x="1451869" y="783573"/>
            <a:ext cx="21746797" cy="1638351"/>
          </a:xfrm>
        </p:spPr>
        <p:txBody>
          <a:bodyPr/>
          <a:lstStyle/>
          <a:p>
            <a:r>
              <a:rPr lang="en-US" dirty="0"/>
              <a:t>Sentinel Policy that Passes</a:t>
            </a:r>
          </a:p>
        </p:txBody>
      </p:sp>
      <p:pic>
        <p:nvPicPr>
          <p:cNvPr id="3" name="Picture 2">
            <a:extLst>
              <a:ext uri="{FF2B5EF4-FFF2-40B4-BE49-F238E27FC236}">
                <a16:creationId xmlns:a16="http://schemas.microsoft.com/office/drawing/2014/main" id="{DEBFA21A-2FF5-3543-841E-7B10FF1557D7}"/>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730632" y="1992869"/>
            <a:ext cx="17834115" cy="10438027"/>
          </a:xfrm>
          <a:prstGeom prst="rect">
            <a:avLst/>
          </a:prstGeom>
        </p:spPr>
      </p:pic>
    </p:spTree>
    <p:extLst>
      <p:ext uri="{BB962C8B-B14F-4D97-AF65-F5344CB8AC3E}">
        <p14:creationId xmlns:p14="http://schemas.microsoft.com/office/powerpoint/2010/main" val="1862937935"/>
      </p:ext>
    </p:extLst>
  </p:cSld>
  <p:clrMapOvr>
    <a:masterClrMapping/>
  </p:clrMapOvr>
  <p:transition spd="med"/>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C5D6D6E-C2A6-D44D-B4AC-B4C3E39F8351}"/>
              </a:ext>
            </a:extLst>
          </p:cNvPr>
          <p:cNvSpPr>
            <a:spLocks noGrp="1"/>
          </p:cNvSpPr>
          <p:nvPr>
            <p:ph type="body" idx="1"/>
          </p:nvPr>
        </p:nvSpPr>
        <p:spPr>
          <a:solidFill>
            <a:schemeClr val="bg1"/>
          </a:solidFill>
        </p:spPr>
        <p:txBody>
          <a:bodyPr>
            <a:normAutofit/>
          </a:bodyPr>
          <a:lstStyle/>
          <a:p>
            <a:pPr marL="22225" indent="0">
              <a:spcAft>
                <a:spcPts val="600"/>
              </a:spcAft>
              <a:buNone/>
            </a:pPr>
            <a:r>
              <a:rPr lang="en-US" sz="3200" dirty="0">
                <a:solidFill>
                  <a:schemeClr val="tx1"/>
                </a:solidFill>
                <a:latin typeface="Consolas" panose="020B0609020204030204" pitchFamily="49" charset="0"/>
                <a:cs typeface="Consolas" panose="020B0609020204030204" pitchFamily="49" charset="0"/>
              </a:rPr>
              <a:t>Sentinel Result: true This result means that Sentinel policies returned true and the protected behavior is allowed by Sentinel policies.</a:t>
            </a:r>
          </a:p>
          <a:p>
            <a:pPr marL="22225" indent="0">
              <a:spcAft>
                <a:spcPts val="600"/>
              </a:spcAft>
              <a:buNone/>
            </a:pPr>
            <a:r>
              <a:rPr lang="en-US" sz="3200" dirty="0">
                <a:solidFill>
                  <a:schemeClr val="tx1"/>
                </a:solidFill>
                <a:latin typeface="Consolas" panose="020B0609020204030204" pitchFamily="49" charset="0"/>
                <a:cs typeface="Consolas" panose="020B0609020204030204" pitchFamily="49" charset="0"/>
              </a:rPr>
              <a:t>1 policies evaluated. </a:t>
            </a:r>
          </a:p>
          <a:p>
            <a:pPr marL="22225" indent="0">
              <a:spcAft>
                <a:spcPts val="600"/>
              </a:spcAft>
              <a:buNone/>
            </a:pPr>
            <a:r>
              <a:rPr lang="en-US" sz="3200" dirty="0">
                <a:solidFill>
                  <a:schemeClr val="tx1"/>
                </a:solidFill>
                <a:latin typeface="Consolas" panose="020B0609020204030204" pitchFamily="49" charset="0"/>
                <a:cs typeface="Consolas" panose="020B0609020204030204" pitchFamily="49" charset="0"/>
              </a:rPr>
              <a:t>## Policy 1: restrict-ec2-instance-type.sentinel (soft-mandatory) </a:t>
            </a:r>
          </a:p>
          <a:p>
            <a:pPr marL="22225" indent="0">
              <a:buNone/>
            </a:pPr>
            <a:r>
              <a:rPr lang="en-US" sz="3200" dirty="0">
                <a:solidFill>
                  <a:schemeClr val="tx1"/>
                </a:solidFill>
                <a:latin typeface="Consolas" panose="020B0609020204030204" pitchFamily="49" charset="0"/>
                <a:cs typeface="Consolas" panose="020B0609020204030204" pitchFamily="49" charset="0"/>
              </a:rPr>
              <a:t>Result: true </a:t>
            </a:r>
          </a:p>
          <a:p>
            <a:pPr marL="22225" indent="0">
              <a:buNone/>
            </a:pPr>
            <a:r>
              <a:rPr lang="en-US" sz="3200" dirty="0">
                <a:solidFill>
                  <a:schemeClr val="tx1"/>
                </a:solidFill>
                <a:latin typeface="Consolas" panose="020B0609020204030204" pitchFamily="49" charset="0"/>
                <a:cs typeface="Consolas" panose="020B0609020204030204" pitchFamily="49" charset="0"/>
              </a:rPr>
              <a:t>TRUE - restrict-ec2-instance-type.sentinel:78:1 - Rule "main" </a:t>
            </a:r>
          </a:p>
          <a:p>
            <a:pPr marL="22225" indent="0">
              <a:buNone/>
            </a:pPr>
            <a:r>
              <a:rPr lang="en-US" sz="3200" dirty="0">
                <a:solidFill>
                  <a:schemeClr val="tx1"/>
                </a:solidFill>
                <a:latin typeface="Consolas" panose="020B0609020204030204" pitchFamily="49" charset="0"/>
                <a:cs typeface="Consolas" panose="020B0609020204030204" pitchFamily="49" charset="0"/>
              </a:rPr>
              <a:t>  TRUE - restrict-ec2-instance-type.sentinel:74:3 - validate_instance_types() </a:t>
            </a:r>
          </a:p>
          <a:p>
            <a:pPr marL="22225" indent="0">
              <a:buNone/>
            </a:pPr>
            <a:r>
              <a:rPr lang="en-US" sz="3200" dirty="0">
                <a:solidFill>
                  <a:schemeClr val="tx1"/>
                </a:solidFill>
                <a:latin typeface="Consolas" panose="020B0609020204030204" pitchFamily="49" charset="0"/>
                <a:cs typeface="Consolas" panose="020B0609020204030204" pitchFamily="49" charset="0"/>
              </a:rPr>
              <a:t>TRUE - restrict-ec2-instance-type.sentinel:73:1 - Rule "instance_type_allowed"</a:t>
            </a:r>
          </a:p>
        </p:txBody>
      </p:sp>
      <p:sp>
        <p:nvSpPr>
          <p:cNvPr id="4" name="Title 3">
            <a:extLst>
              <a:ext uri="{FF2B5EF4-FFF2-40B4-BE49-F238E27FC236}">
                <a16:creationId xmlns:a16="http://schemas.microsoft.com/office/drawing/2014/main" id="{CF52FC06-4F2C-4A4A-8561-1AB2511E144B}"/>
              </a:ext>
            </a:extLst>
          </p:cNvPr>
          <p:cNvSpPr>
            <a:spLocks noGrp="1"/>
          </p:cNvSpPr>
          <p:nvPr>
            <p:ph type="title"/>
          </p:nvPr>
        </p:nvSpPr>
        <p:spPr/>
        <p:txBody>
          <a:bodyPr/>
          <a:lstStyle/>
          <a:p>
            <a:r>
              <a:rPr lang="en-US" dirty="0"/>
              <a:t>Sentinel Policy that Passes</a:t>
            </a:r>
          </a:p>
        </p:txBody>
      </p:sp>
    </p:spTree>
    <p:extLst>
      <p:ext uri="{BB962C8B-B14F-4D97-AF65-F5344CB8AC3E}">
        <p14:creationId xmlns:p14="http://schemas.microsoft.com/office/powerpoint/2010/main" val="1425872292"/>
      </p:ext>
    </p:extLst>
  </p:cSld>
  <p:clrMapOvr>
    <a:masterClrMapping/>
  </p:clrMapOvr>
  <p:transition spd="med"/>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09005B7-8A58-3E47-B5E4-0B7DF85B19FC}"/>
              </a:ext>
            </a:extLst>
          </p:cNvPr>
          <p:cNvSpPr>
            <a:spLocks noGrp="1"/>
          </p:cNvSpPr>
          <p:nvPr>
            <p:ph type="body" idx="1"/>
          </p:nvPr>
        </p:nvSpPr>
        <p:spPr/>
        <p:txBody>
          <a:bodyPr>
            <a:normAutofit/>
          </a:bodyPr>
          <a:lstStyle/>
          <a:p>
            <a:r>
              <a:rPr lang="en-US" dirty="0"/>
              <a:t>After successfully testing a policy with the CLI and possibly also on TFC itself, you will want to deploy it to your TFC organizations.</a:t>
            </a:r>
          </a:p>
          <a:p>
            <a:r>
              <a:rPr lang="en-US" dirty="0"/>
              <a:t>If you have not already added the policy to a policy set in your organizations, do that at this time.</a:t>
            </a:r>
          </a:p>
          <a:p>
            <a:r>
              <a:rPr lang="en-US" dirty="0"/>
              <a:t>Add the new policy to an existing policy set that is already applied against desired workspaces, or create a new policy set for the policy and apply that policy set to desired workspaces across your organizations.</a:t>
            </a:r>
          </a:p>
          <a:p>
            <a:r>
              <a:rPr lang="en-US" dirty="0"/>
              <a:t>Also add any parameters the policy requires to your policy set.</a:t>
            </a:r>
          </a:p>
        </p:txBody>
      </p:sp>
      <p:sp>
        <p:nvSpPr>
          <p:cNvPr id="3" name="Title 2">
            <a:extLst>
              <a:ext uri="{FF2B5EF4-FFF2-40B4-BE49-F238E27FC236}">
                <a16:creationId xmlns:a16="http://schemas.microsoft.com/office/drawing/2014/main" id="{A8D78656-A45B-2744-AF0F-0A319FBC1DA7}"/>
              </a:ext>
            </a:extLst>
          </p:cNvPr>
          <p:cNvSpPr>
            <a:spLocks noGrp="1"/>
          </p:cNvSpPr>
          <p:nvPr>
            <p:ph type="title"/>
          </p:nvPr>
        </p:nvSpPr>
        <p:spPr/>
        <p:txBody>
          <a:bodyPr/>
          <a:lstStyle/>
          <a:p>
            <a:r>
              <a:rPr lang="en-US" dirty="0"/>
              <a:t>Deploying Policies in Terraform Cloud</a:t>
            </a:r>
          </a:p>
        </p:txBody>
      </p:sp>
    </p:spTree>
    <p:extLst>
      <p:ext uri="{BB962C8B-B14F-4D97-AF65-F5344CB8AC3E}">
        <p14:creationId xmlns:p14="http://schemas.microsoft.com/office/powerpoint/2010/main" val="1088670142"/>
      </p:ext>
    </p:extLst>
  </p:cSld>
  <p:clrMapOvr>
    <a:masterClrMapping/>
  </p:clrMapOvr>
  <p:transition spd="med"/>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3ED39-B5D6-AE45-AF15-5AD5BFC94D83}"/>
              </a:ext>
            </a:extLst>
          </p:cNvPr>
          <p:cNvSpPr>
            <a:spLocks noGrp="1"/>
          </p:cNvSpPr>
          <p:nvPr>
            <p:ph type="title"/>
          </p:nvPr>
        </p:nvSpPr>
        <p:spPr>
          <a:xfrm>
            <a:off x="2336799" y="5257800"/>
            <a:ext cx="18546120" cy="4927600"/>
          </a:xfrm>
        </p:spPr>
        <p:txBody>
          <a:bodyPr anchor="ctr"/>
          <a:lstStyle/>
          <a:p>
            <a:r>
              <a:rPr lang="en-US" dirty="0"/>
              <a:t>Advanced Techniques</a:t>
            </a:r>
          </a:p>
        </p:txBody>
      </p:sp>
    </p:spTree>
    <p:extLst>
      <p:ext uri="{BB962C8B-B14F-4D97-AF65-F5344CB8AC3E}">
        <p14:creationId xmlns:p14="http://schemas.microsoft.com/office/powerpoint/2010/main" val="1135469829"/>
      </p:ext>
    </p:extLst>
  </p:cSld>
  <p:clrMapOvr>
    <a:masterClrMapping/>
  </p:clrMapOvr>
  <p:transition spd="med"/>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5F4E994-19D1-AB42-B1B4-5FC08E2B10B9}"/>
              </a:ext>
            </a:extLst>
          </p:cNvPr>
          <p:cNvSpPr>
            <a:spLocks noGrp="1"/>
          </p:cNvSpPr>
          <p:nvPr>
            <p:ph type="body" idx="1"/>
          </p:nvPr>
        </p:nvSpPr>
        <p:spPr/>
        <p:txBody>
          <a:bodyPr>
            <a:normAutofit fontScale="92500" lnSpcReduction="10000"/>
          </a:bodyPr>
          <a:lstStyle/>
          <a:p>
            <a:r>
              <a:rPr lang="en-US" dirty="0"/>
              <a:t>If your policy shows any errors, these might tell you which lines of your policy you need to fix.</a:t>
            </a:r>
          </a:p>
          <a:p>
            <a:r>
              <a:rPr lang="en-US" dirty="0"/>
              <a:t>A message like "</a:t>
            </a:r>
            <a:r>
              <a:rPr lang="en-US" dirty="0">
                <a:solidFill>
                  <a:srgbClr val="FF0000"/>
                </a:solidFill>
              </a:rPr>
              <a:t>An error occurred: &lt;policy&gt;.sentinel:34:10</a:t>
            </a:r>
            <a:r>
              <a:rPr lang="en-US" dirty="0"/>
              <a:t>" means Sentinel encountered an error in column 10 of line 34 of the policy.</a:t>
            </a:r>
          </a:p>
          <a:p>
            <a:pPr lvl="1"/>
            <a:r>
              <a:rPr lang="en-US" dirty="0"/>
              <a:t>But the problem that caused the error could occur earlier in the code.</a:t>
            </a:r>
          </a:p>
          <a:p>
            <a:r>
              <a:rPr lang="en-US" dirty="0"/>
              <a:t>Some errors are caused by simple things like missing commas or braces. These are fairly easy to spot.</a:t>
            </a:r>
          </a:p>
          <a:p>
            <a:r>
              <a:rPr lang="en-US" dirty="0"/>
              <a:t>Other errors might be caused by missing or computed attributes or by </a:t>
            </a:r>
            <a:r>
              <a:rPr lang="en-US" dirty="0">
                <a:latin typeface="Courier" pitchFamily="2" charset="0"/>
              </a:rPr>
              <a:t>null</a:t>
            </a:r>
            <a:r>
              <a:rPr lang="en-US" dirty="0"/>
              <a:t> values. Consider adding checks that test for these possibilities.</a:t>
            </a:r>
          </a:p>
          <a:p>
            <a:r>
              <a:rPr lang="en-US" dirty="0"/>
              <a:t>Add extra </a:t>
            </a:r>
            <a:r>
              <a:rPr lang="en-US" dirty="0">
                <a:solidFill>
                  <a:srgbClr val="FF0000"/>
                </a:solidFill>
                <a:latin typeface="Courier" pitchFamily="2" charset="0"/>
              </a:rPr>
              <a:t>print</a:t>
            </a:r>
            <a:r>
              <a:rPr lang="en-US" dirty="0"/>
              <a:t> statements to help you narrow down where the error is occurring.</a:t>
            </a:r>
          </a:p>
          <a:p>
            <a:pPr lvl="1"/>
            <a:r>
              <a:rPr lang="en-US" dirty="0"/>
              <a:t>You can even print the entire resource: </a:t>
            </a:r>
            <a:r>
              <a:rPr lang="en-US" dirty="0">
                <a:solidFill>
                  <a:srgbClr val="FF0000"/>
                </a:solidFill>
                <a:latin typeface="Courier" pitchFamily="2" charset="0"/>
              </a:rPr>
              <a:t>print("resource:", r)</a:t>
            </a:r>
          </a:p>
        </p:txBody>
      </p:sp>
      <p:sp>
        <p:nvSpPr>
          <p:cNvPr id="3" name="Title 2">
            <a:extLst>
              <a:ext uri="{FF2B5EF4-FFF2-40B4-BE49-F238E27FC236}">
                <a16:creationId xmlns:a16="http://schemas.microsoft.com/office/drawing/2014/main" id="{D4C07A81-57CE-784A-96B5-4B8D9441C8D3}"/>
              </a:ext>
            </a:extLst>
          </p:cNvPr>
          <p:cNvSpPr>
            <a:spLocks noGrp="1"/>
          </p:cNvSpPr>
          <p:nvPr>
            <p:ph type="title"/>
          </p:nvPr>
        </p:nvSpPr>
        <p:spPr/>
        <p:txBody>
          <a:bodyPr/>
          <a:lstStyle/>
          <a:p>
            <a:r>
              <a:rPr lang="en-US" dirty="0"/>
              <a:t>Debugging Policies with Errors</a:t>
            </a:r>
          </a:p>
        </p:txBody>
      </p:sp>
    </p:spTree>
    <p:extLst>
      <p:ext uri="{BB962C8B-B14F-4D97-AF65-F5344CB8AC3E}">
        <p14:creationId xmlns:p14="http://schemas.microsoft.com/office/powerpoint/2010/main" val="968522136"/>
      </p:ext>
    </p:extLst>
  </p:cSld>
  <p:clrMapOvr>
    <a:masterClrMapping/>
  </p:clrMapOvr>
  <p:transition spd="med"/>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9425C55-1465-D842-90D9-33D7D7829B30}"/>
              </a:ext>
            </a:extLst>
          </p:cNvPr>
          <p:cNvSpPr>
            <a:spLocks noGrp="1"/>
          </p:cNvSpPr>
          <p:nvPr>
            <p:ph type="body" idx="1"/>
          </p:nvPr>
        </p:nvSpPr>
        <p:spPr/>
        <p:txBody>
          <a:bodyPr>
            <a:normAutofit fontScale="92500" lnSpcReduction="10000"/>
          </a:bodyPr>
          <a:lstStyle/>
          <a:p>
            <a:r>
              <a:rPr lang="en-US" dirty="0"/>
              <a:t>An expression can fail to exist in multiple ways:</a:t>
            </a:r>
          </a:p>
          <a:p>
            <a:pPr lvl="1"/>
            <a:r>
              <a:rPr lang="en-US" dirty="0">
                <a:solidFill>
                  <a:schemeClr val="tx2"/>
                </a:solidFill>
              </a:rPr>
              <a:t>It could be absent from the data which gives </a:t>
            </a:r>
            <a:r>
              <a:rPr lang="en-US" dirty="0">
                <a:solidFill>
                  <a:schemeClr val="tx2"/>
                </a:solidFill>
                <a:latin typeface="Courier" pitchFamily="2" charset="0"/>
              </a:rPr>
              <a:t>undefined</a:t>
            </a:r>
            <a:r>
              <a:rPr lang="en-US" dirty="0">
                <a:solidFill>
                  <a:schemeClr val="tx2"/>
                </a:solidFill>
              </a:rPr>
              <a:t>.</a:t>
            </a:r>
          </a:p>
          <a:p>
            <a:pPr lvl="1"/>
            <a:r>
              <a:rPr lang="en-US" dirty="0"/>
              <a:t>It could be set to </a:t>
            </a:r>
            <a:r>
              <a:rPr lang="en-US" dirty="0">
                <a:solidFill>
                  <a:schemeClr val="tx2"/>
                </a:solidFill>
                <a:latin typeface="Courier" pitchFamily="2" charset="0"/>
              </a:rPr>
              <a:t>null</a:t>
            </a:r>
            <a:r>
              <a:rPr lang="en-US" dirty="0"/>
              <a:t> or the empty string (</a:t>
            </a:r>
            <a:r>
              <a:rPr lang="en-US" dirty="0">
                <a:solidFill>
                  <a:schemeClr val="tx2"/>
                </a:solidFill>
                <a:latin typeface="Courier" pitchFamily="2" charset="0"/>
              </a:rPr>
              <a:t>""</a:t>
            </a:r>
            <a:r>
              <a:rPr lang="en-US" dirty="0"/>
              <a:t>).</a:t>
            </a:r>
          </a:p>
          <a:p>
            <a:pPr lvl="1"/>
            <a:r>
              <a:rPr lang="en-US" dirty="0"/>
              <a:t>It could be an empty map, </a:t>
            </a:r>
            <a:r>
              <a:rPr lang="en-US" dirty="0">
                <a:solidFill>
                  <a:schemeClr val="tx2"/>
                </a:solidFill>
                <a:latin typeface="Verdana" panose="020B0604030504040204" pitchFamily="34" charset="0"/>
                <a:ea typeface="Verdana" panose="020B0604030504040204" pitchFamily="34" charset="0"/>
                <a:cs typeface="Verdana" panose="020B0604030504040204" pitchFamily="34" charset="0"/>
              </a:rPr>
              <a:t>{},</a:t>
            </a:r>
            <a:r>
              <a:rPr lang="en-US" dirty="0"/>
              <a:t> or an empty list, </a:t>
            </a:r>
            <a:r>
              <a:rPr lang="en-US" dirty="0">
                <a:solidFill>
                  <a:schemeClr val="tx2"/>
                </a:solidFill>
                <a:latin typeface="Verdana" panose="020B0604030504040204" pitchFamily="34" charset="0"/>
                <a:ea typeface="Verdana" panose="020B0604030504040204" pitchFamily="34" charset="0"/>
                <a:cs typeface="Verdana" panose="020B0604030504040204" pitchFamily="34" charset="0"/>
              </a:rPr>
              <a:t>[]</a:t>
            </a:r>
            <a:r>
              <a:rPr lang="en-US" dirty="0"/>
              <a:t>.</a:t>
            </a:r>
          </a:p>
          <a:p>
            <a:r>
              <a:rPr lang="en-US" dirty="0">
                <a:solidFill>
                  <a:schemeClr val="bg2">
                    <a:lumMod val="50000"/>
                  </a:schemeClr>
                </a:solidFill>
                <a:latin typeface="Verdana" panose="020B0604030504040204" pitchFamily="34" charset="0"/>
                <a:ea typeface="Verdana" panose="020B0604030504040204" pitchFamily="34" charset="0"/>
                <a:cs typeface="Verdana" panose="020B0604030504040204" pitchFamily="34" charset="0"/>
              </a:rPr>
              <a:t>Verify an expression is not </a:t>
            </a:r>
            <a:r>
              <a:rPr lang="en-US" dirty="0">
                <a:solidFill>
                  <a:schemeClr val="tx2"/>
                </a:solidFill>
                <a:latin typeface="Courier" pitchFamily="2" charset="0"/>
                <a:ea typeface="Verdana" panose="020B0604030504040204" pitchFamily="34" charset="0"/>
                <a:cs typeface="Verdana" panose="020B0604030504040204" pitchFamily="34" charset="0"/>
              </a:rPr>
              <a:t>undefined</a:t>
            </a:r>
            <a:r>
              <a:rPr lang="en-US" dirty="0">
                <a:solidFill>
                  <a:schemeClr val="tx2"/>
                </a:solidFill>
                <a:latin typeface="Verdana" panose="020B0604030504040204" pitchFamily="34" charset="0"/>
                <a:ea typeface="Verdana" panose="020B0604030504040204" pitchFamily="34" charset="0"/>
                <a:cs typeface="Verdana" panose="020B0604030504040204" pitchFamily="34" charset="0"/>
              </a:rPr>
              <a:t>, </a:t>
            </a:r>
            <a:r>
              <a:rPr lang="en-US" dirty="0">
                <a:solidFill>
                  <a:schemeClr val="tx2"/>
                </a:solidFill>
                <a:latin typeface="Courier" pitchFamily="2" charset="0"/>
                <a:ea typeface="Verdana" panose="020B0604030504040204" pitchFamily="34" charset="0"/>
                <a:cs typeface="Verdana" panose="020B0604030504040204" pitchFamily="34" charset="0"/>
              </a:rPr>
              <a:t>null</a:t>
            </a:r>
            <a:r>
              <a:rPr lang="en-US" dirty="0">
                <a:solidFill>
                  <a:schemeClr val="tx2"/>
                </a:solidFill>
                <a:latin typeface="Verdana" panose="020B0604030504040204" pitchFamily="34" charset="0"/>
                <a:ea typeface="Verdana" panose="020B0604030504040204" pitchFamily="34" charset="0"/>
                <a:cs typeface="Verdana" panose="020B0604030504040204" pitchFamily="34" charset="0"/>
              </a:rPr>
              <a:t>, or </a:t>
            </a:r>
            <a:r>
              <a:rPr lang="en-US" dirty="0">
                <a:solidFill>
                  <a:schemeClr val="tx2"/>
                </a:solidFill>
                <a:latin typeface="Courier" pitchFamily="2" charset="0"/>
                <a:ea typeface="Verdana" panose="020B0604030504040204" pitchFamily="34" charset="0"/>
                <a:cs typeface="Verdana" panose="020B0604030504040204" pitchFamily="34" charset="0"/>
              </a:rPr>
              <a:t>""</a:t>
            </a:r>
            <a:r>
              <a:rPr lang="en-US" dirty="0">
                <a:solidFill>
                  <a:schemeClr val="tx2"/>
                </a:solidFill>
                <a:latin typeface="Verdana" panose="020B0604030504040204" pitchFamily="34" charset="0"/>
                <a:ea typeface="Verdana" panose="020B0604030504040204" pitchFamily="34" charset="0"/>
                <a:cs typeface="Verdana" panose="020B0604030504040204" pitchFamily="34" charset="0"/>
              </a:rPr>
              <a:t>:</a:t>
            </a:r>
          </a:p>
          <a:p>
            <a:pPr lvl="1"/>
            <a:r>
              <a:rPr lang="en-US" dirty="0">
                <a:solidFill>
                  <a:srgbClr val="FF0000"/>
                </a:solidFill>
                <a:latin typeface="Courier" pitchFamily="2" charset="0"/>
              </a:rPr>
              <a:t>r.applied.memory</a:t>
            </a:r>
            <a:r>
              <a:rPr lang="en-US" dirty="0">
                <a:solidFill>
                  <a:srgbClr val="FF0000"/>
                </a:solidFill>
                <a:latin typeface="Courier" pitchFamily="2" charset="0"/>
                <a:ea typeface="Verdana" panose="020B0604030504040204" pitchFamily="34" charset="0"/>
                <a:cs typeface="Verdana" panose="020B0604030504040204" pitchFamily="34" charset="0"/>
              </a:rPr>
              <a:t> else null not in [null, ""]</a:t>
            </a:r>
          </a:p>
          <a:p>
            <a:r>
              <a:rPr lang="en-US" dirty="0">
                <a:solidFill>
                  <a:schemeClr val="bg2">
                    <a:lumMod val="50000"/>
                  </a:schemeClr>
                </a:solidFill>
                <a:latin typeface="Verdana" panose="020B0604030504040204" pitchFamily="34" charset="0"/>
                <a:ea typeface="Verdana" panose="020B0604030504040204" pitchFamily="34" charset="0"/>
                <a:cs typeface="Verdana" panose="020B0604030504040204" pitchFamily="34" charset="0"/>
              </a:rPr>
              <a:t>Verify an expression is not </a:t>
            </a:r>
            <a:r>
              <a:rPr lang="en-US" dirty="0">
                <a:solidFill>
                  <a:schemeClr val="tx2"/>
                </a:solidFill>
                <a:latin typeface="Courier" pitchFamily="2" charset="0"/>
                <a:ea typeface="Verdana" panose="020B0604030504040204" pitchFamily="34" charset="0"/>
                <a:cs typeface="Verdana" panose="020B0604030504040204" pitchFamily="34" charset="0"/>
              </a:rPr>
              <a:t>undefined</a:t>
            </a:r>
            <a:r>
              <a:rPr lang="en-US" dirty="0">
                <a:solidFill>
                  <a:schemeClr val="tx2"/>
                </a:solidFill>
                <a:latin typeface="Verdana" panose="020B0604030504040204" pitchFamily="34" charset="0"/>
                <a:ea typeface="Verdana" panose="020B0604030504040204" pitchFamily="34" charset="0"/>
                <a:cs typeface="Verdana" panose="020B0604030504040204" pitchFamily="34" charset="0"/>
              </a:rPr>
              <a:t>, </a:t>
            </a:r>
            <a:r>
              <a:rPr lang="en-US" dirty="0">
                <a:solidFill>
                  <a:schemeClr val="tx2"/>
                </a:solidFill>
                <a:latin typeface="Courier" pitchFamily="2" charset="0"/>
                <a:ea typeface="Verdana" panose="020B0604030504040204" pitchFamily="34" charset="0"/>
                <a:cs typeface="Verdana" panose="020B0604030504040204" pitchFamily="34" charset="0"/>
              </a:rPr>
              <a:t>null</a:t>
            </a:r>
            <a:r>
              <a:rPr lang="en-US" dirty="0">
                <a:solidFill>
                  <a:schemeClr val="bg2">
                    <a:lumMod val="50000"/>
                  </a:schemeClr>
                </a:solidFill>
                <a:latin typeface="Verdana" panose="020B0604030504040204" pitchFamily="34" charset="0"/>
                <a:ea typeface="Verdana" panose="020B0604030504040204" pitchFamily="34" charset="0"/>
                <a:cs typeface="Verdana" panose="020B0604030504040204" pitchFamily="34" charset="0"/>
              </a:rPr>
              <a:t> or an empty map, list, or string:</a:t>
            </a:r>
          </a:p>
          <a:p>
            <a:pPr lvl="1"/>
            <a:r>
              <a:rPr lang="en-US" dirty="0">
                <a:solidFill>
                  <a:srgbClr val="FF0000"/>
                </a:solidFill>
                <a:latin typeface="Courier" pitchFamily="2" charset="0"/>
                <a:ea typeface="Verdana" panose="020B0604030504040204" pitchFamily="34" charset="0"/>
                <a:cs typeface="Verdana" panose="020B0604030504040204" pitchFamily="34" charset="0"/>
              </a:rPr>
              <a:t>not ((x else null is null) or (types.type_of(x) in ["map", "list", "string"] and length(x) is 0))</a:t>
            </a:r>
          </a:p>
          <a:p>
            <a:r>
              <a:rPr lang="en-US" dirty="0">
                <a:solidFill>
                  <a:schemeClr val="tx2"/>
                </a:solidFill>
                <a:latin typeface="Verdana" panose="020B0604030504040204" pitchFamily="34" charset="0"/>
                <a:ea typeface="Verdana" panose="020B0604030504040204" pitchFamily="34" charset="0"/>
                <a:cs typeface="Verdana" panose="020B0604030504040204" pitchFamily="34" charset="0"/>
              </a:rPr>
              <a:t>The </a:t>
            </a:r>
            <a:r>
              <a:rPr lang="en-US" dirty="0">
                <a:solidFill>
                  <a:schemeClr val="tx2"/>
                </a:solidFill>
                <a:latin typeface="Courier" pitchFamily="2" charset="0"/>
                <a:ea typeface="Verdana" panose="020B0604030504040204" pitchFamily="34" charset="0"/>
                <a:cs typeface="Verdana" panose="020B0604030504040204" pitchFamily="34" charset="0"/>
              </a:rPr>
              <a:t>length()</a:t>
            </a:r>
            <a:r>
              <a:rPr lang="en-US" dirty="0">
                <a:solidFill>
                  <a:schemeClr val="tx2"/>
                </a:solidFill>
                <a:latin typeface="Verdana" panose="020B0604030504040204" pitchFamily="34" charset="0"/>
                <a:ea typeface="Verdana" panose="020B0604030504040204" pitchFamily="34" charset="0"/>
                <a:cs typeface="Verdana" panose="020B0604030504040204" pitchFamily="34" charset="0"/>
              </a:rPr>
              <a:t> function can only be applied to strings, maps, and lists, so the type of an expression should be checked before using it.</a:t>
            </a:r>
          </a:p>
          <a:p>
            <a:pPr marL="22225" indent="0">
              <a:buNone/>
            </a:pPr>
            <a:endParaRPr lang="en-US" dirty="0"/>
          </a:p>
        </p:txBody>
      </p:sp>
      <p:sp>
        <p:nvSpPr>
          <p:cNvPr id="3" name="Title 2">
            <a:extLst>
              <a:ext uri="{FF2B5EF4-FFF2-40B4-BE49-F238E27FC236}">
                <a16:creationId xmlns:a16="http://schemas.microsoft.com/office/drawing/2014/main" id="{8931E6A3-843C-C044-BA3C-B1240267644A}"/>
              </a:ext>
            </a:extLst>
          </p:cNvPr>
          <p:cNvSpPr>
            <a:spLocks noGrp="1"/>
          </p:cNvSpPr>
          <p:nvPr>
            <p:ph type="title"/>
          </p:nvPr>
        </p:nvSpPr>
        <p:spPr/>
        <p:txBody>
          <a:bodyPr/>
          <a:lstStyle/>
          <a:p>
            <a:r>
              <a:rPr lang="en-US" dirty="0"/>
              <a:t>Checking for Missing Expressions</a:t>
            </a:r>
          </a:p>
        </p:txBody>
      </p:sp>
    </p:spTree>
    <p:extLst>
      <p:ext uri="{BB962C8B-B14F-4D97-AF65-F5344CB8AC3E}">
        <p14:creationId xmlns:p14="http://schemas.microsoft.com/office/powerpoint/2010/main" val="3137993370"/>
      </p:ext>
    </p:extLst>
  </p:cSld>
  <p:clrMapOvr>
    <a:masterClrMapping/>
  </p:clrMapOvr>
  <p:transition spd="med"/>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5F4E994-19D1-AB42-B1B4-5FC08E2B10B9}"/>
              </a:ext>
            </a:extLst>
          </p:cNvPr>
          <p:cNvSpPr>
            <a:spLocks noGrp="1"/>
          </p:cNvSpPr>
          <p:nvPr>
            <p:ph type="body" idx="1"/>
          </p:nvPr>
        </p:nvSpPr>
        <p:spPr/>
        <p:txBody>
          <a:bodyPr/>
          <a:lstStyle/>
          <a:p>
            <a:r>
              <a:rPr lang="en-US" dirty="0"/>
              <a:t>If you want to restrict multiple attributes in a single policy, you can use your own custom function that tests all of them while iterating over the resource instances just once.</a:t>
            </a:r>
          </a:p>
          <a:p>
            <a:pPr lvl="1"/>
            <a:r>
              <a:rPr lang="en-US" dirty="0"/>
              <a:t>In this case, you should return a separate boolean for each condition in a map.</a:t>
            </a:r>
          </a:p>
          <a:p>
            <a:pPr lvl="1"/>
            <a:r>
              <a:rPr lang="en-US" dirty="0"/>
              <a:t>You will then return the map of booleans.</a:t>
            </a:r>
          </a:p>
          <a:p>
            <a:r>
              <a:rPr lang="en-US" dirty="0"/>
              <a:t>Alternatively, you could make more than one call to one or more of the standardized functions.</a:t>
            </a:r>
          </a:p>
          <a:p>
            <a:r>
              <a:rPr lang="en-US" dirty="0"/>
              <a:t>As in our previous example, we recommend calling your validation functions before your main rule and evaluating the booleans they return in the main rule to minimize verbose Sentinel output.</a:t>
            </a:r>
          </a:p>
        </p:txBody>
      </p:sp>
      <p:sp>
        <p:nvSpPr>
          <p:cNvPr id="3" name="Title 2">
            <a:extLst>
              <a:ext uri="{FF2B5EF4-FFF2-40B4-BE49-F238E27FC236}">
                <a16:creationId xmlns:a16="http://schemas.microsoft.com/office/drawing/2014/main" id="{D4C07A81-57CE-784A-96B5-4B8D9441C8D3}"/>
              </a:ext>
            </a:extLst>
          </p:cNvPr>
          <p:cNvSpPr>
            <a:spLocks noGrp="1"/>
          </p:cNvSpPr>
          <p:nvPr>
            <p:ph type="title"/>
          </p:nvPr>
        </p:nvSpPr>
        <p:spPr/>
        <p:txBody>
          <a:bodyPr/>
          <a:lstStyle/>
          <a:p>
            <a:r>
              <a:rPr lang="en-US" dirty="0"/>
              <a:t>Restricting Multiple Attributes in a Policy</a:t>
            </a:r>
          </a:p>
        </p:txBody>
      </p:sp>
    </p:spTree>
    <p:extLst>
      <p:ext uri="{BB962C8B-B14F-4D97-AF65-F5344CB8AC3E}">
        <p14:creationId xmlns:p14="http://schemas.microsoft.com/office/powerpoint/2010/main" val="3439167774"/>
      </p:ext>
    </p:extLst>
  </p:cSld>
  <p:clrMapOvr>
    <a:masterClrMapping/>
  </p:clrMapOvr>
  <p:transition spd="med"/>
</p:sld>
</file>

<file path=ppt/theme/theme1.xml><?xml version="1.0" encoding="utf-8"?>
<a:theme xmlns:a="http://schemas.openxmlformats.org/drawingml/2006/main" name="Title Slides">
  <a:themeElements>
    <a:clrScheme name="Title Slides">
      <a:dk1>
        <a:srgbClr val="000000"/>
      </a:dk1>
      <a:lt1>
        <a:srgbClr val="FFFFFF"/>
      </a:lt1>
      <a:dk2>
        <a:srgbClr val="A7A7A7"/>
      </a:dk2>
      <a:lt2>
        <a:srgbClr val="535353"/>
      </a:lt2>
      <a:accent1>
        <a:srgbClr val="7C8797"/>
      </a:accent1>
      <a:accent2>
        <a:srgbClr val="1563FF"/>
      </a:accent2>
      <a:accent3>
        <a:srgbClr val="18AEFF"/>
      </a:accent3>
      <a:accent4>
        <a:srgbClr val="5C4EE5"/>
      </a:accent4>
      <a:accent5>
        <a:srgbClr val="25BA81"/>
      </a:accent5>
      <a:accent6>
        <a:srgbClr val="C62A71"/>
      </a:accent6>
      <a:hlink>
        <a:srgbClr val="0000FF"/>
      </a:hlink>
      <a:folHlink>
        <a:srgbClr val="FF00FF"/>
      </a:folHlink>
    </a:clrScheme>
    <a:fontScheme name="Title Slides">
      <a:majorFont>
        <a:latin typeface="Helvetica"/>
        <a:ea typeface="Helvetica"/>
        <a:cs typeface="Helvetica"/>
      </a:majorFont>
      <a:minorFont>
        <a:latin typeface="Calibri"/>
        <a:ea typeface="Calibri"/>
        <a:cs typeface="Calibri"/>
      </a:minorFont>
    </a:fontScheme>
    <a:fmtScheme name="Title Slid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miter lim="800000"/>
        </a:ln>
        <a:effectLst/>
        <a:sp3d/>
      </a:spPr>
      <a:bodyPr rot="0" spcFirstLastPara="1" vertOverflow="overflow" horzOverflow="overflow" vert="horz" wrap="square" lIns="121919" tIns="121919" rIns="121919" bIns="121919" numCol="1" spcCol="38100" rtlCol="0" anchor="ctr">
        <a:spAutoFit/>
      </a:bodyPr>
      <a:lstStyle>
        <a:defPPr marL="0" marR="0" indent="0" algn="l" defTabSz="1828800" rtl="0" fontAlgn="auto" latinLnBrk="0" hangingPunct="0">
          <a:lnSpc>
            <a:spcPct val="100000"/>
          </a:lnSpc>
          <a:spcBef>
            <a:spcPts val="0"/>
          </a:spcBef>
          <a:spcAft>
            <a:spcPts val="0"/>
          </a:spcAft>
          <a:buClrTx/>
          <a:buSzTx/>
          <a:buFontTx/>
          <a:buNone/>
          <a:tabLst/>
          <a:defRPr kumimoji="0" sz="3400" b="0" i="0" u="none" strike="noStrike" cap="none" spc="0" normalizeH="0" baseline="0">
            <a:ln>
              <a:noFill/>
            </a:ln>
            <a:solidFill>
              <a:srgbClr val="000000"/>
            </a:solidFill>
            <a:effectLst/>
            <a:uFillTx/>
            <a:latin typeface="Verdana"/>
            <a:ea typeface="Verdana"/>
            <a:cs typeface="Verdana"/>
            <a:sym typeface="Verdan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25400" cap="flat">
          <a:noFill/>
          <a:miter lim="400000"/>
        </a:ln>
        <a:effectLst/>
        <a:sp3d/>
      </a:spPr>
      <a:bodyPr rot="0" spcFirstLastPara="1" vertOverflow="overflow" horzOverflow="overflow" vert="horz" wrap="square" lIns="121919" tIns="121919" rIns="121919" bIns="121919" numCol="1" spcCol="38100" rtlCol="0" anchor="b">
        <a:spAutoFit/>
      </a:bodyPr>
      <a:lstStyle>
        <a:defPPr marL="0" marR="0" indent="0" algn="l" defTabSz="1828800" rtl="0" fontAlgn="auto" latinLnBrk="0" hangingPunct="0">
          <a:lnSpc>
            <a:spcPct val="80000"/>
          </a:lnSpc>
          <a:spcBef>
            <a:spcPts val="500"/>
          </a:spcBef>
          <a:spcAft>
            <a:spcPts val="0"/>
          </a:spcAft>
          <a:buClrTx/>
          <a:buSzTx/>
          <a:buFontTx/>
          <a:buNone/>
          <a:tabLst/>
          <a:defRPr kumimoji="0" sz="4800" b="1" i="0" u="none" strike="noStrike" cap="none" spc="0" normalizeH="0" baseline="0">
            <a:ln>
              <a:noFill/>
            </a:ln>
            <a:solidFill>
              <a:srgbClr val="FFFFFF"/>
            </a:solidFill>
            <a:effectLst/>
            <a:uFillTx/>
            <a:latin typeface="Tahoma"/>
            <a:ea typeface="Tahoma"/>
            <a:cs typeface="Tahoma"/>
            <a:sym typeface="Tahom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Title Slides">
  <a:themeElements>
    <a:clrScheme name="Title Slides">
      <a:dk1>
        <a:srgbClr val="000000"/>
      </a:dk1>
      <a:lt1>
        <a:srgbClr val="FFFFFF"/>
      </a:lt1>
      <a:dk2>
        <a:srgbClr val="A7A7A7"/>
      </a:dk2>
      <a:lt2>
        <a:srgbClr val="535353"/>
      </a:lt2>
      <a:accent1>
        <a:srgbClr val="7C8797"/>
      </a:accent1>
      <a:accent2>
        <a:srgbClr val="1563FF"/>
      </a:accent2>
      <a:accent3>
        <a:srgbClr val="18AEFF"/>
      </a:accent3>
      <a:accent4>
        <a:srgbClr val="5C4EE5"/>
      </a:accent4>
      <a:accent5>
        <a:srgbClr val="25BA81"/>
      </a:accent5>
      <a:accent6>
        <a:srgbClr val="C62A71"/>
      </a:accent6>
      <a:hlink>
        <a:srgbClr val="0000FF"/>
      </a:hlink>
      <a:folHlink>
        <a:srgbClr val="FF00FF"/>
      </a:folHlink>
    </a:clrScheme>
    <a:fontScheme name="Title Slides">
      <a:majorFont>
        <a:latin typeface="Helvetica"/>
        <a:ea typeface="Helvetica"/>
        <a:cs typeface="Helvetica"/>
      </a:majorFont>
      <a:minorFont>
        <a:latin typeface="Calibri"/>
        <a:ea typeface="Calibri"/>
        <a:cs typeface="Calibri"/>
      </a:minorFont>
    </a:fontScheme>
    <a:fmtScheme name="Title Slid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miter lim="800000"/>
        </a:ln>
        <a:effectLst/>
        <a:sp3d/>
      </a:spPr>
      <a:bodyPr rot="0" spcFirstLastPara="1" vertOverflow="overflow" horzOverflow="overflow" vert="horz" wrap="square" lIns="121919" tIns="121919" rIns="121919" bIns="121919" numCol="1" spcCol="38100" rtlCol="0" anchor="ctr">
        <a:spAutoFit/>
      </a:bodyPr>
      <a:lstStyle>
        <a:defPPr marL="0" marR="0" indent="0" algn="l" defTabSz="1828800" rtl="0" fontAlgn="auto" latinLnBrk="0" hangingPunct="0">
          <a:lnSpc>
            <a:spcPct val="100000"/>
          </a:lnSpc>
          <a:spcBef>
            <a:spcPts val="0"/>
          </a:spcBef>
          <a:spcAft>
            <a:spcPts val="0"/>
          </a:spcAft>
          <a:buClrTx/>
          <a:buSzTx/>
          <a:buFontTx/>
          <a:buNone/>
          <a:tabLst/>
          <a:defRPr kumimoji="0" sz="3400" b="0" i="0" u="none" strike="noStrike" cap="none" spc="0" normalizeH="0" baseline="0">
            <a:ln>
              <a:noFill/>
            </a:ln>
            <a:solidFill>
              <a:srgbClr val="000000"/>
            </a:solidFill>
            <a:effectLst/>
            <a:uFillTx/>
            <a:latin typeface="Verdana"/>
            <a:ea typeface="Verdana"/>
            <a:cs typeface="Verdana"/>
            <a:sym typeface="Verdan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25400" cap="flat">
          <a:noFill/>
          <a:miter lim="400000"/>
        </a:ln>
        <a:effectLst/>
        <a:sp3d/>
      </a:spPr>
      <a:bodyPr rot="0" spcFirstLastPara="1" vertOverflow="overflow" horzOverflow="overflow" vert="horz" wrap="square" lIns="121919" tIns="121919" rIns="121919" bIns="121919" numCol="1" spcCol="38100" rtlCol="0" anchor="b">
        <a:spAutoFit/>
      </a:bodyPr>
      <a:lstStyle>
        <a:defPPr marL="0" marR="0" indent="0" algn="l" defTabSz="1828800" rtl="0" fontAlgn="auto" latinLnBrk="0" hangingPunct="0">
          <a:lnSpc>
            <a:spcPct val="80000"/>
          </a:lnSpc>
          <a:spcBef>
            <a:spcPts val="500"/>
          </a:spcBef>
          <a:spcAft>
            <a:spcPts val="0"/>
          </a:spcAft>
          <a:buClrTx/>
          <a:buSzTx/>
          <a:buFontTx/>
          <a:buNone/>
          <a:tabLst/>
          <a:defRPr kumimoji="0" sz="4800" b="1" i="0" u="none" strike="noStrike" cap="none" spc="0" normalizeH="0" baseline="0">
            <a:ln>
              <a:noFill/>
            </a:ln>
            <a:solidFill>
              <a:srgbClr val="FFFFFF"/>
            </a:solidFill>
            <a:effectLst/>
            <a:uFillTx/>
            <a:latin typeface="Tahoma"/>
            <a:ea typeface="Tahoma"/>
            <a:cs typeface="Tahoma"/>
            <a:sym typeface="Tahom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17456</TotalTime>
  <Words>14027</Words>
  <Application>Microsoft Macintosh PowerPoint</Application>
  <PresentationFormat>Custom</PresentationFormat>
  <Paragraphs>1083</Paragraphs>
  <Slides>113</Slides>
  <Notes>112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113</vt:i4>
      </vt:variant>
    </vt:vector>
  </HeadingPairs>
  <TitlesOfParts>
    <vt:vector size="122" baseType="lpstr">
      <vt:lpstr>Arial</vt:lpstr>
      <vt:lpstr>Calibri</vt:lpstr>
      <vt:lpstr>Consolas</vt:lpstr>
      <vt:lpstr>Courier</vt:lpstr>
      <vt:lpstr>Menlo</vt:lpstr>
      <vt:lpstr>Tahoma</vt:lpstr>
      <vt:lpstr>Verdana</vt:lpstr>
      <vt:lpstr>Wingdings-Regular</vt:lpstr>
      <vt:lpstr>Title Slides</vt:lpstr>
      <vt:lpstr>Sentinel for Terraform Workshop (v1)</vt:lpstr>
      <vt:lpstr>Agenda</vt:lpstr>
      <vt:lpstr>Versions of this Workshop</vt:lpstr>
      <vt:lpstr>Sentinel in Terraform Cloud and Terraform Enterprise</vt:lpstr>
      <vt:lpstr>What is Sentinel?</vt:lpstr>
      <vt:lpstr>Terraform Cloud and Terraform Enterprise</vt:lpstr>
      <vt:lpstr>Where is Sentinel Used in Terraform?</vt:lpstr>
      <vt:lpstr>How Customers are Using Sentinel in Terraform</vt:lpstr>
      <vt:lpstr>Sentinel Policy Sets and Policies</vt:lpstr>
      <vt:lpstr>Sentinel Policy Enforcement Levels</vt:lpstr>
      <vt:lpstr>Types of Terraform Sentinel Policies</vt:lpstr>
      <vt:lpstr>What Sentinel Does Not Do in Terraform</vt:lpstr>
      <vt:lpstr>How Terraform Works Without Sentinel</vt:lpstr>
      <vt:lpstr>How Terraform Works With Sentinel</vt:lpstr>
      <vt:lpstr>All Policy Checks Passed</vt:lpstr>
      <vt:lpstr>A Soft Mandatory Policy Check Was Overridden </vt:lpstr>
      <vt:lpstr>Sentinel Imports in Terraform</vt:lpstr>
      <vt:lpstr>The tfplan Import's Namespace</vt:lpstr>
      <vt:lpstr>Example of tfplan Resource Data (1)</vt:lpstr>
      <vt:lpstr>Example of tfplan Resource Data (2)</vt:lpstr>
      <vt:lpstr>The tfstate Import's Namespace</vt:lpstr>
      <vt:lpstr>Using the tfstate Import</vt:lpstr>
      <vt:lpstr>The tfconfig Import's Namespace</vt:lpstr>
      <vt:lpstr>Using the tfconfig Import</vt:lpstr>
      <vt:lpstr>The tfrun Import's Namespace</vt:lpstr>
      <vt:lpstr>Using the tfrun Import</vt:lpstr>
      <vt:lpstr>Sentinel Mocks in Terraform</vt:lpstr>
      <vt:lpstr>Useful Sentinel Documentation</vt:lpstr>
      <vt:lpstr>Sentinel Language</vt:lpstr>
      <vt:lpstr>Key Sentinel Language Constructs (1)</vt:lpstr>
      <vt:lpstr>Key Sentinel Language Constructs (2)</vt:lpstr>
      <vt:lpstr>Sentinel Keywords</vt:lpstr>
      <vt:lpstr>Sentinel Pre-declared Identifiers</vt:lpstr>
      <vt:lpstr>Sentinel Numerical and Logical Operators</vt:lpstr>
      <vt:lpstr>Sentinel's Short-Circuit Logic</vt:lpstr>
      <vt:lpstr>Sentinel Comparison Operators</vt:lpstr>
      <vt:lpstr>Sentinel Set Operators</vt:lpstr>
      <vt:lpstr>Sentinel Matches Operator</vt:lpstr>
      <vt:lpstr>Sentinel Else Operator</vt:lpstr>
      <vt:lpstr>Sentinel For Loops</vt:lpstr>
      <vt:lpstr>Sentinel For Loop Examples</vt:lpstr>
      <vt:lpstr>The Sentinel all and any Expressions</vt:lpstr>
      <vt:lpstr>The Sentinel filter Expression</vt:lpstr>
      <vt:lpstr>The Sentinel If/Else Conditional</vt:lpstr>
      <vt:lpstr>The Sentinel Case Conditional</vt:lpstr>
      <vt:lpstr>Standard Sentinel Imports</vt:lpstr>
      <vt:lpstr>Common Operations of the Standard Imports</vt:lpstr>
      <vt:lpstr>Sentinel Functions</vt:lpstr>
      <vt:lpstr>Builtin Functions</vt:lpstr>
      <vt:lpstr>Workshop Challenges: Using the Sentinel CLI Running Your First Sentinel Policy</vt:lpstr>
      <vt:lpstr>The Original Guide Exercises</vt:lpstr>
      <vt:lpstr>The New Workshop Exercises</vt:lpstr>
      <vt:lpstr>Instruqt Basics</vt:lpstr>
      <vt:lpstr>Workshop Challenges 1 &amp; 2</vt:lpstr>
      <vt:lpstr>Writing and Testing Sentinel Policies for Terraform</vt:lpstr>
      <vt:lpstr>Testing Terraform Sentinel Policies</vt:lpstr>
      <vt:lpstr>Basic Methodology for Restricting Resources</vt:lpstr>
      <vt:lpstr>Create a Terraform Configuration</vt:lpstr>
      <vt:lpstr>Create a Terraform Configuration: main.tf</vt:lpstr>
      <vt:lpstr>Terraform Terminology for Resources</vt:lpstr>
      <vt:lpstr>Create a Terraform Configuration: backend.tf</vt:lpstr>
      <vt:lpstr>Generate a User API Token</vt:lpstr>
      <vt:lpstr>Create a Terraform Cloud Workspace</vt:lpstr>
      <vt:lpstr>Create a Workspace in the TFC UI</vt:lpstr>
      <vt:lpstr>Set Variables in Your Workspace</vt:lpstr>
      <vt:lpstr>Run a Plan and Generate Mocks Against It</vt:lpstr>
      <vt:lpstr>Generate Mocks Against Your Plan</vt:lpstr>
      <vt:lpstr>Writing Sentinel Policies for TFC/TFE</vt:lpstr>
      <vt:lpstr>Writing a Terraform Sentinel Policy</vt:lpstr>
      <vt:lpstr>Sentinel Import Declarations</vt:lpstr>
      <vt:lpstr>Sentinel Function to Find Resources</vt:lpstr>
      <vt:lpstr>Function that Restricts Instance Size (1)</vt:lpstr>
      <vt:lpstr>Function that Restricts Instance Size (2)</vt:lpstr>
      <vt:lpstr>Lists in Sentinel Policies</vt:lpstr>
      <vt:lpstr>Main Rule in a Sentinel Policy</vt:lpstr>
      <vt:lpstr>Creating Test Cases for the CLI (1)</vt:lpstr>
      <vt:lpstr>Creating Test Cases for the CLI (2)</vt:lpstr>
      <vt:lpstr>Creating Test Cases for the CLI (3)</vt:lpstr>
      <vt:lpstr>Creating Test Cases for the CLI (4)</vt:lpstr>
      <vt:lpstr>Testing Your Policy with the CLI (1)</vt:lpstr>
      <vt:lpstr>Testing Your Policy with the CLI (2)</vt:lpstr>
      <vt:lpstr>Workshop Challenge: Write Your First Policy</vt:lpstr>
      <vt:lpstr>Workshop Challenge: Write Your First Policy</vt:lpstr>
      <vt:lpstr>Challenge Flow</vt:lpstr>
      <vt:lpstr>Completing the Sentinel Policies (1)</vt:lpstr>
      <vt:lpstr>Completing the Sentinel Policies (2)</vt:lpstr>
      <vt:lpstr>Using Sentinel in Terraform Cloud and Terraform Enterprise</vt:lpstr>
      <vt:lpstr>Testing Policies in Terraform Cloud</vt:lpstr>
      <vt:lpstr>Creating Policy Sets with Policies</vt:lpstr>
      <vt:lpstr>PowerPoint Presentation</vt:lpstr>
      <vt:lpstr>Sentinel Policy that Fails</vt:lpstr>
      <vt:lpstr>Sentinel Policy that Fails</vt:lpstr>
      <vt:lpstr>Sentinel Policy that Passes</vt:lpstr>
      <vt:lpstr>Sentinel Policy that Passes</vt:lpstr>
      <vt:lpstr>Deploying Policies in Terraform Cloud</vt:lpstr>
      <vt:lpstr>Advanced Techniques</vt:lpstr>
      <vt:lpstr>Debugging Policies with Errors</vt:lpstr>
      <vt:lpstr>Checking for Missing Expressions</vt:lpstr>
      <vt:lpstr>Restricting Multiple Attributes in a Policy</vt:lpstr>
      <vt:lpstr>Restricting Nested Attributes in a Policy (1)</vt:lpstr>
      <vt:lpstr>Restricting Nested Attributes in a Policy (2)</vt:lpstr>
      <vt:lpstr>Working with Data Sources</vt:lpstr>
      <vt:lpstr>Using the tfstate Import</vt:lpstr>
      <vt:lpstr>Using the tfconfig Import</vt:lpstr>
      <vt:lpstr>Using the tfrun Import</vt:lpstr>
      <vt:lpstr>Making Calls to External API Endpoints</vt:lpstr>
      <vt:lpstr>Workshop Challenges: Write More Policies</vt:lpstr>
      <vt:lpstr>Workshop Challenges: Write More Policies</vt:lpstr>
      <vt:lpstr>Challenge Flow</vt:lpstr>
      <vt:lpstr>Completing the Sentinel Policies (1)</vt:lpstr>
      <vt:lpstr>Completing the Sentinel Policies (2)</vt:lpstr>
      <vt:lpstr>Solutions to Challenges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Provision, secure, connect, and run any infrastructure for any application</dc:title>
  <cp:lastModifiedBy>Roger Berlind</cp:lastModifiedBy>
  <cp:revision>261</cp:revision>
  <dcterms:modified xsi:type="dcterms:W3CDTF">2020-04-02T22:30:31Z</dcterms:modified>
</cp:coreProperties>
</file>